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78"/>
  </p:notesMasterIdLst>
  <p:sldIdLst>
    <p:sldId id="645" r:id="rId3"/>
    <p:sldId id="521" r:id="rId4"/>
    <p:sldId id="639" r:id="rId5"/>
    <p:sldId id="640" r:id="rId6"/>
    <p:sldId id="641" r:id="rId7"/>
    <p:sldId id="572" r:id="rId8"/>
    <p:sldId id="527" r:id="rId9"/>
    <p:sldId id="528" r:id="rId10"/>
    <p:sldId id="529" r:id="rId11"/>
    <p:sldId id="601" r:id="rId12"/>
    <p:sldId id="602" r:id="rId13"/>
    <p:sldId id="604" r:id="rId14"/>
    <p:sldId id="605" r:id="rId15"/>
    <p:sldId id="603" r:id="rId16"/>
    <p:sldId id="606" r:id="rId17"/>
    <p:sldId id="607" r:id="rId18"/>
    <p:sldId id="600" r:id="rId19"/>
    <p:sldId id="522" r:id="rId20"/>
    <p:sldId id="523" r:id="rId21"/>
    <p:sldId id="591" r:id="rId22"/>
    <p:sldId id="643" r:id="rId23"/>
    <p:sldId id="532" r:id="rId24"/>
    <p:sldId id="569" r:id="rId25"/>
    <p:sldId id="594" r:id="rId26"/>
    <p:sldId id="592" r:id="rId27"/>
    <p:sldId id="536" r:id="rId28"/>
    <p:sldId id="537" r:id="rId29"/>
    <p:sldId id="538" r:id="rId30"/>
    <p:sldId id="539" r:id="rId31"/>
    <p:sldId id="540" r:id="rId32"/>
    <p:sldId id="638" r:id="rId33"/>
    <p:sldId id="541" r:id="rId34"/>
    <p:sldId id="608" r:id="rId35"/>
    <p:sldId id="609" r:id="rId36"/>
    <p:sldId id="542" r:id="rId37"/>
    <p:sldId id="543" r:id="rId38"/>
    <p:sldId id="610" r:id="rId39"/>
    <p:sldId id="544" r:id="rId40"/>
    <p:sldId id="545" r:id="rId41"/>
    <p:sldId id="546" r:id="rId42"/>
    <p:sldId id="547" r:id="rId43"/>
    <p:sldId id="595" r:id="rId44"/>
    <p:sldId id="597" r:id="rId45"/>
    <p:sldId id="596" r:id="rId46"/>
    <p:sldId id="598" r:id="rId47"/>
    <p:sldId id="555" r:id="rId48"/>
    <p:sldId id="612" r:id="rId49"/>
    <p:sldId id="613" r:id="rId50"/>
    <p:sldId id="614" r:id="rId51"/>
    <p:sldId id="615" r:id="rId52"/>
    <p:sldId id="616" r:id="rId53"/>
    <p:sldId id="617" r:id="rId54"/>
    <p:sldId id="618" r:id="rId55"/>
    <p:sldId id="619" r:id="rId56"/>
    <p:sldId id="620" r:id="rId57"/>
    <p:sldId id="621" r:id="rId58"/>
    <p:sldId id="622" r:id="rId59"/>
    <p:sldId id="623" r:id="rId60"/>
    <p:sldId id="624" r:id="rId61"/>
    <p:sldId id="625" r:id="rId62"/>
    <p:sldId id="626" r:id="rId63"/>
    <p:sldId id="627" r:id="rId64"/>
    <p:sldId id="628" r:id="rId65"/>
    <p:sldId id="629" r:id="rId66"/>
    <p:sldId id="630" r:id="rId67"/>
    <p:sldId id="631" r:id="rId68"/>
    <p:sldId id="632" r:id="rId69"/>
    <p:sldId id="633" r:id="rId70"/>
    <p:sldId id="634" r:id="rId71"/>
    <p:sldId id="635" r:id="rId72"/>
    <p:sldId id="636" r:id="rId73"/>
    <p:sldId id="637" r:id="rId74"/>
    <p:sldId id="642" r:id="rId75"/>
    <p:sldId id="644" r:id="rId76"/>
    <p:sldId id="611" r:id="rId77"/>
  </p:sldIdLst>
  <p:sldSz cx="9144000" cy="6858000" type="screen4x3"/>
  <p:notesSz cx="7099300" cy="102346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5">
          <p15:clr>
            <a:srgbClr val="A4A3A4"/>
          </p15:clr>
        </p15:guide>
        <p15:guide id="2" pos="227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4248" autoAdjust="0"/>
  </p:normalViewPr>
  <p:slideViewPr>
    <p:cSldViewPr>
      <p:cViewPr varScale="1">
        <p:scale>
          <a:sx n="61" d="100"/>
          <a:sy n="61" d="100"/>
        </p:scale>
        <p:origin x="1600" y="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75"/>
        <p:guide pos="227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1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5189" tIns="47595" rIns="95189" bIns="47595" anchor="ctr"/>
          <a:lstStyle/>
          <a:p>
            <a:pPr>
              <a:buFont typeface="Times New Roman" pitchFamily="16" charset="0"/>
              <a:buNone/>
              <a:defRPr/>
            </a:pPr>
            <a:endParaRPr lang="de-CH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89" tIns="47595" rIns="95189" bIns="47595" anchor="ctr"/>
          <a:lstStyle/>
          <a:p>
            <a:pPr>
              <a:buFont typeface="Times New Roman" pitchFamily="16" charset="0"/>
              <a:buNone/>
              <a:defRPr/>
            </a:pPr>
            <a:endParaRPr lang="de-CH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3077422" cy="511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5189" tIns="47595" rIns="95189" bIns="47595" anchor="ctr"/>
          <a:lstStyle/>
          <a:p>
            <a:pPr>
              <a:buFont typeface="Times New Roman" pitchFamily="16" charset="0"/>
              <a:buNone/>
              <a:defRPr/>
            </a:pPr>
            <a:endParaRPr lang="de-CH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023550" y="0"/>
            <a:ext cx="3077421" cy="511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5189" tIns="47595" rIns="95189" bIns="47595" anchor="ctr"/>
          <a:lstStyle/>
          <a:p>
            <a:pPr>
              <a:buFont typeface="Times New Roman" pitchFamily="16" charset="0"/>
              <a:buNone/>
              <a:defRPr/>
            </a:pPr>
            <a:endParaRPr lang="de-CH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76806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6763"/>
            <a:ext cx="5113337" cy="3835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47799" y="4860662"/>
            <a:ext cx="5202030" cy="4601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688" tIns="48344" rIns="96688" bIns="48344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9721324"/>
            <a:ext cx="3077422" cy="511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5189" tIns="47595" rIns="95189" bIns="47595" anchor="ctr"/>
          <a:lstStyle/>
          <a:p>
            <a:pPr>
              <a:buFont typeface="Times New Roman" pitchFamily="16" charset="0"/>
              <a:buNone/>
              <a:defRPr/>
            </a:pPr>
            <a:endParaRPr lang="de-CH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023550" y="9721324"/>
            <a:ext cx="3074078" cy="5083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688" tIns="48344" rIns="96688" bIns="48344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200000"/>
              <a:buFontTx/>
              <a:buNone/>
              <a:tabLst>
                <a:tab pos="753580" algn="l"/>
                <a:tab pos="1507160" algn="l"/>
                <a:tab pos="2260740" algn="l"/>
                <a:tab pos="3014320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fld id="{FC5A6AB9-F489-4EA5-9351-6B6846D94A9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CE0349E-D749-4F8B-BA26-E6864682B341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solidFill>
            <a:srgbClr val="FFFFFF"/>
          </a:solidFill>
          <a:ln/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7800" y="4860662"/>
            <a:ext cx="5205373" cy="4606478"/>
          </a:xfrm>
          <a:noFill/>
          <a:ln/>
        </p:spPr>
        <p:txBody>
          <a:bodyPr wrap="none" anchor="ctr"/>
          <a:lstStyle/>
          <a:p>
            <a:endParaRPr lang="de-DE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93" tIns="48346" rIns="96693" bIns="48346" anchor="b"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041D1484-B722-4F9E-85B5-E0099AC11E2A}" type="slidenum">
              <a:rPr lang="en-GB" altLang="en-US" sz="1200"/>
              <a:pPr algn="r" eaLnBrk="1" hangingPunct="1">
                <a:buClrTx/>
                <a:buSzTx/>
                <a:buFontTx/>
                <a:buNone/>
              </a:pPr>
              <a:t>52</a:t>
            </a:fld>
            <a:endParaRPr lang="en-GB" alt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4944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93" tIns="48346" rIns="96693" bIns="48346" anchor="b"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157A6BDE-4CBC-45F1-9736-0B4A8F3C8262}" type="slidenum">
              <a:rPr lang="en-GB" altLang="en-US" sz="1200"/>
              <a:pPr algn="r" eaLnBrk="1" hangingPunct="1">
                <a:buClrTx/>
                <a:buSzTx/>
                <a:buFontTx/>
                <a:buNone/>
              </a:pPr>
              <a:t>53</a:t>
            </a:fld>
            <a:endParaRPr lang="en-GB" alt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194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93" tIns="48346" rIns="96693" bIns="48346" anchor="b"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F3FE7870-77B0-42DC-8289-D43383BA590A}" type="slidenum">
              <a:rPr lang="en-GB" altLang="en-US" sz="1200"/>
              <a:pPr algn="r" eaLnBrk="1" hangingPunct="1">
                <a:buClrTx/>
                <a:buSzTx/>
                <a:buFontTx/>
                <a:buNone/>
              </a:pPr>
              <a:t>54</a:t>
            </a:fld>
            <a:endParaRPr lang="en-GB" alt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1056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9728CF2-1C0C-4EE0-B611-AED620929BCC}" type="slidenum">
              <a:rPr lang="en-GB" altLang="en-US" sz="1200"/>
              <a:pPr eaLnBrk="1" hangingPunct="1"/>
              <a:t>55</a:t>
            </a:fld>
            <a:endParaRPr lang="en-GB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3979879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8BC1511-950A-4811-BE60-F6B331A784CD}" type="slidenum">
              <a:rPr lang="en-GB" altLang="en-US" sz="1200"/>
              <a:pPr eaLnBrk="1" hangingPunct="1"/>
              <a:t>56</a:t>
            </a:fld>
            <a:endParaRPr lang="en-GB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71387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2120513-B8C9-43B7-AB0C-35D759A1182E}" type="slidenum">
              <a:rPr lang="en-GB" altLang="en-US" sz="1200"/>
              <a:pPr eaLnBrk="1" hangingPunct="1"/>
              <a:t>57</a:t>
            </a:fld>
            <a:endParaRPr lang="en-GB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6487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B9ED5F1-E0CC-4EF4-A29B-19B70E1CF437}" type="slidenum">
              <a:rPr lang="en-GB" altLang="en-US" sz="1200"/>
              <a:pPr eaLnBrk="1" hangingPunct="1"/>
              <a:t>62</a:t>
            </a:fld>
            <a:endParaRPr lang="en-GB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1519896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21B6E34-27E0-4A0C-AA2E-6C4EF3AF1EEB}" type="slidenum">
              <a:rPr lang="en-GB" altLang="en-US" sz="1200"/>
              <a:pPr eaLnBrk="1" hangingPunct="1"/>
              <a:t>63</a:t>
            </a:fld>
            <a:endParaRPr lang="en-GB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1008938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2FEB8D7-A9F9-4A59-A929-4A703CC88DDC}" type="slidenum">
              <a:rPr lang="en-GB" altLang="en-US" sz="1200"/>
              <a:pPr eaLnBrk="1" hangingPunct="1"/>
              <a:t>64</a:t>
            </a:fld>
            <a:endParaRPr lang="en-GB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1605818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B9513F4-A584-4E24-8CF1-653081E53F00}" type="slidenum">
              <a:rPr lang="en-GB" altLang="en-US" sz="1200"/>
              <a:pPr eaLnBrk="1" hangingPunct="1"/>
              <a:t>65</a:t>
            </a:fld>
            <a:endParaRPr lang="en-GB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34758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7B5E17-A96B-4C99-8B97-7CCFB9E3DA50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3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1363"/>
            <a:ext cx="4960938" cy="3721100"/>
          </a:xfrm>
          <a:solidFill>
            <a:srgbClr val="FFFFFF"/>
          </a:solidFill>
          <a:ln/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05413" y="4710628"/>
            <a:ext cx="4972575" cy="4464289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0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3FCC442-4038-4B8F-BDE1-BEFD0CCF003A}" type="slidenum">
              <a:rPr lang="en-GB" altLang="en-US" sz="1200"/>
              <a:pPr eaLnBrk="1" hangingPunct="1"/>
              <a:t>66</a:t>
            </a:fld>
            <a:endParaRPr lang="en-GB" alt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929981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B381A31-E008-41BB-B139-3B15B053656F}" type="slidenum">
              <a:rPr lang="en-GB" altLang="en-US" sz="1200"/>
              <a:pPr eaLnBrk="1" hangingPunct="1"/>
              <a:t>67</a:t>
            </a:fld>
            <a:endParaRPr lang="en-GB" alt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4266626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BC2FDED-6721-4A75-BA8C-A381B81D7904}" type="slidenum">
              <a:rPr lang="en-GB" altLang="en-US" sz="1200"/>
              <a:pPr eaLnBrk="1" hangingPunct="1"/>
              <a:t>68</a:t>
            </a:fld>
            <a:endParaRPr lang="en-GB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1777909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C638F7A-09F1-4D4F-AF5D-4838E23ECCB4}" type="slidenum">
              <a:rPr lang="en-GB" altLang="en-US" sz="1200"/>
              <a:pPr eaLnBrk="1" hangingPunct="1"/>
              <a:t>69</a:t>
            </a:fld>
            <a:endParaRPr lang="en-GB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2558996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C129D45-DC4C-4457-AACA-C757FE817845}" type="slidenum">
              <a:rPr lang="en-GB" altLang="en-US" sz="1200"/>
              <a:pPr eaLnBrk="1" hangingPunct="1"/>
              <a:t>70</a:t>
            </a:fld>
            <a:endParaRPr lang="en-GB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1180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B88819A-A8E7-4708-B405-D21E1917E4E9}" type="slidenum">
              <a:rPr lang="en-GB" altLang="en-US" sz="1200"/>
              <a:pPr eaLnBrk="1" hangingPunct="1"/>
              <a:t>71</a:t>
            </a:fld>
            <a:endParaRPr lang="en-GB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1340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CBC0730-1560-4FA1-B227-604D9DD26F0F}" type="slidenum">
              <a:rPr lang="en-GB" altLang="en-US" sz="1200"/>
              <a:pPr eaLnBrk="1" hangingPunct="1"/>
              <a:t>72</a:t>
            </a:fld>
            <a:endParaRPr lang="en-GB" alt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7816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55E408F-B639-431B-BCCE-42F2243B853F}" type="slidenum">
              <a:rPr lang="en-GB" altLang="en-US" sz="1200"/>
              <a:pPr eaLnBrk="1" hangingPunct="1"/>
              <a:t>73</a:t>
            </a:fld>
            <a:endParaRPr lang="en-GB" alt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1142387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55E408F-B639-431B-BCCE-42F2243B853F}" type="slidenum">
              <a:rPr lang="en-GB" altLang="en-US" sz="1200"/>
              <a:pPr eaLnBrk="1" hangingPunct="1"/>
              <a:t>74</a:t>
            </a:fld>
            <a:endParaRPr lang="en-GB" alt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2388472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CE0349E-D749-4F8B-BA26-E6864682B341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75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solidFill>
            <a:srgbClr val="FFFFFF"/>
          </a:solidFill>
          <a:ln/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7800" y="4860662"/>
            <a:ext cx="5205373" cy="4606478"/>
          </a:xfrm>
          <a:noFill/>
          <a:ln/>
        </p:spPr>
        <p:txBody>
          <a:bodyPr wrap="none" anchor="ctr"/>
          <a:lstStyle/>
          <a:p>
            <a:endParaRPr lang="de-DE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8FF25-32D5-4B66-8D54-2A4E6022A44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35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9B6506-6F3F-456B-BD1B-A659B375517F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21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9688" cy="3840163"/>
          </a:xfrm>
          <a:solidFill>
            <a:srgbClr val="FFFFFF"/>
          </a:solidFill>
          <a:ln/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7802" y="4860663"/>
            <a:ext cx="5205373" cy="460647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5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9B6506-6F3F-456B-BD1B-A659B375517F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27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9688" cy="3840163"/>
          </a:xfrm>
          <a:solidFill>
            <a:srgbClr val="FFFFFF"/>
          </a:solidFill>
          <a:ln/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7802" y="4860663"/>
            <a:ext cx="5205373" cy="460647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6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9B6506-6F3F-456B-BD1B-A659B375517F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28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9688" cy="3840163"/>
          </a:xfrm>
          <a:solidFill>
            <a:srgbClr val="FFFFFF"/>
          </a:solidFill>
          <a:ln/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7802" y="4860663"/>
            <a:ext cx="5205373" cy="460647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41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9B6506-6F3F-456B-BD1B-A659B375517F}" type="slidenum">
              <a: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29</a:t>
            </a:fld>
            <a:endParaRPr lang="en-GB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9688" cy="3840163"/>
          </a:xfrm>
          <a:solidFill>
            <a:srgbClr val="FFFFFF"/>
          </a:solidFill>
          <a:ln/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7802" y="4860663"/>
            <a:ext cx="5205373" cy="460647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71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325718-EC79-4C9C-96AE-C21E010D2666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88988"/>
            <a:ext cx="5121275" cy="3840162"/>
          </a:xfrm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1002" y="4876205"/>
            <a:ext cx="5135628" cy="4576053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1870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709E109-EED7-4DF8-99F8-903FE5A09126}" type="slidenum">
              <a:rPr lang="en-GB" altLang="en-US" sz="1200"/>
              <a:pPr eaLnBrk="1" hangingPunct="1"/>
              <a:t>31</a:t>
            </a:fld>
            <a:endParaRPr lang="en-GB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0141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609616"/>
            <a:ext cx="1941512" cy="5483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8" y="609616"/>
            <a:ext cx="5675313" cy="54832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66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585"/>
              </a:lnSpc>
            </a:pPr>
            <a:r>
              <a:rPr spc="-15" dirty="0"/>
              <a:t>Fostering </a:t>
            </a:r>
            <a:r>
              <a:rPr spc="-5" dirty="0"/>
              <a:t>students' </a:t>
            </a:r>
            <a:r>
              <a:rPr spc="-10" dirty="0"/>
              <a:t>entrepreneurship </a:t>
            </a:r>
            <a:r>
              <a:rPr dirty="0"/>
              <a:t>and </a:t>
            </a:r>
            <a:r>
              <a:rPr spc="-5" dirty="0"/>
              <a:t>open </a:t>
            </a:r>
            <a:r>
              <a:rPr spc="-10" dirty="0"/>
              <a:t>innovation </a:t>
            </a:r>
            <a:r>
              <a:rPr dirty="0"/>
              <a:t>in </a:t>
            </a:r>
            <a:r>
              <a:rPr spc="-5" dirty="0"/>
              <a:t>university-industry  </a:t>
            </a:r>
            <a:r>
              <a:rPr spc="-260" dirty="0"/>
              <a:t>c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500" spc="-260" dirty="0"/>
              <a:t>ol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500" spc="-260" dirty="0"/>
              <a:t>la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500" spc="-260" dirty="0"/>
              <a:t>b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1500" spc="-260" dirty="0"/>
              <a:t>ora</a:t>
            </a:r>
            <a:fld id="{81D60167-4931-47E6-BA6A-407CBD079E47}" type="slidenum"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pPr marL="12700">
                <a:lnSpc>
                  <a:spcPts val="1585"/>
                </a:lnSpc>
              </a:pPr>
              <a:t>‹nr.›</a:t>
            </a:fld>
            <a:r>
              <a:rPr sz="1500" spc="-260" dirty="0"/>
              <a:t>tion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67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F2F9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585"/>
              </a:lnSpc>
            </a:pPr>
            <a:r>
              <a:rPr spc="-15" dirty="0"/>
              <a:t>Fostering </a:t>
            </a:r>
            <a:r>
              <a:rPr spc="-5" dirty="0"/>
              <a:t>students' </a:t>
            </a:r>
            <a:r>
              <a:rPr spc="-10" dirty="0"/>
              <a:t>entrepreneurship </a:t>
            </a:r>
            <a:r>
              <a:rPr dirty="0"/>
              <a:t>and </a:t>
            </a:r>
            <a:r>
              <a:rPr spc="-5" dirty="0"/>
              <a:t>open </a:t>
            </a:r>
            <a:r>
              <a:rPr spc="-10" dirty="0"/>
              <a:t>innovation </a:t>
            </a:r>
            <a:r>
              <a:rPr dirty="0"/>
              <a:t>in </a:t>
            </a:r>
            <a:r>
              <a:rPr spc="-5" dirty="0"/>
              <a:t>university-industry  </a:t>
            </a:r>
            <a:r>
              <a:rPr spc="-260" dirty="0"/>
              <a:t>c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500" spc="-260" dirty="0"/>
              <a:t>ol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500" spc="-260" dirty="0"/>
              <a:t>la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500" spc="-260" dirty="0"/>
              <a:t>b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1500" spc="-260" dirty="0"/>
              <a:t>ora</a:t>
            </a:r>
            <a:fld id="{81D60167-4931-47E6-BA6A-407CBD079E47}" type="slidenum"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pPr marL="12700">
                <a:lnSpc>
                  <a:spcPts val="1585"/>
                </a:lnSpc>
              </a:pPr>
              <a:t>‹nr.›</a:t>
            </a:fld>
            <a:r>
              <a:rPr sz="1500" spc="-260" dirty="0"/>
              <a:t>tion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100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F2F9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585"/>
              </a:lnSpc>
            </a:pPr>
            <a:r>
              <a:rPr spc="-15" dirty="0"/>
              <a:t>Fostering </a:t>
            </a:r>
            <a:r>
              <a:rPr spc="-5" dirty="0"/>
              <a:t>students' </a:t>
            </a:r>
            <a:r>
              <a:rPr spc="-10" dirty="0"/>
              <a:t>entrepreneurship </a:t>
            </a:r>
            <a:r>
              <a:rPr dirty="0"/>
              <a:t>and </a:t>
            </a:r>
            <a:r>
              <a:rPr spc="-5" dirty="0"/>
              <a:t>open </a:t>
            </a:r>
            <a:r>
              <a:rPr spc="-10" dirty="0"/>
              <a:t>innovation </a:t>
            </a:r>
            <a:r>
              <a:rPr dirty="0"/>
              <a:t>in </a:t>
            </a:r>
            <a:r>
              <a:rPr spc="-5" dirty="0"/>
              <a:t>university-industry  </a:t>
            </a:r>
            <a:r>
              <a:rPr spc="-260" dirty="0"/>
              <a:t>c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500" spc="-260" dirty="0"/>
              <a:t>ol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500" spc="-260" dirty="0"/>
              <a:t>la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500" spc="-260" dirty="0"/>
              <a:t>b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1500" spc="-260" dirty="0"/>
              <a:t>ora</a:t>
            </a:r>
            <a:fld id="{81D60167-4931-47E6-BA6A-407CBD079E47}" type="slidenum"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pPr marL="12700">
                <a:lnSpc>
                  <a:spcPts val="1585"/>
                </a:lnSpc>
              </a:pPr>
              <a:t>‹nr.›</a:t>
            </a:fld>
            <a:r>
              <a:rPr sz="1500" spc="-260" dirty="0"/>
              <a:t>tion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50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F2F9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585"/>
              </a:lnSpc>
            </a:pPr>
            <a:r>
              <a:rPr spc="-15" dirty="0"/>
              <a:t>Fostering </a:t>
            </a:r>
            <a:r>
              <a:rPr spc="-5" dirty="0"/>
              <a:t>students' </a:t>
            </a:r>
            <a:r>
              <a:rPr spc="-10" dirty="0"/>
              <a:t>entrepreneurship </a:t>
            </a:r>
            <a:r>
              <a:rPr dirty="0"/>
              <a:t>and </a:t>
            </a:r>
            <a:r>
              <a:rPr spc="-5" dirty="0"/>
              <a:t>open </a:t>
            </a:r>
            <a:r>
              <a:rPr spc="-10" dirty="0"/>
              <a:t>innovation </a:t>
            </a:r>
            <a:r>
              <a:rPr dirty="0"/>
              <a:t>in </a:t>
            </a:r>
            <a:r>
              <a:rPr spc="-5" dirty="0"/>
              <a:t>university-industry  </a:t>
            </a:r>
            <a:r>
              <a:rPr spc="-260" dirty="0"/>
              <a:t>c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500" spc="-260" dirty="0"/>
              <a:t>ol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500" spc="-260" dirty="0"/>
              <a:t>la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500" spc="-260" dirty="0"/>
              <a:t>b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1500" spc="-260" dirty="0"/>
              <a:t>ora</a:t>
            </a:r>
            <a:fld id="{81D60167-4931-47E6-BA6A-407CBD079E47}" type="slidenum"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pPr marL="12700">
                <a:lnSpc>
                  <a:spcPts val="1585"/>
                </a:lnSpc>
              </a:pPr>
              <a:t>‹nr.›</a:t>
            </a:fld>
            <a:r>
              <a:rPr sz="1500" spc="-260" dirty="0"/>
              <a:t>tion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528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585"/>
              </a:lnSpc>
            </a:pPr>
            <a:r>
              <a:rPr spc="-15" dirty="0"/>
              <a:t>Fostering </a:t>
            </a:r>
            <a:r>
              <a:rPr spc="-5" dirty="0"/>
              <a:t>students' </a:t>
            </a:r>
            <a:r>
              <a:rPr spc="-10" dirty="0"/>
              <a:t>entrepreneurship </a:t>
            </a:r>
            <a:r>
              <a:rPr dirty="0"/>
              <a:t>and </a:t>
            </a:r>
            <a:r>
              <a:rPr spc="-5" dirty="0"/>
              <a:t>open </a:t>
            </a:r>
            <a:r>
              <a:rPr spc="-10" dirty="0"/>
              <a:t>innovation </a:t>
            </a:r>
            <a:r>
              <a:rPr dirty="0"/>
              <a:t>in </a:t>
            </a:r>
            <a:r>
              <a:rPr spc="-5" dirty="0"/>
              <a:t>university-industry  </a:t>
            </a:r>
            <a:r>
              <a:rPr spc="-260" dirty="0"/>
              <a:t>c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500" spc="-260" dirty="0"/>
              <a:t>ol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500" spc="-260" dirty="0"/>
              <a:t>la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500" spc="-260" dirty="0"/>
              <a:t>b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1500" spc="-260" dirty="0"/>
              <a:t>ora</a:t>
            </a:r>
            <a:fld id="{81D60167-4931-47E6-BA6A-407CBD079E47}" type="slidenum"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pPr marL="12700">
                <a:lnSpc>
                  <a:spcPts val="1585"/>
                </a:lnSpc>
              </a:pPr>
              <a:t>‹nr.›</a:t>
            </a:fld>
            <a:r>
              <a:rPr sz="1500" spc="-260" dirty="0"/>
              <a:t>tion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422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8" y="1447800"/>
            <a:ext cx="3808413" cy="4645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447800"/>
            <a:ext cx="3808412" cy="4645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14"/>
          <a:srcRect l="1174" t="28301" r="69294" b="20599"/>
          <a:stretch/>
        </p:blipFill>
        <p:spPr>
          <a:xfrm>
            <a:off x="8311318" y="6092825"/>
            <a:ext cx="760672" cy="74038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15"/>
          <a:srcRect l="59849" t="25200" r="31489" b="60100"/>
          <a:stretch/>
        </p:blipFill>
        <p:spPr>
          <a:xfrm>
            <a:off x="21879" y="6021288"/>
            <a:ext cx="848838" cy="810255"/>
          </a:xfrm>
          <a:prstGeom prst="rect">
            <a:avLst/>
          </a:prstGeom>
        </p:spPr>
      </p:pic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4" y="609601"/>
            <a:ext cx="7769225" cy="60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447800"/>
            <a:ext cx="7769225" cy="464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 flipV="1">
            <a:off x="685799" y="6165304"/>
            <a:ext cx="7769229" cy="546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de-CH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27584" y="6407993"/>
            <a:ext cx="718661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    </a:t>
            </a:r>
            <a:fld id="{06BD9F65-EA5D-48F4-B2AD-BF5427EA11D2}" type="slidenum">
              <a:rPr lang="en-US" sz="1200" smtClean="0">
                <a:solidFill>
                  <a:srgbClr val="000000"/>
                </a:solidFill>
                <a:latin typeface="+mn-lt"/>
                <a:ea typeface="Microsoft YaHei" charset="-122"/>
              </a:rPr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‹nr.›</a:t>
            </a:fld>
            <a:r>
              <a:rPr lang="en-US" sz="120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/70                  M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Microsoft YaHei" charset="-122"/>
              </a:rPr>
              <a:t>. H.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Faber</a:t>
            </a:r>
            <a:r>
              <a:rPr lang="en-US" sz="1200" baseline="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,                         K-FORCE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          December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13,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ea typeface="Microsoft YaHei" charset="-122"/>
              </a:rPr>
              <a:t>2018</a:t>
            </a:r>
            <a:endParaRPr lang="en-US" sz="1200" dirty="0">
              <a:solidFill>
                <a:srgbClr val="000000"/>
              </a:solidFill>
              <a:latin typeface="+mn-lt"/>
              <a:ea typeface="Microsoft YaHei" charset="-122"/>
            </a:endParaRPr>
          </a:p>
        </p:txBody>
      </p:sp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872732" y="53977"/>
            <a:ext cx="2271268" cy="647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Verdana" pitchFamily="32" charset="0"/>
          <a:ea typeface="Microsoft YaHei" charset="-122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A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A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A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A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A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A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A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A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A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01001" y="642937"/>
            <a:ext cx="1439799" cy="4746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588125" y="574738"/>
            <a:ext cx="549275" cy="550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8632" y="1361440"/>
            <a:ext cx="7666735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F2F9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94129" y="1713991"/>
            <a:ext cx="5555741" cy="2439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1691" y="6378422"/>
            <a:ext cx="7428230" cy="306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585"/>
              </a:lnSpc>
            </a:pPr>
            <a:r>
              <a:rPr spc="-15" dirty="0"/>
              <a:t>Fostering </a:t>
            </a:r>
            <a:r>
              <a:rPr spc="-5" dirty="0"/>
              <a:t>students' </a:t>
            </a:r>
            <a:r>
              <a:rPr spc="-10" dirty="0"/>
              <a:t>entrepreneurship </a:t>
            </a:r>
            <a:r>
              <a:rPr dirty="0"/>
              <a:t>and </a:t>
            </a:r>
            <a:r>
              <a:rPr spc="-5" dirty="0"/>
              <a:t>open </a:t>
            </a:r>
            <a:r>
              <a:rPr spc="-10" dirty="0"/>
              <a:t>innovation </a:t>
            </a:r>
            <a:r>
              <a:rPr dirty="0"/>
              <a:t>in </a:t>
            </a:r>
            <a:r>
              <a:rPr spc="-5" dirty="0"/>
              <a:t>university-industry  </a:t>
            </a:r>
            <a:r>
              <a:rPr spc="-260" dirty="0"/>
              <a:t>c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500" spc="-260" dirty="0"/>
              <a:t>ol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500" spc="-260" dirty="0"/>
              <a:t>la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500" spc="-260" dirty="0"/>
              <a:t>b</a:t>
            </a:r>
            <a:r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sz="1500" spc="-260" dirty="0"/>
              <a:t>ora</a:t>
            </a:r>
            <a:fld id="{81D60167-4931-47E6-BA6A-407CBD079E47}" type="slidenum">
              <a:rPr sz="2700" b="0" spc="-390" baseline="-23148" dirty="0">
                <a:solidFill>
                  <a:srgbClr val="000000"/>
                </a:solidFill>
                <a:latin typeface="Arial"/>
                <a:cs typeface="Arial"/>
              </a:rPr>
              <a:pPr marL="12700">
                <a:lnSpc>
                  <a:spcPts val="1585"/>
                </a:lnSpc>
              </a:pPr>
              <a:t>‹nr.›</a:t>
            </a:fld>
            <a:r>
              <a:rPr sz="1500" spc="-260" dirty="0"/>
              <a:t>tion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10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3.wmf"/><Relationship Id="rId3" Type="http://schemas.openxmlformats.org/officeDocument/2006/relationships/image" Target="../media/image36.emf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47.wmf"/><Relationship Id="rId3" Type="http://schemas.openxmlformats.org/officeDocument/2006/relationships/image" Target="../media/image36.emf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6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1.emf"/><Relationship Id="rId4" Type="http://schemas.openxmlformats.org/officeDocument/2006/relationships/image" Target="../media/image50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0.emf"/><Relationship Id="rId4" Type="http://schemas.openxmlformats.org/officeDocument/2006/relationships/image" Target="../media/image72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lanetary_boundaries#cite_note-Rockstr.C3.B6m_2009-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3000" t="1000" r="3000" b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892679" y="4907080"/>
            <a:ext cx="335851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i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/>
                <a:ea typeface="+mn-ea"/>
              </a:rPr>
              <a:t>M</a:t>
            </a:r>
            <a:r>
              <a:rPr kumimoji="0" lang="da-DK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ichael</a:t>
            </a:r>
            <a:r>
              <a:rPr kumimoji="0" lang="da-DK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Havbro Faber, </a:t>
            </a:r>
            <a:br>
              <a:rPr kumimoji="0" lang="da-DK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</a:br>
            <a:r>
              <a:rPr kumimoji="0" lang="da-DK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Department of Civil Engineering, Aalborg University, Denmark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794065" y="1988840"/>
            <a:ext cx="5555741" cy="369332"/>
          </a:xfrm>
        </p:spPr>
        <p:txBody>
          <a:bodyPr/>
          <a:lstStyle/>
          <a:p>
            <a:pPr algn="ctr"/>
            <a:r>
              <a:rPr lang="sr-Latn-RS" sz="24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SPECIAL MOBILITY STRAND</a:t>
            </a:r>
            <a:endParaRPr lang="en-US" sz="2400" b="1" i="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4132" y="5921662"/>
            <a:ext cx="2271268" cy="64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815" y="2924944"/>
            <a:ext cx="853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b="1" dirty="0" smtClean="0">
                <a:solidFill>
                  <a:prstClr val="black"/>
                </a:solidFill>
                <a:latin typeface="Myriad Pro"/>
                <a:ea typeface="+mn-ea"/>
              </a:rPr>
              <a:t>On </a:t>
            </a:r>
            <a:r>
              <a:rPr lang="en-US" sz="1800" b="1" dirty="0">
                <a:solidFill>
                  <a:prstClr val="black"/>
                </a:solidFill>
                <a:latin typeface="Myriad Pro"/>
                <a:ea typeface="+mn-ea"/>
              </a:rPr>
              <a:t>Natural Hazards Risk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b="1" dirty="0" smtClean="0">
                <a:solidFill>
                  <a:prstClr val="black"/>
                </a:solidFill>
                <a:latin typeface="Myriad Pro"/>
                <a:ea typeface="+mn-ea"/>
              </a:rPr>
              <a:t>Michael Havbro Faber</a:t>
            </a:r>
          </a:p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a-DK" sz="1800" b="1" dirty="0" err="1" smtClean="0">
                <a:solidFill>
                  <a:prstClr val="black"/>
                </a:solidFill>
                <a:latin typeface="Myriad Pro"/>
                <a:ea typeface="+mn-ea"/>
              </a:rPr>
              <a:t>Banja</a:t>
            </a:r>
            <a:r>
              <a:rPr lang="da-DK" sz="1800" b="1" dirty="0" smtClean="0">
                <a:solidFill>
                  <a:prstClr val="black"/>
                </a:solidFill>
                <a:latin typeface="Myriad Pro"/>
                <a:ea typeface="+mn-ea"/>
              </a:rPr>
              <a:t> Luka, </a:t>
            </a:r>
            <a:r>
              <a:rPr lang="da-DK" sz="1800" b="1" dirty="0" err="1">
                <a:solidFill>
                  <a:prstClr val="black"/>
                </a:solidFill>
                <a:latin typeface="Myriad Pro"/>
                <a:ea typeface="+mn-ea"/>
              </a:rPr>
              <a:t>Bosnia</a:t>
            </a:r>
            <a:r>
              <a:rPr lang="da-DK" sz="1800" b="1" dirty="0">
                <a:solidFill>
                  <a:prstClr val="black"/>
                </a:solidFill>
                <a:latin typeface="Myriad Pro"/>
                <a:ea typeface="+mn-ea"/>
              </a:rPr>
              <a:t> and </a:t>
            </a:r>
            <a:r>
              <a:rPr lang="da-DK" sz="1800" b="1" dirty="0" err="1">
                <a:solidFill>
                  <a:prstClr val="black"/>
                </a:solidFill>
                <a:latin typeface="Myriad Pro"/>
                <a:ea typeface="+mn-ea"/>
              </a:rPr>
              <a:t>Herzegovina</a:t>
            </a:r>
            <a:r>
              <a:rPr lang="da-DK" sz="1800" b="1" dirty="0">
                <a:solidFill>
                  <a:prstClr val="black"/>
                </a:solidFill>
                <a:latin typeface="Myriad Pro"/>
                <a:ea typeface="+mn-ea"/>
              </a:rPr>
              <a:t> , </a:t>
            </a:r>
            <a:r>
              <a:rPr lang="da-DK" sz="1800" b="1" dirty="0" smtClean="0">
                <a:solidFill>
                  <a:prstClr val="black"/>
                </a:solidFill>
                <a:latin typeface="Myriad Pro"/>
                <a:ea typeface="+mn-ea"/>
              </a:rPr>
              <a:t>December 13, 2018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4"/>
          <a:srcRect l="1174" t="28301" r="69294" b="20599"/>
          <a:stretch/>
        </p:blipFill>
        <p:spPr>
          <a:xfrm>
            <a:off x="256603" y="5905262"/>
            <a:ext cx="859013" cy="8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20075" t="19978" r="16138" b="25500"/>
          <a:stretch/>
        </p:blipFill>
        <p:spPr>
          <a:xfrm>
            <a:off x="685804" y="2204864"/>
            <a:ext cx="7558604" cy="3634187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1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18894" t="26200" r="16532" b="13600"/>
          <a:stretch/>
        </p:blipFill>
        <p:spPr>
          <a:xfrm>
            <a:off x="725523" y="1844824"/>
            <a:ext cx="7518885" cy="394283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0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4250" t="61900" r="31887" b="11500"/>
          <a:stretch/>
        </p:blipFill>
        <p:spPr>
          <a:xfrm>
            <a:off x="755576" y="2564904"/>
            <a:ext cx="7496412" cy="3312368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4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3856" t="26200" r="32675" b="39500"/>
          <a:stretch/>
        </p:blipFill>
        <p:spPr>
          <a:xfrm>
            <a:off x="1043608" y="2006115"/>
            <a:ext cx="6840760" cy="3943497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36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32675" t="24099" r="31888" b="21302"/>
          <a:stretch/>
        </p:blipFill>
        <p:spPr>
          <a:xfrm>
            <a:off x="1835696" y="1412776"/>
            <a:ext cx="5184576" cy="449329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6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3857" t="62601" r="32281" b="8000"/>
          <a:stretch/>
        </p:blipFill>
        <p:spPr>
          <a:xfrm>
            <a:off x="1043608" y="2204864"/>
            <a:ext cx="7372248" cy="3600400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60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4644" t="40899" r="36613" b="31801"/>
          <a:stretch/>
        </p:blipFill>
        <p:spPr>
          <a:xfrm>
            <a:off x="685804" y="2132856"/>
            <a:ext cx="7294964" cy="3897309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6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20869" t="28700" r="15739" b="17401"/>
          <a:stretch/>
        </p:blipFill>
        <p:spPr>
          <a:xfrm>
            <a:off x="827584" y="2132856"/>
            <a:ext cx="7528110" cy="3600400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2938" y="5786438"/>
            <a:ext cx="800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600" b="1" dirty="0">
                <a:latin typeface="Verdana" panose="020B0604030504040204" pitchFamily="34" charset="0"/>
              </a:rPr>
              <a:t>Source: EM-DAT - The OFDA/CRED International Disaster Database.</a:t>
            </a:r>
            <a:endParaRPr lang="de-DE" altLang="en-US" sz="16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32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836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47800"/>
            <a:ext cx="8638728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Infrastructures accommodating 7.5 billion people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Cities in the world (+1 million inhabitants)	</a:t>
            </a:r>
            <a:r>
              <a:rPr lang="en-US" sz="2000" dirty="0"/>
              <a:t>	</a:t>
            </a:r>
            <a:r>
              <a:rPr lang="en-US" sz="2000" dirty="0" smtClean="0"/>
              <a:t>~ 500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Bridges in the USA 								~ 600.000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Global road network 		 						&gt; 13 million km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Global rail network								&gt; 1 million km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Airports											~ 50.000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Offshore platforms in the world					~ 6.500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Dams in the world								~ 45.000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Nuclear (civil) reactors in the world				~ 440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……..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……..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737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Built environment alone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Contributes with ~10% of GDP in Europe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Responsible for 50% of global energy consumption  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Concrete responsible for ~8% of global CO2 emissions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Responsible for ~90% of global material consumption (weight) 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287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3008541" y="1771280"/>
            <a:ext cx="6084887" cy="172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a-DK" sz="2800" b="1" dirty="0" smtClean="0">
                <a:solidFill>
                  <a:srgbClr val="003366"/>
                </a:solidFill>
                <a:latin typeface="Verdana" pitchFamily="34" charset="0"/>
              </a:rPr>
              <a:t>On Natural </a:t>
            </a:r>
            <a:r>
              <a:rPr lang="da-DK" sz="2800" b="1" dirty="0" err="1" smtClean="0">
                <a:solidFill>
                  <a:srgbClr val="003366"/>
                </a:solidFill>
                <a:latin typeface="Verdana" pitchFamily="34" charset="0"/>
              </a:rPr>
              <a:t>Hazards</a:t>
            </a:r>
            <a:r>
              <a:rPr lang="da-DK" sz="2800" b="1" dirty="0" smtClean="0">
                <a:solidFill>
                  <a:srgbClr val="003366"/>
                </a:solidFill>
                <a:latin typeface="Verdana" pitchFamily="34" charset="0"/>
              </a:rPr>
              <a:t> </a:t>
            </a:r>
            <a:r>
              <a:rPr lang="da-DK" sz="2800" b="1" dirty="0" err="1" smtClean="0">
                <a:solidFill>
                  <a:srgbClr val="003366"/>
                </a:solidFill>
                <a:latin typeface="Verdana" pitchFamily="34" charset="0"/>
              </a:rPr>
              <a:t>Risk</a:t>
            </a:r>
            <a:r>
              <a:rPr lang="da-DK" sz="2800" b="1" dirty="0" smtClean="0">
                <a:solidFill>
                  <a:srgbClr val="003366"/>
                </a:solidFill>
                <a:latin typeface="Verdana" pitchFamily="34" charset="0"/>
              </a:rPr>
              <a:t> Management</a:t>
            </a:r>
            <a:endParaRPr lang="en-US" sz="2800" b="1" dirty="0" smtClean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12737" y="4086729"/>
            <a:ext cx="6300912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Michael Havbro Faber</a:t>
            </a:r>
          </a:p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a-DK" sz="1600" b="1" dirty="0" smtClean="0">
                <a:solidFill>
                  <a:srgbClr val="000000"/>
                </a:solidFill>
                <a:latin typeface="Verdana" pitchFamily="34" charset="0"/>
              </a:rPr>
              <a:t>Department of Civil Engineering</a:t>
            </a:r>
            <a:endParaRPr lang="en-US" sz="16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Aalborg University, Denmark</a:t>
            </a:r>
            <a:endParaRPr lang="en-US" sz="1600" b="1" dirty="0">
              <a:solidFill>
                <a:srgbClr val="000000"/>
              </a:solidFill>
              <a:latin typeface="Wingdings" pitchFamily="2" charset="2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3043569" y="46554"/>
            <a:ext cx="5796856" cy="1092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K-FORCE Lectures</a:t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Banja Luka </a:t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Bosnia and Herzegovina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/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December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13,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2018</a:t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endParaRPr lang="en-US" sz="1600" b="1" dirty="0" smtClean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2873613" y="5801603"/>
            <a:ext cx="5300483" cy="10527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14" name="Rektangel 13"/>
          <p:cNvSpPr/>
          <p:nvPr/>
        </p:nvSpPr>
        <p:spPr bwMode="auto">
          <a:xfrm>
            <a:off x="96677" y="6254853"/>
            <a:ext cx="5300483" cy="6031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15" name="Rektangel 14"/>
          <p:cNvSpPr/>
          <p:nvPr/>
        </p:nvSpPr>
        <p:spPr bwMode="auto">
          <a:xfrm>
            <a:off x="1589616" y="4943642"/>
            <a:ext cx="1303060" cy="17971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20" name="Rektangel 19"/>
          <p:cNvSpPr/>
          <p:nvPr/>
        </p:nvSpPr>
        <p:spPr bwMode="auto">
          <a:xfrm>
            <a:off x="7759201" y="5002583"/>
            <a:ext cx="1303060" cy="17971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91" y="4941168"/>
            <a:ext cx="2556497" cy="1789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605" y="5122483"/>
            <a:ext cx="4894562" cy="17306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89526" y="-205586"/>
            <a:ext cx="192085" cy="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89525" y="172394"/>
            <a:ext cx="2720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 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Grafik 6" descr="smoke_1847738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291" y="2708920"/>
            <a:ext cx="2556497" cy="188151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0" y="166637"/>
            <a:ext cx="2538318" cy="22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lede 16"/>
          <p:cNvPicPr>
            <a:picLocks noChangeAspect="1"/>
          </p:cNvPicPr>
          <p:nvPr/>
        </p:nvPicPr>
        <p:blipFill rotWithShape="1">
          <a:blip r:embed="rId7"/>
          <a:srcRect l="59849" t="25526" r="31489" b="60100"/>
          <a:stretch/>
        </p:blipFill>
        <p:spPr>
          <a:xfrm>
            <a:off x="7329250" y="5125662"/>
            <a:ext cx="1653952" cy="15436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en-US" sz="2400" dirty="0" smtClean="0">
              <a:solidFill>
                <a:srgbClr val="003366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2000" b="1" dirty="0" err="1" smtClean="0"/>
              <a:t>Climate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change</a:t>
            </a:r>
            <a:r>
              <a:rPr lang="de-CH" sz="2000" b="1" dirty="0" smtClean="0"/>
              <a:t>/</a:t>
            </a:r>
            <a:r>
              <a:rPr lang="de-CH" sz="2000" b="1" dirty="0" err="1" smtClean="0"/>
              <a:t>sustainability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 smtClean="0"/>
              <a:t/>
            </a:r>
            <a:br>
              <a:rPr lang="de-CH" sz="2000" dirty="0" smtClean="0"/>
            </a:br>
            <a:endParaRPr lang="en-US" sz="2000" dirty="0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55712"/>
            <a:ext cx="4104456" cy="378112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516216" y="3946276"/>
            <a:ext cx="247054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2000" dirty="0" err="1" smtClean="0">
                <a:solidFill>
                  <a:schemeClr val="tx1"/>
                </a:solidFill>
              </a:rPr>
              <a:t>McKinsey</a:t>
            </a:r>
            <a:r>
              <a:rPr lang="da-DK" sz="2000" dirty="0" smtClean="0">
                <a:solidFill>
                  <a:schemeClr val="tx1"/>
                </a:solidFill>
              </a:rPr>
              <a:t> and Co Ltd</a:t>
            </a:r>
            <a:endParaRPr lang="da-D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kern="0" dirty="0">
                <a:solidFill>
                  <a:srgbClr val="003366"/>
                </a:solidFill>
                <a:latin typeface="Verdana"/>
                <a:ea typeface="Microsoft YaHei"/>
                <a:cs typeface="+mj-cs"/>
              </a:rPr>
              <a:t>The Challenges of Risk Management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685800" y="1447800"/>
            <a:ext cx="8958263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9725" indent="-339725">
              <a:spcBef>
                <a:spcPts val="500"/>
              </a:spcBef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395536" y="1143000"/>
            <a:ext cx="8639008" cy="532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</a:t>
            </a:r>
          </a:p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Questions to be </a:t>
            </a: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answered in natural hazards risk management</a:t>
            </a: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/>
            </a:r>
            <a:b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endParaRPr lang="en-US" sz="1800" b="1" dirty="0" smtClean="0">
              <a:solidFill>
                <a:schemeClr val="tx1"/>
              </a:solidFill>
              <a:latin typeface="Verdana" pitchFamily="34"/>
              <a:ea typeface="Microsoft YaHei" pitchFamily="2"/>
              <a:cs typeface="Microsoft YaHei" pitchFamily="2"/>
            </a:endParaRPr>
          </a:p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How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to:</a:t>
            </a:r>
          </a:p>
          <a:p>
            <a:pPr marL="625475" indent="-26352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- prioritize investments on design and management of </a:t>
            </a:r>
            <a:b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 interlinked systems  (economy, environment, health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)?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-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plan and budget for the future (economy, qualities of the </a:t>
            </a:r>
            <a:b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 environment, social capacity,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health)?</a:t>
            </a:r>
          </a:p>
          <a:p>
            <a:pPr marL="625475" indent="-26352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How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to assess vulnerability,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risks, robustness, resilience and sustainability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consistently, which are the criteria to apply for </a:t>
            </a:r>
            <a:r>
              <a:rPr lang="en-US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decision making?</a:t>
            </a:r>
          </a:p>
          <a:p>
            <a:pPr marL="625475" indent="-26352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How </a:t>
            </a:r>
            <a:b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safe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is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safe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enough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/>
            </a:r>
            <a:b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robust is robust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enough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/>
            </a:r>
            <a:b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resilient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is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resilient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enough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/>
            </a:r>
            <a:b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sustainable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is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sustainable</a:t>
            </a:r>
            <a:r>
              <a:rPr lang="da-DK" sz="1800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 </a:t>
            </a:r>
            <a:r>
              <a:rPr lang="da-DK" sz="1800" dirty="0" err="1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enough</a:t>
            </a:r>
            <a:endParaRPr lang="en-US" sz="1800" dirty="0" smtClean="0">
              <a:solidFill>
                <a:schemeClr val="tx1"/>
              </a:solidFill>
              <a:latin typeface="Verdana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6588224" y="4725144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dirty="0" smtClean="0">
                <a:solidFill>
                  <a:schemeClr val="tx1"/>
                </a:solidFill>
              </a:rPr>
              <a:t>?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02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Resilience/sustainability – definitions and insights 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Decision Support Framework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Probabilistic systems representation</a:t>
            </a:r>
            <a:br>
              <a:rPr lang="en-US" sz="2000" dirty="0" smtClean="0"/>
            </a:br>
            <a:r>
              <a:rPr lang="en-US" sz="2000" dirty="0" smtClean="0"/>
              <a:t>- </a:t>
            </a:r>
            <a:r>
              <a:rPr lang="en-US" sz="2000" dirty="0" smtClean="0"/>
              <a:t>Vulnerability and risks of systems</a:t>
            </a:r>
            <a:br>
              <a:rPr lang="en-US" sz="2000" dirty="0" smtClean="0"/>
            </a:br>
            <a:r>
              <a:rPr lang="en-US" sz="2000" dirty="0" smtClean="0"/>
              <a:t>- Robustness </a:t>
            </a:r>
            <a:r>
              <a:rPr lang="en-US" sz="2000" dirty="0" smtClean="0"/>
              <a:t>of systems</a:t>
            </a:r>
            <a:br>
              <a:rPr lang="en-US" sz="2000" dirty="0" smtClean="0"/>
            </a:br>
            <a:r>
              <a:rPr lang="en-US" sz="2000" dirty="0" smtClean="0"/>
              <a:t>- Resilience of systems</a:t>
            </a:r>
            <a:br>
              <a:rPr lang="en-US" sz="2000" dirty="0" smtClean="0"/>
            </a:br>
            <a:r>
              <a:rPr lang="en-US" sz="2000" dirty="0" smtClean="0"/>
              <a:t>- Consequences to health and environment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- Sustainability of systems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Examples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Conclusions and outlook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buClrTx/>
              <a:buSzTx/>
              <a:buNone/>
            </a:pPr>
            <a:r>
              <a:rPr lang="en-US" b="1" kern="0" dirty="0" smtClean="0">
                <a:solidFill>
                  <a:srgbClr val="000000"/>
                </a:solidFill>
                <a:latin typeface="Verdana"/>
                <a:ea typeface="+mj-ea"/>
                <a:cs typeface="+mj-cs"/>
              </a:rPr>
              <a:t>Contents of Presentation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00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Resilience/sustainability – Definitions and Insights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Resilience (definitions):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Pimm</a:t>
            </a:r>
            <a:r>
              <a:rPr lang="en-US" sz="1800" dirty="0" smtClean="0"/>
              <a:t> (1984) - </a:t>
            </a:r>
            <a:r>
              <a:rPr lang="en-US" sz="1800" i="1" dirty="0" smtClean="0"/>
              <a:t>Resilience….the time it takes till a system which has been subjected to a disturbance returns to its original mode and level of functionality</a:t>
            </a:r>
            <a:br>
              <a:rPr lang="en-US" sz="1800" i="1" dirty="0" smtClean="0"/>
            </a:b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dirty="0" err="1" smtClean="0"/>
              <a:t>Holling</a:t>
            </a:r>
            <a:r>
              <a:rPr lang="en-US" sz="1800" dirty="0" smtClean="0"/>
              <a:t> (1996) - </a:t>
            </a:r>
            <a:r>
              <a:rPr lang="en-US" sz="1800" i="1" dirty="0" smtClean="0"/>
              <a:t>Resilience.…the measure of disturbance which can be sustained by a system before it shifts from one equilibrium to another</a:t>
            </a:r>
            <a:r>
              <a:rPr lang="en-US" sz="1800" dirty="0" smtClean="0"/>
              <a:t>	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Cutter (2010) - </a:t>
            </a:r>
            <a:r>
              <a:rPr lang="en-US" sz="1800" i="1" dirty="0" smtClean="0"/>
              <a:t>Resilience…. capacity of a community to recover from disturbances by their own means</a:t>
            </a:r>
            <a:br>
              <a:rPr lang="en-US" sz="1800" i="1" dirty="0" smtClean="0"/>
            </a:b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dirty="0" err="1" smtClean="0"/>
              <a:t>Bruneau</a:t>
            </a:r>
            <a:r>
              <a:rPr lang="en-US" sz="1800" dirty="0" smtClean="0"/>
              <a:t> (2009) – </a:t>
            </a:r>
            <a:r>
              <a:rPr lang="en-US" sz="1800" i="1" dirty="0" smtClean="0"/>
              <a:t>Resilience…. a quality inherent in the infrastructure and built environment; by means of redundancy, robustness, resourcefulness and rapidity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accent6"/>
                </a:solidFill>
              </a:rPr>
              <a:t>National Academy of Science (NAS, USA) - </a:t>
            </a:r>
            <a:r>
              <a:rPr lang="en-US" sz="1800" i="1" dirty="0" smtClean="0">
                <a:solidFill>
                  <a:schemeClr val="accent6"/>
                </a:solidFill>
              </a:rPr>
              <a:t>Resilience….a systems ability to plan for, recover from and adapt to adverse events over time</a:t>
            </a:r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45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/>
              <a:t>Resilience/sustainability – </a:t>
            </a:r>
            <a:r>
              <a:rPr lang="en-US" dirty="0" smtClean="0"/>
              <a:t>Definitions </a:t>
            </a:r>
            <a:r>
              <a:rPr lang="en-US" dirty="0"/>
              <a:t>and Insights </a:t>
            </a: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Sustainability: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Gro</a:t>
            </a:r>
            <a:r>
              <a:rPr lang="en-US" sz="1800" dirty="0" smtClean="0"/>
              <a:t> </a:t>
            </a:r>
            <a:r>
              <a:rPr lang="en-US" sz="1800" dirty="0" err="1" smtClean="0"/>
              <a:t>Harlin</a:t>
            </a:r>
            <a:r>
              <a:rPr lang="en-US" sz="1800" dirty="0" smtClean="0"/>
              <a:t> </a:t>
            </a:r>
            <a:r>
              <a:rPr lang="en-US" sz="1800" dirty="0" err="1" smtClean="0"/>
              <a:t>Bruntland</a:t>
            </a:r>
            <a:r>
              <a:rPr lang="en-US" sz="1800" dirty="0" smtClean="0"/>
              <a:t> report (1987) – Our Common Future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dirty="0" smtClean="0"/>
              <a:t>	“</a:t>
            </a:r>
            <a:r>
              <a:rPr lang="en-US" sz="1800" i="1" dirty="0" smtClean="0"/>
              <a:t>Humanity has the ability to make development sustainable to ensure that it meets the needs of the present without compromising the ability of future generations to meet their own needs</a:t>
            </a:r>
            <a:r>
              <a:rPr lang="en-US" sz="1800" dirty="0" smtClean="0"/>
              <a:t>”</a:t>
            </a:r>
          </a:p>
        </p:txBody>
      </p:sp>
      <p:pic>
        <p:nvPicPr>
          <p:cNvPr id="4" name="Picture 5" descr="350px-Sustainable_development_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855293"/>
            <a:ext cx="27368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789040"/>
            <a:ext cx="5113338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44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/>
              <a:t>Resilience/sustainability – </a:t>
            </a:r>
            <a:r>
              <a:rPr lang="en-US" dirty="0" smtClean="0"/>
              <a:t>Definitions </a:t>
            </a:r>
            <a:r>
              <a:rPr lang="en-US" dirty="0"/>
              <a:t>and Insights </a:t>
            </a: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Sustainability (environment):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/>
              <a:t>	</a:t>
            </a:r>
            <a:r>
              <a:rPr lang="en-US" sz="1800" dirty="0" smtClean="0"/>
              <a:t>Kates </a:t>
            </a:r>
            <a:r>
              <a:rPr lang="en-US" sz="1800" dirty="0"/>
              <a:t>et al</a:t>
            </a:r>
            <a:r>
              <a:rPr lang="en-US" sz="1800" dirty="0" smtClean="0"/>
              <a:t>.(2001) recommends </a:t>
            </a:r>
            <a:r>
              <a:rPr lang="en-US" sz="1800" dirty="0"/>
              <a:t>to explore and assess the relation between resilience and </a:t>
            </a:r>
            <a:r>
              <a:rPr lang="en-US" sz="1800" dirty="0" smtClean="0"/>
              <a:t>sustainability and propose to </a:t>
            </a:r>
            <a:r>
              <a:rPr lang="en-US" sz="1800" b="1" dirty="0" smtClean="0"/>
              <a:t>utilize decision </a:t>
            </a:r>
            <a:r>
              <a:rPr lang="en-US" sz="1800" b="1" dirty="0"/>
              <a:t>support</a:t>
            </a:r>
            <a:r>
              <a:rPr lang="en-US" sz="1800" dirty="0"/>
              <a:t> systems </a:t>
            </a:r>
            <a:r>
              <a:rPr lang="en-US" sz="1800" dirty="0" smtClean="0"/>
              <a:t>as </a:t>
            </a:r>
            <a:r>
              <a:rPr lang="en-US" sz="1800" dirty="0"/>
              <a:t>a means to identify </a:t>
            </a:r>
            <a:r>
              <a:rPr lang="en-US" sz="1800" dirty="0" smtClean="0"/>
              <a:t>sustainable </a:t>
            </a:r>
            <a:r>
              <a:rPr lang="en-US" sz="1800" dirty="0"/>
              <a:t>paths of societal </a:t>
            </a:r>
            <a:r>
              <a:rPr lang="en-US" sz="1800" dirty="0" smtClean="0"/>
              <a:t>developments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dirty="0"/>
              <a:t>	</a:t>
            </a:r>
            <a:r>
              <a:rPr lang="en-US" sz="1800" dirty="0" smtClean="0"/>
              <a:t>Steffen </a:t>
            </a:r>
            <a:r>
              <a:rPr lang="en-US" sz="1800" dirty="0"/>
              <a:t>et al. </a:t>
            </a:r>
            <a:r>
              <a:rPr lang="en-US" sz="1800" dirty="0" smtClean="0"/>
              <a:t>(2015) introduce the concept of </a:t>
            </a:r>
            <a:r>
              <a:rPr lang="en-US" sz="1800" b="1" dirty="0" smtClean="0"/>
              <a:t>Planetary Boundaries</a:t>
            </a:r>
            <a:r>
              <a:rPr lang="en-US" sz="1800" dirty="0" smtClean="0"/>
              <a:t> as a concept for representing the capacities of the Earth System (Earth Life Support System - ELSS)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Hauschild</a:t>
            </a:r>
            <a:r>
              <a:rPr lang="en-US" sz="1800" dirty="0" smtClean="0"/>
              <a:t> (2015) suggests </a:t>
            </a:r>
            <a:r>
              <a:rPr lang="en-US" sz="1800" dirty="0"/>
              <a:t>to utilize </a:t>
            </a:r>
            <a:r>
              <a:rPr lang="en-US" sz="1800" b="1" dirty="0"/>
              <a:t>quantitative sustainability assessments</a:t>
            </a:r>
            <a:r>
              <a:rPr lang="en-US" sz="1800" dirty="0"/>
              <a:t> to assess the aggregate impacts of </a:t>
            </a:r>
            <a:r>
              <a:rPr lang="en-US" sz="1800" dirty="0" smtClean="0"/>
              <a:t>human </a:t>
            </a:r>
            <a:r>
              <a:rPr lang="en-US" sz="1800" dirty="0"/>
              <a:t>activities at global level with respect to the main parameters controlling safe operating conditions </a:t>
            </a:r>
            <a:r>
              <a:rPr lang="en-US" sz="1800" dirty="0" smtClean="0"/>
              <a:t>(ELSS) for </a:t>
            </a:r>
            <a:r>
              <a:rPr lang="en-US" sz="1800" dirty="0"/>
              <a:t>the planetary </a:t>
            </a:r>
            <a:r>
              <a:rPr lang="en-US" sz="1800" dirty="0" smtClean="0"/>
              <a:t>system. </a:t>
            </a:r>
          </a:p>
        </p:txBody>
      </p:sp>
    </p:spTree>
    <p:extLst>
      <p:ext uri="{BB962C8B-B14F-4D97-AF65-F5344CB8AC3E}">
        <p14:creationId xmlns:p14="http://schemas.microsoft.com/office/powerpoint/2010/main" val="31737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/>
              <a:t>Resilience/sustainability – </a:t>
            </a:r>
            <a:r>
              <a:rPr lang="en-US" dirty="0" smtClean="0"/>
              <a:t>Definitions </a:t>
            </a:r>
            <a:r>
              <a:rPr lang="en-US" dirty="0"/>
              <a:t>and Insights </a:t>
            </a: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458200" cy="4648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sz="1800" b="1" dirty="0" smtClean="0"/>
              <a:t>Strategies for sustainable and resilient systems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Efficiency/optimality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Diversity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Redundancy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Robustness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Temporally optimized solutions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Planned and smart renewals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Options for buying information and changing strategies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Additional data collection, monitoring and control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Optimal balance between efficiency and resilience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Joint consideration of efficiency/sustainability</a:t>
            </a:r>
            <a:r>
              <a:rPr lang="en-US" sz="1800" dirty="0"/>
              <a:t>, resilience, safety, economy and </a:t>
            </a:r>
            <a:r>
              <a:rPr lang="en-US" sz="1800" dirty="0" smtClean="0"/>
              <a:t>welfare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>
              <a:lnSpc>
                <a:spcPct val="90000"/>
              </a:lnSpc>
            </a:pP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0059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kern="0" dirty="0" smtClean="0">
                <a:solidFill>
                  <a:schemeClr val="tx1"/>
                </a:solidFill>
                <a:latin typeface="Verdana"/>
                <a:ea typeface="Microsoft YaHei"/>
                <a:cs typeface="+mj-cs"/>
              </a:rPr>
              <a:t>Decision Support Framework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685800" y="1447800"/>
            <a:ext cx="8958263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9725" indent="-339725">
              <a:spcBef>
                <a:spcPts val="500"/>
              </a:spcBef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685520" y="1143000"/>
            <a:ext cx="7846920" cy="532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lang="en-US" sz="1800" b="1" dirty="0" smtClean="0">
              <a:solidFill>
                <a:schemeClr val="tx1"/>
              </a:solidFill>
              <a:latin typeface="Verdana" pitchFamily="34"/>
              <a:ea typeface="Microsoft YaHei" pitchFamily="2"/>
              <a:cs typeface="Microsoft YaHei" pitchFamily="2"/>
            </a:endParaRPr>
          </a:p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Hierarchies of societal management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17316"/>
          <a:stretch>
            <a:fillRect/>
          </a:stretch>
        </p:blipFill>
        <p:spPr bwMode="auto">
          <a:xfrm>
            <a:off x="1619672" y="2294230"/>
            <a:ext cx="4968552" cy="372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993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685800" y="1447800"/>
            <a:ext cx="8958263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9725" indent="-339725">
              <a:spcBef>
                <a:spcPts val="500"/>
              </a:spcBef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685520" y="1143000"/>
            <a:ext cx="7846920" cy="532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</a:t>
            </a:r>
          </a:p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The general framework (traditional)</a:t>
            </a:r>
            <a:b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</a:br>
            <a:endParaRPr lang="en-US" sz="1800" b="1" dirty="0" smtClean="0">
              <a:solidFill>
                <a:schemeClr val="tx1"/>
              </a:solidFill>
              <a:latin typeface="Verdana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kern="0" dirty="0" smtClean="0">
                <a:solidFill>
                  <a:schemeClr val="tx1"/>
                </a:solidFill>
                <a:latin typeface="Verdana"/>
                <a:ea typeface="Microsoft YaHei"/>
                <a:cs typeface="+mj-cs"/>
              </a:rPr>
              <a:t>Decision Support Framework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594" y="1662221"/>
            <a:ext cx="6772894" cy="44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3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685800" y="1447800"/>
            <a:ext cx="8958263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9725" indent="-339725">
              <a:spcBef>
                <a:spcPts val="500"/>
              </a:spcBef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685520" y="1143000"/>
            <a:ext cx="7846920" cy="4806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rgbClr val="595959"/>
                </a:solidFill>
                <a:latin typeface="Verdana" pitchFamily="34"/>
                <a:ea typeface="Microsoft YaHei" pitchFamily="2"/>
                <a:cs typeface="Microsoft YaHei" pitchFamily="2"/>
              </a:rPr>
              <a:t>	</a:t>
            </a:r>
          </a:p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latin typeface="Verdana" pitchFamily="34"/>
                <a:ea typeface="Microsoft YaHei" pitchFamily="2"/>
                <a:cs typeface="Microsoft YaHei" pitchFamily="2"/>
              </a:rPr>
              <a:t>	The general framework (new direction)</a:t>
            </a:r>
            <a:br>
              <a:rPr lang="en-US" sz="1800" b="1" dirty="0" smtClean="0">
                <a:latin typeface="Verdana" pitchFamily="34"/>
                <a:ea typeface="Microsoft YaHei" pitchFamily="2"/>
                <a:cs typeface="Microsoft YaHei" pitchFamily="2"/>
              </a:rPr>
            </a:br>
            <a:endParaRPr lang="en-US" sz="1800" b="1" dirty="0" smtClean="0">
              <a:latin typeface="Verdana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971600" y="1841639"/>
            <a:ext cx="2808390" cy="42609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itchFamily="34" charset="0"/>
              <a:buChar char="•"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kern="0" dirty="0" smtClean="0">
                <a:solidFill>
                  <a:schemeClr val="tx1"/>
                </a:solidFill>
                <a:latin typeface="Verdana"/>
                <a:ea typeface="Microsoft YaHei"/>
                <a:cs typeface="+mj-cs"/>
              </a:rPr>
              <a:t>Decision Support Framework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6" y="1236393"/>
            <a:ext cx="7161076" cy="4866201"/>
          </a:xfrm>
          <a:prstGeom prst="rect">
            <a:avLst/>
          </a:prstGeom>
        </p:spPr>
      </p:pic>
      <p:sp>
        <p:nvSpPr>
          <p:cNvPr id="8" name="Freihandform 4"/>
          <p:cNvSpPr/>
          <p:nvPr/>
        </p:nvSpPr>
        <p:spPr>
          <a:xfrm>
            <a:off x="685520" y="1143000"/>
            <a:ext cx="7846920" cy="532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</a:t>
            </a:r>
          </a:p>
          <a:p>
            <a:pPr marL="358775" indent="-358775" fontAlgn="auto">
              <a:spcBef>
                <a:spcPts val="448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Verdana" pitchFamily="34"/>
                <a:ea typeface="Microsoft YaHei" pitchFamily="2"/>
                <a:cs typeface="Microsoft YaHei" pitchFamily="2"/>
              </a:rPr>
              <a:t>	The general framework  (enhanced)</a:t>
            </a:r>
          </a:p>
        </p:txBody>
      </p:sp>
    </p:spTree>
    <p:extLst>
      <p:ext uri="{BB962C8B-B14F-4D97-AF65-F5344CB8AC3E}">
        <p14:creationId xmlns:p14="http://schemas.microsoft.com/office/powerpoint/2010/main" val="2672291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8206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Verdana" pitchFamily="34" charset="0"/>
              </a:rPr>
              <a:t>Introduction – My Group at Aalborg University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b="1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dirty="0" smtClean="0">
              <a:solidFill>
                <a:srgbClr val="3A0000"/>
              </a:solidFill>
              <a:latin typeface="Verdana" pitchFamily="34" charset="0"/>
            </a:endParaRPr>
          </a:p>
          <a:p>
            <a:pPr marL="339725" indent="-339725">
              <a:spcBef>
                <a:spcPts val="500"/>
              </a:spcBef>
              <a:buClr>
                <a:srgbClr val="3A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1800" dirty="0" smtClean="0">
              <a:solidFill>
                <a:srgbClr val="3A0000"/>
              </a:solidFill>
              <a:latin typeface="Verdana" pitchFamily="34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91D52C9B-0278-41D5-BC8F-D9D9338ED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398"/>
          <a:stretch/>
        </p:blipFill>
        <p:spPr>
          <a:xfrm>
            <a:off x="1547580" y="1303963"/>
            <a:ext cx="5616708" cy="47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44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3988" cy="611188"/>
          </a:xfrm>
        </p:spPr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 smtClean="0"/>
              <a:t>Probabilistic System Representation</a:t>
            </a:r>
            <a:endParaRPr lang="en-GB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95325"/>
            <a:ext cx="8686800" cy="4525963"/>
          </a:xfrm>
          <a:noFill/>
        </p:spPr>
        <p:txBody>
          <a:bodyPr lIns="90000" tIns="46800" rIns="90000" bIns="46800"/>
          <a:lstStyle/>
          <a:p>
            <a:pPr marL="341313" indent="-341313" defTabSz="449263" eaLnBrk="1" hangingPunct="1">
              <a:buNone/>
              <a:tabLst>
                <a:tab pos="758825" algn="l"/>
                <a:tab pos="1520825" algn="l"/>
                <a:tab pos="2282825" algn="l"/>
                <a:tab pos="3044825" algn="l"/>
                <a:tab pos="3806825" algn="l"/>
                <a:tab pos="4568825" algn="l"/>
                <a:tab pos="5330825" algn="l"/>
                <a:tab pos="6092825" algn="l"/>
                <a:tab pos="6854825" algn="l"/>
                <a:tab pos="7616825" algn="l"/>
                <a:tab pos="8378825" algn="l"/>
                <a:tab pos="9140825" algn="l"/>
                <a:tab pos="9902825" algn="l"/>
                <a:tab pos="10664825" algn="l"/>
              </a:tabLst>
            </a:pPr>
            <a:r>
              <a:rPr lang="en-US" sz="1800" b="1" dirty="0" smtClean="0"/>
              <a:t>	Interlinked systems</a:t>
            </a: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CH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CH"/>
          </a:p>
        </p:txBody>
      </p:sp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4231" y="2691928"/>
            <a:ext cx="3026281" cy="232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88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316" y="1916832"/>
            <a:ext cx="4955852" cy="422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4208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endParaRPr lang="en-US" altLang="en-US" sz="2000" smtClean="0"/>
          </a:p>
        </p:txBody>
      </p:sp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 dirty="0" err="1">
                <a:latin typeface="Verdana" panose="020B0604030504040204" pitchFamily="34" charset="0"/>
              </a:rPr>
              <a:t>Risk</a:t>
            </a:r>
            <a:r>
              <a:rPr lang="de-CH" altLang="en-US" sz="2000" b="1" dirty="0">
                <a:latin typeface="Verdana" panose="020B0604030504040204" pitchFamily="34" charset="0"/>
              </a:rPr>
              <a:t> </a:t>
            </a:r>
            <a:r>
              <a:rPr lang="de-CH" altLang="en-US" sz="2000" b="1" dirty="0" err="1">
                <a:latin typeface="Verdana" panose="020B0604030504040204" pitchFamily="34" charset="0"/>
              </a:rPr>
              <a:t>aggregation</a:t>
            </a:r>
            <a:r>
              <a:rPr lang="de-CH" altLang="en-US" sz="2000" b="1" dirty="0">
                <a:latin typeface="Verdana" panose="020B0604030504040204" pitchFamily="34" charset="0"/>
              </a:rPr>
              <a:t> - </a:t>
            </a:r>
            <a:r>
              <a:rPr lang="de-CH" altLang="en-US" sz="2000" b="1" dirty="0" err="1">
                <a:latin typeface="Verdana" panose="020B0604030504040204" pitchFamily="34" charset="0"/>
              </a:rPr>
              <a:t>portfolio</a:t>
            </a:r>
            <a:r>
              <a:rPr lang="de-CH" altLang="en-US" sz="2000" b="1" dirty="0">
                <a:latin typeface="Verdana" panose="020B0604030504040204" pitchFamily="34" charset="0"/>
              </a:rPr>
              <a:t> </a:t>
            </a:r>
            <a:r>
              <a:rPr lang="de-CH" altLang="en-US" sz="2000" b="1" dirty="0" err="1">
                <a:latin typeface="Verdana" panose="020B0604030504040204" pitchFamily="34" charset="0"/>
              </a:rPr>
              <a:t>risk</a:t>
            </a:r>
            <a:r>
              <a:rPr lang="de-CH" altLang="en-US" sz="2000" b="1" dirty="0">
                <a:latin typeface="Verdana" panose="020B0604030504040204" pitchFamily="34" charset="0"/>
              </a:rPr>
              <a:t> </a:t>
            </a:r>
            <a:r>
              <a:rPr lang="de-CH" altLang="en-US" sz="2000" b="1" dirty="0" err="1">
                <a:latin typeface="Verdana" panose="020B0604030504040204" pitchFamily="34" charset="0"/>
              </a:rPr>
              <a:t>modeling</a:t>
            </a:r>
            <a:endParaRPr lang="en-US" altLang="en-US" sz="2000" b="1" dirty="0">
              <a:latin typeface="Verdana" panose="020B0604030504040204" pitchFamily="34" charset="0"/>
            </a:endParaRPr>
          </a:p>
        </p:txBody>
      </p:sp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20900"/>
            <a:ext cx="7772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3988" cy="611188"/>
          </a:xfrm>
        </p:spPr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 smtClean="0"/>
              <a:t>Probabilistic System Representation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420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de-CH" sz="1800" b="1" dirty="0" smtClean="0"/>
              <a:t>	</a:t>
            </a:r>
            <a:r>
              <a:rPr lang="de-CH" sz="1800" b="1" dirty="0" err="1" smtClean="0"/>
              <a:t>Hazards</a:t>
            </a:r>
            <a:r>
              <a:rPr lang="de-CH" sz="1800" b="1" dirty="0" smtClean="0"/>
              <a:t> </a:t>
            </a:r>
            <a:r>
              <a:rPr lang="de-CH" sz="1800" b="1" dirty="0" err="1" smtClean="0"/>
              <a:t>and</a:t>
            </a:r>
            <a:r>
              <a:rPr lang="de-CH" sz="1800" b="1" dirty="0" smtClean="0"/>
              <a:t> </a:t>
            </a:r>
            <a:r>
              <a:rPr lang="de-CH" sz="1800" b="1" dirty="0" err="1" smtClean="0"/>
              <a:t>disturbances</a:t>
            </a:r>
            <a:endParaRPr lang="de-CH" sz="1800" b="1" dirty="0" smtClean="0"/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de-CH" sz="1800" b="1" dirty="0" smtClean="0">
              <a:solidFill>
                <a:srgbClr val="6600FF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Type 1: “Large scale averaging events”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- low probability/high consequences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Type 2: “Seepage events”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- high probability/low consequences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Type 3: “Non-averaging events”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- low probability/extreme consequences</a:t>
            </a:r>
            <a:br>
              <a:rPr lang="en-US" sz="1800" dirty="0" smtClean="0">
                <a:solidFill>
                  <a:schemeClr val="tx1"/>
                </a:solidFill>
              </a:rPr>
            </a:br>
            <a:endParaRPr lang="da-DK" sz="1800" dirty="0">
              <a:solidFill>
                <a:schemeClr val="tx1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da-DK" sz="1800" dirty="0" smtClean="0">
                <a:solidFill>
                  <a:schemeClr val="tx1"/>
                </a:solidFill>
              </a:rPr>
              <a:t>	Type 4: ”Information </a:t>
            </a:r>
            <a:r>
              <a:rPr lang="da-DK" sz="1800" dirty="0" err="1" smtClean="0">
                <a:solidFill>
                  <a:schemeClr val="tx1"/>
                </a:solidFill>
              </a:rPr>
              <a:t>condition</a:t>
            </a:r>
            <a:r>
              <a:rPr lang="da-DK" sz="1800" dirty="0" smtClean="0">
                <a:solidFill>
                  <a:schemeClr val="tx1"/>
                </a:solidFill>
              </a:rPr>
              <a:t>”</a:t>
            </a:r>
            <a:br>
              <a:rPr lang="da-DK" sz="1800" dirty="0" smtClean="0">
                <a:solidFill>
                  <a:schemeClr val="tx1"/>
                </a:solidFill>
              </a:rPr>
            </a:br>
            <a:r>
              <a:rPr lang="da-DK" sz="1800" dirty="0" smtClean="0">
                <a:solidFill>
                  <a:schemeClr val="tx1"/>
                </a:solidFill>
              </a:rPr>
              <a:t>- </a:t>
            </a:r>
            <a:r>
              <a:rPr lang="en-US" sz="1800" dirty="0" smtClean="0">
                <a:solidFill>
                  <a:schemeClr val="tx1"/>
                </a:solidFill>
              </a:rPr>
              <a:t> as for Type 1-3</a:t>
            </a:r>
          </a:p>
        </p:txBody>
      </p:sp>
      <p:pic>
        <p:nvPicPr>
          <p:cNvPr id="8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970" y="1772817"/>
            <a:ext cx="331853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kern="0" smtClean="0"/>
              <a:t>Probabilistic System Representation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6747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de-CH" sz="1800" b="1" dirty="0" smtClean="0"/>
              <a:t>	Information </a:t>
            </a:r>
            <a:r>
              <a:rPr lang="de-CH" sz="1800" b="1" dirty="0" err="1" smtClean="0"/>
              <a:t>condition</a:t>
            </a:r>
            <a:endParaRPr lang="de-CH" sz="1800" b="1" dirty="0" smtClean="0"/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de-CH" sz="1800" b="1" dirty="0" smtClean="0">
              <a:solidFill>
                <a:srgbClr val="6600FF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kern="0" smtClean="0"/>
              <a:t>Probabilistic System Representation</a:t>
            </a:r>
            <a:endParaRPr lang="en-US" kern="0" dirty="0" smtClean="0"/>
          </a:p>
        </p:txBody>
      </p:sp>
      <p:pic>
        <p:nvPicPr>
          <p:cNvPr id="8" name="Billed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768752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de-CH" sz="1800" b="1" dirty="0" smtClean="0"/>
              <a:t>	Information </a:t>
            </a:r>
            <a:r>
              <a:rPr lang="de-CH" sz="1800" b="1" dirty="0" err="1" smtClean="0"/>
              <a:t>condition</a:t>
            </a:r>
            <a:endParaRPr lang="de-CH" sz="1800" b="1" dirty="0" smtClean="0"/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de-CH" sz="1800" b="1" dirty="0" smtClean="0">
              <a:solidFill>
                <a:srgbClr val="6600FF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de-CH" sz="1800" b="1" dirty="0">
              <a:solidFill>
                <a:srgbClr val="6600FF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de-CH" sz="1800" b="1" dirty="0" smtClean="0">
              <a:solidFill>
                <a:srgbClr val="6600FF"/>
              </a:solidFill>
            </a:endParaRPr>
          </a:p>
          <a:p>
            <a:pPr marL="893763" lvl="0" indent="-536575">
              <a:buFont typeface="+mj-lt"/>
              <a:buAutoNum type="arabicPeriod"/>
            </a:pPr>
            <a:r>
              <a:rPr lang="en-CA" sz="1800" dirty="0"/>
              <a:t>The information is relevant and precise.</a:t>
            </a:r>
            <a:endParaRPr lang="en-US" sz="1800" dirty="0"/>
          </a:p>
          <a:p>
            <a:pPr marL="893763" lvl="0" indent="-536575">
              <a:buFont typeface="+mj-lt"/>
              <a:buAutoNum type="arabicPeriod"/>
            </a:pPr>
            <a:r>
              <a:rPr lang="en-CA" sz="1800" dirty="0"/>
              <a:t>The information is relevant but imprecise.</a:t>
            </a:r>
            <a:endParaRPr lang="en-US" sz="1800" dirty="0"/>
          </a:p>
          <a:p>
            <a:pPr marL="893763" lvl="0" indent="-536575">
              <a:buFont typeface="+mj-lt"/>
              <a:buAutoNum type="arabicPeriod"/>
            </a:pPr>
            <a:r>
              <a:rPr lang="en-CA" sz="1800" dirty="0"/>
              <a:t>The information is irrelevant.   </a:t>
            </a:r>
            <a:endParaRPr lang="en-US" sz="1800" dirty="0"/>
          </a:p>
          <a:p>
            <a:pPr marL="893763" lvl="0" indent="-536575">
              <a:buFont typeface="+mj-lt"/>
              <a:buAutoNum type="arabicPeriod"/>
            </a:pPr>
            <a:r>
              <a:rPr lang="en-CA" sz="1800" dirty="0"/>
              <a:t>The information is relevant but incorrect. </a:t>
            </a:r>
            <a:endParaRPr lang="en-US" sz="1800" dirty="0"/>
          </a:p>
          <a:p>
            <a:pPr marL="893763" lvl="0" indent="-536575">
              <a:buFont typeface="+mj-lt"/>
              <a:buAutoNum type="arabicPeriod"/>
            </a:pPr>
            <a:r>
              <a:rPr lang="en-CA" sz="1800" dirty="0"/>
              <a:t>The flow of information is disrupted or delayed.</a:t>
            </a:r>
            <a:endParaRPr lang="en-US" sz="1800" dirty="0"/>
          </a:p>
          <a:p>
            <a:r>
              <a:rPr lang="en-CA" dirty="0"/>
              <a:t> </a:t>
            </a:r>
            <a:endParaRPr lang="en-US" dirty="0"/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de-CH" sz="1800" b="1" dirty="0" smtClean="0">
              <a:solidFill>
                <a:srgbClr val="6600FF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kern="0" smtClean="0"/>
              <a:t>Probabilistic System Representation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60241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de-CH" sz="1800" b="1" dirty="0" smtClean="0"/>
              <a:t>	</a:t>
            </a:r>
            <a:r>
              <a:rPr lang="de-CH" sz="1800" b="1" dirty="0" err="1" smtClean="0"/>
              <a:t>Direct</a:t>
            </a:r>
            <a:r>
              <a:rPr lang="de-CH" sz="1800" b="1" dirty="0" smtClean="0"/>
              <a:t> </a:t>
            </a:r>
            <a:r>
              <a:rPr lang="de-CH" sz="1800" b="1" dirty="0" err="1" smtClean="0"/>
              <a:t>and</a:t>
            </a:r>
            <a:r>
              <a:rPr lang="de-CH" sz="1800" b="1" dirty="0" smtClean="0"/>
              <a:t> </a:t>
            </a:r>
            <a:r>
              <a:rPr lang="de-CH" sz="1800" b="1" dirty="0" err="1" smtClean="0"/>
              <a:t>indirect</a:t>
            </a:r>
            <a:r>
              <a:rPr lang="de-CH" sz="1800" b="1" dirty="0" smtClean="0"/>
              <a:t> </a:t>
            </a:r>
            <a:r>
              <a:rPr lang="de-CH" sz="1800" b="1" dirty="0" err="1" smtClean="0"/>
              <a:t>consequences</a:t>
            </a:r>
            <a:endParaRPr lang="en-GB" sz="1800" b="1" dirty="0" smtClean="0">
              <a:solidFill>
                <a:srgbClr val="6600FF"/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142" y="1988840"/>
            <a:ext cx="7168282" cy="396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kern="0" smtClean="0"/>
              <a:t>Probabilistic System Representation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9752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	Vulnerability and risk modelling</a:t>
            </a:r>
          </a:p>
        </p:txBody>
      </p:sp>
      <p:pic>
        <p:nvPicPr>
          <p:cNvPr id="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3528392" cy="421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987920"/>
              </p:ext>
            </p:extLst>
          </p:nvPr>
        </p:nvGraphicFramePr>
        <p:xfrm>
          <a:off x="5076056" y="2708920"/>
          <a:ext cx="3703269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66" name="Equation" r:id="rId4" imgW="1714500" imgH="203200" progId="Equation.DSMT4">
                  <p:embed/>
                </p:oleObj>
              </mc:Choice>
              <mc:Fallback>
                <p:oleObj name="Equation" r:id="rId4" imgW="1714500" imgH="203200" progId="Equation.DSMT4">
                  <p:embed/>
                  <p:pic>
                    <p:nvPicPr>
                      <p:cNvPr id="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708920"/>
                        <a:ext cx="3703269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5004048" y="1846565"/>
            <a:ext cx="385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CH" sz="1800" dirty="0" err="1" smtClean="0">
                <a:solidFill>
                  <a:schemeClr val="tx1"/>
                </a:solidFill>
              </a:rPr>
              <a:t>It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is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assumed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that</a:t>
            </a:r>
            <a:r>
              <a:rPr lang="de-CH" sz="1800" dirty="0" smtClean="0">
                <a:solidFill>
                  <a:schemeClr val="tx1"/>
                </a:solidFill>
              </a:rPr>
              <a:t> all relevant </a:t>
            </a:r>
            <a:r>
              <a:rPr lang="de-CH" sz="1800" dirty="0" err="1" smtClean="0">
                <a:solidFill>
                  <a:schemeClr val="tx1"/>
                </a:solidFill>
              </a:rPr>
              <a:t>scenarios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de-CH" sz="1800" dirty="0" err="1" smtClean="0">
                <a:solidFill>
                  <a:schemeClr val="tx1"/>
                </a:solidFill>
              </a:rPr>
              <a:t>have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been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identified</a:t>
            </a:r>
            <a:endParaRPr lang="de-CH" sz="1800" dirty="0" smtClean="0">
              <a:solidFill>
                <a:schemeClr val="tx1"/>
              </a:solidFill>
            </a:endParaRPr>
          </a:p>
        </p:txBody>
      </p:sp>
      <p:sp>
        <p:nvSpPr>
          <p:cNvPr id="23040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304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444744"/>
              </p:ext>
            </p:extLst>
          </p:nvPr>
        </p:nvGraphicFramePr>
        <p:xfrm>
          <a:off x="5148064" y="3203370"/>
          <a:ext cx="1182865" cy="36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67" name="Equation" r:id="rId6" imgW="609336" imgH="190417" progId="Equation.DSMT4">
                  <p:embed/>
                </p:oleObj>
              </mc:Choice>
              <mc:Fallback>
                <p:oleObj name="Equation" r:id="rId6" imgW="609336" imgH="190417" progId="Equation.DSMT4">
                  <p:embed/>
                  <p:pic>
                    <p:nvPicPr>
                      <p:cNvPr id="2304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203370"/>
                        <a:ext cx="1182865" cy="3696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304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289584"/>
              </p:ext>
            </p:extLst>
          </p:nvPr>
        </p:nvGraphicFramePr>
        <p:xfrm>
          <a:off x="5148064" y="3624263"/>
          <a:ext cx="20494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68" name="Equation" r:id="rId8" imgW="1231560" imgH="393480" progId="Equation.DSMT4">
                  <p:embed/>
                </p:oleObj>
              </mc:Choice>
              <mc:Fallback>
                <p:oleObj name="Equation" r:id="rId8" imgW="1231560" imgH="393480" progId="Equation.DSMT4">
                  <p:embed/>
                  <p:pic>
                    <p:nvPicPr>
                      <p:cNvPr id="2304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624263"/>
                        <a:ext cx="2049463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1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kern="0" smtClean="0"/>
              <a:t>Probabilistic System Representation</a:t>
            </a:r>
            <a:endParaRPr lang="en-US" kern="0" dirty="0" smtClean="0"/>
          </a:p>
        </p:txBody>
      </p:sp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681762"/>
              </p:ext>
            </p:extLst>
          </p:nvPr>
        </p:nvGraphicFramePr>
        <p:xfrm>
          <a:off x="5148064" y="4695377"/>
          <a:ext cx="15430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69" name="Equation" r:id="rId10" imgW="927000" imgH="393480" progId="Equation.DSMT4">
                  <p:embed/>
                </p:oleObj>
              </mc:Choice>
              <mc:Fallback>
                <p:oleObj name="Equation" r:id="rId10" imgW="927000" imgH="393480" progId="Equation.DSMT4">
                  <p:embed/>
                  <p:pic>
                    <p:nvPicPr>
                      <p:cNvPr id="2304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695377"/>
                        <a:ext cx="1543050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59910"/>
              </p:ext>
            </p:extLst>
          </p:nvPr>
        </p:nvGraphicFramePr>
        <p:xfrm>
          <a:off x="5800499" y="4337194"/>
          <a:ext cx="245268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70" name="Equation" r:id="rId12" imgW="1473120" imgH="190440" progId="Equation.DSMT4">
                  <p:embed/>
                </p:oleObj>
              </mc:Choice>
              <mc:Fallback>
                <p:oleObj name="Equation" r:id="rId12" imgW="1473120" imgH="190440" progId="Equation.DSMT4">
                  <p:embed/>
                  <p:pic>
                    <p:nvPicPr>
                      <p:cNvPr id="2304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0499" y="4337194"/>
                        <a:ext cx="2452687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715279"/>
              </p:ext>
            </p:extLst>
          </p:nvPr>
        </p:nvGraphicFramePr>
        <p:xfrm>
          <a:off x="5148064" y="5342225"/>
          <a:ext cx="26003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71" name="Equation" r:id="rId14" imgW="1562040" imgH="380880" progId="Equation.DSMT4">
                  <p:embed/>
                </p:oleObj>
              </mc:Choice>
              <mc:Fallback>
                <p:oleObj name="Equation" r:id="rId14" imgW="1562040" imgH="380880" progId="Equation.DSMT4">
                  <p:embed/>
                  <p:pic>
                    <p:nvPicPr>
                      <p:cNvPr id="1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342225"/>
                        <a:ext cx="2600325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24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	Robustness modeling</a:t>
            </a:r>
          </a:p>
        </p:txBody>
      </p:sp>
      <p:pic>
        <p:nvPicPr>
          <p:cNvPr id="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8840"/>
            <a:ext cx="3528392" cy="421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23040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>
            <p:extLst/>
          </p:nvPr>
        </p:nvGraphicFramePr>
        <p:xfrm>
          <a:off x="5076056" y="2708920"/>
          <a:ext cx="3703269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36" name="Equation" r:id="rId4" imgW="1714500" imgH="203200" progId="Equation.DSMT4">
                  <p:embed/>
                </p:oleObj>
              </mc:Choice>
              <mc:Fallback>
                <p:oleObj name="Equation" r:id="rId4" imgW="1714500" imgH="203200" progId="Equation.DSMT4">
                  <p:embed/>
                  <p:pic>
                    <p:nvPicPr>
                      <p:cNvPr id="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708920"/>
                        <a:ext cx="3703269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5004048" y="1846565"/>
            <a:ext cx="385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CH" sz="1800" dirty="0" err="1" smtClean="0">
                <a:solidFill>
                  <a:schemeClr val="tx1"/>
                </a:solidFill>
              </a:rPr>
              <a:t>It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is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assumed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that</a:t>
            </a:r>
            <a:r>
              <a:rPr lang="de-CH" sz="1800" dirty="0" smtClean="0">
                <a:solidFill>
                  <a:schemeClr val="tx1"/>
                </a:solidFill>
              </a:rPr>
              <a:t> all relevant </a:t>
            </a:r>
            <a:r>
              <a:rPr lang="de-CH" sz="1800" dirty="0" err="1" smtClean="0">
                <a:solidFill>
                  <a:schemeClr val="tx1"/>
                </a:solidFill>
              </a:rPr>
              <a:t>scenarios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de-CH" sz="1800" dirty="0" err="1" smtClean="0">
                <a:solidFill>
                  <a:schemeClr val="tx1"/>
                </a:solidFill>
              </a:rPr>
              <a:t>have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been</a:t>
            </a:r>
            <a:r>
              <a:rPr lang="de-CH" sz="1800" dirty="0" smtClean="0">
                <a:solidFill>
                  <a:schemeClr val="tx1"/>
                </a:solidFill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</a:rPr>
              <a:t>identified</a:t>
            </a:r>
            <a:endParaRPr lang="de-CH" sz="1800" dirty="0" smtClean="0">
              <a:solidFill>
                <a:schemeClr val="tx1"/>
              </a:solidFill>
            </a:endParaRPr>
          </a:p>
        </p:txBody>
      </p:sp>
      <p:sp>
        <p:nvSpPr>
          <p:cNvPr id="23040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30408" name="Object 8"/>
          <p:cNvGraphicFramePr>
            <a:graphicFrameLocks noChangeAspect="1"/>
          </p:cNvGraphicFramePr>
          <p:nvPr>
            <p:extLst/>
          </p:nvPr>
        </p:nvGraphicFramePr>
        <p:xfrm>
          <a:off x="5148064" y="3203370"/>
          <a:ext cx="1182865" cy="36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37" name="Equation" r:id="rId6" imgW="609336" imgH="190417" progId="Equation.DSMT4">
                  <p:embed/>
                </p:oleObj>
              </mc:Choice>
              <mc:Fallback>
                <p:oleObj name="Equation" r:id="rId6" imgW="609336" imgH="190417" progId="Equation.DSMT4">
                  <p:embed/>
                  <p:pic>
                    <p:nvPicPr>
                      <p:cNvPr id="2304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203370"/>
                        <a:ext cx="1182865" cy="3696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30410" name="Object 10"/>
          <p:cNvGraphicFramePr>
            <a:graphicFrameLocks noChangeAspect="1"/>
          </p:cNvGraphicFramePr>
          <p:nvPr/>
        </p:nvGraphicFramePr>
        <p:xfrm>
          <a:off x="5148065" y="3671836"/>
          <a:ext cx="1182864" cy="63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38" name="Equation" r:id="rId8" imgW="710891" imgH="380835" progId="Equation.DSMT4">
                  <p:embed/>
                </p:oleObj>
              </mc:Choice>
              <mc:Fallback>
                <p:oleObj name="Equation" r:id="rId8" imgW="710891" imgH="380835" progId="Equation.DSMT4">
                  <p:embed/>
                  <p:pic>
                    <p:nvPicPr>
                      <p:cNvPr id="2304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5" y="3671836"/>
                        <a:ext cx="1182864" cy="6308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30412" name="Object 12"/>
          <p:cNvGraphicFramePr>
            <a:graphicFrameLocks noChangeAspect="1"/>
          </p:cNvGraphicFramePr>
          <p:nvPr/>
        </p:nvGraphicFramePr>
        <p:xfrm>
          <a:off x="5132634" y="4581128"/>
          <a:ext cx="1959646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39" name="Equation" r:id="rId10" imgW="1218671" imgH="406224" progId="Equation.DSMT4">
                  <p:embed/>
                </p:oleObj>
              </mc:Choice>
              <mc:Fallback>
                <p:oleObj name="Equation" r:id="rId10" imgW="1218671" imgH="406224" progId="Equation.DSMT4">
                  <p:embed/>
                  <p:pic>
                    <p:nvPicPr>
                      <p:cNvPr id="2304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634" y="4581128"/>
                        <a:ext cx="1959646" cy="648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1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230414" name="Object 14"/>
          <p:cNvGraphicFramePr>
            <a:graphicFrameLocks noChangeAspect="1"/>
          </p:cNvGraphicFramePr>
          <p:nvPr/>
        </p:nvGraphicFramePr>
        <p:xfrm>
          <a:off x="5148064" y="5365546"/>
          <a:ext cx="2607718" cy="655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40" name="Equation" r:id="rId12" imgW="1612900" imgH="406400" progId="Equation.DSMT4">
                  <p:embed/>
                </p:oleObj>
              </mc:Choice>
              <mc:Fallback>
                <p:oleObj name="Equation" r:id="rId12" imgW="1612900" imgH="406400" progId="Equation.DSMT4">
                  <p:embed/>
                  <p:pic>
                    <p:nvPicPr>
                      <p:cNvPr id="23041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365546"/>
                        <a:ext cx="2607718" cy="6557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kern="0" smtClean="0"/>
              <a:t>Probabilistic System Representation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8393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FontTx/>
              <a:buNone/>
            </a:pPr>
            <a:r>
              <a:rPr lang="en-US" b="1" dirty="0" smtClean="0"/>
              <a:t>	</a:t>
            </a:r>
            <a:r>
              <a:rPr lang="en-US" sz="1800" b="1" dirty="0" smtClean="0"/>
              <a:t>Probabilistic resilience modeling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dirty="0" smtClean="0"/>
          </a:p>
        </p:txBody>
      </p:sp>
      <p:pic>
        <p:nvPicPr>
          <p:cNvPr id="4" name="Billed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2171063"/>
            <a:ext cx="5112710" cy="388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70" y="1340710"/>
            <a:ext cx="2554518" cy="1438467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Probabilistic System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5121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FontTx/>
              <a:buNone/>
            </a:pPr>
            <a:r>
              <a:rPr lang="en-US" b="1" dirty="0" smtClean="0"/>
              <a:t>	</a:t>
            </a:r>
            <a:r>
              <a:rPr lang="en-US" sz="1800" b="1" dirty="0" smtClean="0"/>
              <a:t>Probabilistic resilience modeling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dirty="0" smtClean="0"/>
          </a:p>
        </p:txBody>
      </p:sp>
      <p:pic>
        <p:nvPicPr>
          <p:cNvPr id="4" name="Billed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2171063"/>
            <a:ext cx="5112710" cy="388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70" y="1340710"/>
            <a:ext cx="2554518" cy="143846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auto">
          <a:xfrm>
            <a:off x="3059790" y="2779177"/>
            <a:ext cx="360050" cy="1297913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itchFamily="34" charset="0"/>
              <a:buChar char="•"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6742626" y="4688923"/>
            <a:ext cx="201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dirty="0" err="1" smtClean="0">
                <a:solidFill>
                  <a:schemeClr val="tx1"/>
                </a:solidFill>
              </a:rPr>
              <a:t>Robustness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6742626" y="4559706"/>
            <a:ext cx="2010486" cy="7201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itchFamily="34" charset="0"/>
              <a:buChar char="•"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1" name="Lige pilforbindelse 10"/>
          <p:cNvCxnSpPr>
            <a:stCxn id="2" idx="6"/>
            <a:endCxn id="9" idx="1"/>
          </p:cNvCxnSpPr>
          <p:nvPr/>
        </p:nvCxnSpPr>
        <p:spPr bwMode="auto">
          <a:xfrm>
            <a:off x="3419840" y="3428134"/>
            <a:ext cx="3322786" cy="149162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Probabilistic System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417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Verdana" pitchFamily="34" charset="0"/>
              </a:rPr>
              <a:t>Introduction – Members of my Team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99" y="1195999"/>
            <a:ext cx="8343001" cy="44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84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FontTx/>
              <a:buNone/>
            </a:pPr>
            <a:r>
              <a:rPr lang="en-US" b="1" dirty="0" smtClean="0"/>
              <a:t>	</a:t>
            </a:r>
            <a:r>
              <a:rPr lang="en-US" sz="1800" b="1" dirty="0" smtClean="0"/>
              <a:t>Probabilistic resilience modeling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dirty="0" smtClean="0"/>
          </a:p>
        </p:txBody>
      </p:sp>
      <p:pic>
        <p:nvPicPr>
          <p:cNvPr id="4" name="Billed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2171063"/>
            <a:ext cx="5112710" cy="388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70" y="1340710"/>
            <a:ext cx="2554518" cy="143846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auto">
          <a:xfrm>
            <a:off x="3059790" y="2779177"/>
            <a:ext cx="360050" cy="1297913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itchFamily="34" charset="0"/>
              <a:buChar char="•"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6742626" y="4062253"/>
            <a:ext cx="201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800" dirty="0" err="1" smtClean="0">
                <a:solidFill>
                  <a:schemeClr val="tx1"/>
                </a:solidFill>
              </a:rPr>
              <a:t>Robustness</a:t>
            </a:r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6742626" y="3933036"/>
            <a:ext cx="2010486" cy="7201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1" name="Lige pilforbindelse 10"/>
          <p:cNvCxnSpPr>
            <a:stCxn id="2" idx="6"/>
            <a:endCxn id="9" idx="1"/>
          </p:cNvCxnSpPr>
          <p:nvPr/>
        </p:nvCxnSpPr>
        <p:spPr bwMode="auto">
          <a:xfrm>
            <a:off x="3419840" y="3428134"/>
            <a:ext cx="3322786" cy="86495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Ellipse 11"/>
          <p:cNvSpPr/>
          <p:nvPr/>
        </p:nvSpPr>
        <p:spPr bwMode="auto">
          <a:xfrm>
            <a:off x="3203810" y="3140960"/>
            <a:ext cx="1368190" cy="792110"/>
          </a:xfrm>
          <a:prstGeom prst="ellipse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6742626" y="3126169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1800" dirty="0" err="1" smtClean="0">
                <a:solidFill>
                  <a:schemeClr val="tx1"/>
                </a:solidFill>
              </a:rPr>
              <a:t>Preparedness</a:t>
            </a:r>
            <a:r>
              <a:rPr lang="da-DK" sz="1800" dirty="0" smtClean="0">
                <a:solidFill>
                  <a:schemeClr val="tx1"/>
                </a:solidFill>
              </a:rPr>
              <a:t>, </a:t>
            </a:r>
            <a:br>
              <a:rPr lang="da-DK" sz="1800" dirty="0" smtClean="0">
                <a:solidFill>
                  <a:schemeClr val="tx1"/>
                </a:solidFill>
              </a:rPr>
            </a:br>
            <a:r>
              <a:rPr lang="da-DK" sz="1800" dirty="0" smtClean="0">
                <a:solidFill>
                  <a:schemeClr val="tx1"/>
                </a:solidFill>
              </a:rPr>
              <a:t>adaptive </a:t>
            </a:r>
            <a:r>
              <a:rPr lang="da-DK" sz="1800" dirty="0" err="1" smtClean="0">
                <a:solidFill>
                  <a:schemeClr val="tx1"/>
                </a:solidFill>
              </a:rPr>
              <a:t>capasity</a:t>
            </a:r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16" name="Rektangel 15"/>
          <p:cNvSpPr/>
          <p:nvPr/>
        </p:nvSpPr>
        <p:spPr bwMode="auto">
          <a:xfrm>
            <a:off x="6742625" y="2996952"/>
            <a:ext cx="2010487" cy="720100"/>
          </a:xfrm>
          <a:prstGeom prst="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8" name="Lige pilforbindelse 17"/>
          <p:cNvCxnSpPr>
            <a:stCxn id="12" idx="6"/>
            <a:endCxn id="16" idx="1"/>
          </p:cNvCxnSpPr>
          <p:nvPr/>
        </p:nvCxnSpPr>
        <p:spPr bwMode="auto">
          <a:xfrm flipV="1">
            <a:off x="4572000" y="3357002"/>
            <a:ext cx="2170625" cy="180013"/>
          </a:xfrm>
          <a:prstGeom prst="straightConnector1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kstfelt 19"/>
          <p:cNvSpPr txBox="1"/>
          <p:nvPr/>
        </p:nvSpPr>
        <p:spPr>
          <a:xfrm>
            <a:off x="5375728" y="4902991"/>
            <a:ext cx="39458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1200" dirty="0">
                <a:solidFill>
                  <a:schemeClr val="tx1"/>
                </a:solidFill>
                <a:latin typeface="+mn-lt"/>
              </a:rPr>
              <a:t>Faber M.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Risk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Informed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Structural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Systems 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a-DK" sz="1200" dirty="0" smtClean="0">
                <a:solidFill>
                  <a:schemeClr val="tx1"/>
                </a:solidFill>
                <a:latin typeface="+mn-lt"/>
              </a:rPr>
            </a:b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Integrity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Management: A Decision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Analytical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a-DK" sz="1200" dirty="0" smtClean="0">
                <a:solidFill>
                  <a:schemeClr val="tx1"/>
                </a:solidFill>
                <a:latin typeface="+mn-lt"/>
              </a:rPr>
            </a:b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Perspective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. ASME. International Conference on 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a-DK" sz="1200" dirty="0" smtClean="0">
                <a:solidFill>
                  <a:schemeClr val="tx1"/>
                </a:solidFill>
                <a:latin typeface="+mn-lt"/>
              </a:rPr>
            </a:b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Offshore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Mechanics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Arctic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Engineering, 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a-DK" sz="1200" dirty="0" smtClean="0">
                <a:solidFill>
                  <a:schemeClr val="tx1"/>
                </a:solidFill>
                <a:latin typeface="+mn-lt"/>
              </a:rPr>
            </a:b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Volume 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9: Offshore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Geotechnics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;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Torgeir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+mn-lt"/>
              </a:rPr>
              <a:t>Moan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a-DK" sz="1200" dirty="0" smtClean="0">
                <a:solidFill>
                  <a:schemeClr val="tx1"/>
                </a:solidFill>
                <a:latin typeface="+mn-lt"/>
              </a:rPr>
            </a:br>
            <a:r>
              <a:rPr lang="da-DK" sz="1200" dirty="0" err="1" smtClean="0">
                <a:solidFill>
                  <a:schemeClr val="tx1"/>
                </a:solidFill>
                <a:latin typeface="+mn-lt"/>
              </a:rPr>
              <a:t>Honoring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Symposium ():V009T12A040. </a:t>
            </a:r>
            <a:r>
              <a:rPr lang="da-DK" sz="1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a-DK" sz="1200" dirty="0" smtClean="0">
                <a:solidFill>
                  <a:schemeClr val="tx1"/>
                </a:solidFill>
                <a:latin typeface="+mn-lt"/>
              </a:rPr>
            </a:br>
            <a:r>
              <a:rPr lang="da-DK" sz="1200" dirty="0" smtClean="0">
                <a:solidFill>
                  <a:schemeClr val="tx1"/>
                </a:solidFill>
                <a:latin typeface="+mn-lt"/>
              </a:rPr>
              <a:t>doi:10.1115/OMAE2017-62715</a:t>
            </a:r>
            <a:r>
              <a:rPr lang="da-DK" sz="1200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Probabilistic System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6103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FontTx/>
              <a:buNone/>
            </a:pPr>
            <a:r>
              <a:rPr lang="en-US" b="1" dirty="0" smtClean="0"/>
              <a:t>	</a:t>
            </a:r>
            <a:r>
              <a:rPr lang="en-US" sz="1800" b="1" dirty="0"/>
              <a:t>R</a:t>
            </a:r>
            <a:r>
              <a:rPr lang="en-US" sz="1800" b="1" dirty="0" smtClean="0"/>
              <a:t>esilience modeling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dirty="0" smtClean="0"/>
          </a:p>
        </p:txBody>
      </p:sp>
      <p:sp>
        <p:nvSpPr>
          <p:cNvPr id="2" name="Tekstfelt 1"/>
          <p:cNvSpPr txBox="1"/>
          <p:nvPr/>
        </p:nvSpPr>
        <p:spPr>
          <a:xfrm>
            <a:off x="4395584" y="5400850"/>
            <a:ext cx="47484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Faber </a:t>
            </a:r>
            <a:r>
              <a:rPr lang="en-US" sz="1400" dirty="0"/>
              <a:t>M.H., Qin J., Miraglia S. and Thöns S. (2017).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On </a:t>
            </a:r>
            <a:r>
              <a:rPr lang="en-US" sz="1400" dirty="0"/>
              <a:t>the Probabilistic Characterization of Robustness and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Resilience</a:t>
            </a:r>
            <a:r>
              <a:rPr lang="en-US" sz="1400" dirty="0"/>
              <a:t>”, Procedia Engineering   198  ( 2017 )  1070 – 1083.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844630"/>
              </p:ext>
            </p:extLst>
          </p:nvPr>
        </p:nvGraphicFramePr>
        <p:xfrm>
          <a:off x="899592" y="5229572"/>
          <a:ext cx="56530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700" name="Equation" r:id="rId3" imgW="3987720" imgH="457200" progId="Equation.DSMT4">
                  <p:embed/>
                </p:oleObj>
              </mc:Choice>
              <mc:Fallback>
                <p:oleObj name="Equation" r:id="rId3" imgW="3987720" imgH="45720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229572"/>
                        <a:ext cx="5653088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Probabilistic System Representation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249" y="2221937"/>
            <a:ext cx="6012670" cy="28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b="1" dirty="0" smtClean="0"/>
              <a:t>	Consequences to health, environment and economy</a:t>
            </a:r>
            <a:endParaRPr lang="en-US" sz="1800" b="1" dirty="0" smtClean="0">
              <a:solidFill>
                <a:srgbClr val="6600FF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u="sng" dirty="0" smtClean="0">
                <a:solidFill>
                  <a:schemeClr val="tx1"/>
                </a:solidFill>
              </a:rPr>
              <a:t>Impacts to health and safety </a:t>
            </a:r>
            <a:r>
              <a:rPr lang="en-US" sz="1800" dirty="0" smtClean="0">
                <a:solidFill>
                  <a:schemeClr val="tx1"/>
                </a:solidFill>
              </a:rPr>
              <a:t>are addressed through the relative utility function comprised by the Life Quality Index (LQI) (</a:t>
            </a:r>
            <a:r>
              <a:rPr lang="en-US" sz="1800" dirty="0" err="1" smtClean="0">
                <a:solidFill>
                  <a:schemeClr val="tx1"/>
                </a:solidFill>
              </a:rPr>
              <a:t>Nathwani</a:t>
            </a:r>
            <a:r>
              <a:rPr lang="en-US" sz="1800" dirty="0" smtClean="0">
                <a:solidFill>
                  <a:schemeClr val="tx1"/>
                </a:solidFill>
              </a:rPr>
              <a:t> et al, 1997)</a:t>
            </a: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defTabSz="762000" eaLnBrk="1" hangingPunct="1">
              <a:buClr>
                <a:srgbClr val="FF0066"/>
              </a:buClr>
              <a:buSzPct val="130000"/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u="sng" dirty="0" smtClean="0">
                <a:solidFill>
                  <a:schemeClr val="tx1"/>
                </a:solidFill>
              </a:rPr>
              <a:t>Impacts to the environment</a:t>
            </a:r>
            <a:r>
              <a:rPr lang="en-US" sz="1800" dirty="0" smtClean="0">
                <a:solidFill>
                  <a:schemeClr val="tx1"/>
                </a:solidFill>
              </a:rPr>
              <a:t> are addressed through: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- Quantitative Life Cycle Analysis (substances/energy)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 (Hauschild, 2015)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u="sng" dirty="0" smtClean="0">
                <a:solidFill>
                  <a:schemeClr val="tx1"/>
                </a:solidFill>
              </a:rPr>
              <a:t>Impacts to the economy </a:t>
            </a:r>
            <a:r>
              <a:rPr lang="en-US" sz="1800" dirty="0" smtClean="0">
                <a:solidFill>
                  <a:schemeClr val="tx1"/>
                </a:solidFill>
              </a:rPr>
              <a:t>are addressed through: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- Monetary benefits (production functions)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- Monetary losses (production functions)</a:t>
            </a:r>
            <a:br>
              <a:rPr lang="en-US" sz="1800" dirty="0" smtClean="0">
                <a:solidFill>
                  <a:schemeClr val="tx1"/>
                </a:solidFill>
              </a:rPr>
            </a:b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3988" cy="611188"/>
          </a:xfrm>
        </p:spPr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/>
              <a:t>Probabilistic System Representation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484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5800" y="1447800"/>
            <a:ext cx="8278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Sustainability modeling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Global Planetary Boundaries provide a means for allocating capacities to different societal activities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35" y="3202980"/>
            <a:ext cx="3858989" cy="272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1763688" y="2761183"/>
            <a:ext cx="16561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/>
              <a:t>Global capacities</a:t>
            </a:r>
            <a:endParaRPr lang="da-DK" sz="1400" b="1" dirty="0"/>
          </a:p>
        </p:txBody>
      </p:sp>
      <p:sp>
        <p:nvSpPr>
          <p:cNvPr id="11" name="Pfeil nach rechts 10"/>
          <p:cNvSpPr/>
          <p:nvPr/>
        </p:nvSpPr>
        <p:spPr bwMode="auto">
          <a:xfrm>
            <a:off x="4355976" y="4149080"/>
            <a:ext cx="1008112" cy="288032"/>
          </a:xfrm>
          <a:prstGeom prst="rightArrow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itchFamily="34" charset="0"/>
              <a:buChar char="•"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5796135" y="2761183"/>
            <a:ext cx="3168477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Local /national and sector wise allocation of capacities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/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Built environment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Energy production and distribution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Food production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Transportation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.....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....</a:t>
            </a:r>
            <a:br>
              <a:rPr lang="da-DK" sz="1400" b="1" dirty="0" smtClean="0">
                <a:solidFill>
                  <a:schemeClr val="tx1"/>
                </a:solidFill>
              </a:rPr>
            </a:br>
            <a:r>
              <a:rPr lang="da-DK" sz="1400" b="1" dirty="0" smtClean="0">
                <a:solidFill>
                  <a:schemeClr val="tx1"/>
                </a:solidFill>
              </a:rPr>
              <a:t>- ...</a:t>
            </a:r>
          </a:p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- ..</a:t>
            </a:r>
            <a:endParaRPr lang="da-DK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/>
              <a:t>Probabilistic System Representation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458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4784"/>
            <a:ext cx="7233496" cy="4526369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3988" cy="611188"/>
          </a:xfrm>
        </p:spPr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/>
              <a:t>Probabilistic System Representation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85054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5800" y="1447800"/>
            <a:ext cx="87107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Sustainability modeling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given sector, geographical area or project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sustainability failure is expressed in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terms of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exceedance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Planetary Boundaries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A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83983"/>
            <a:ext cx="5688632" cy="276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4195" name="Object 3"/>
          <p:cNvGraphicFramePr>
            <a:graphicFrameLocks noChangeAspect="1"/>
          </p:cNvGraphicFramePr>
          <p:nvPr/>
        </p:nvGraphicFramePr>
        <p:xfrm>
          <a:off x="1187624" y="5373588"/>
          <a:ext cx="56530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6" name="Equation" r:id="rId4" imgW="3987720" imgH="457200" progId="Equation.DSMT4">
                  <p:embed/>
                </p:oleObj>
              </mc:Choice>
              <mc:Fallback>
                <p:oleObj name="Equation" r:id="rId4" imgW="3987720" imgH="457200" progId="Equation.DSMT4">
                  <p:embed/>
                  <p:pic>
                    <p:nvPicPr>
                      <p:cNvPr id="264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373588"/>
                        <a:ext cx="5653088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/>
              <a:t>Probabilistic System Representation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744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5800" y="1447800"/>
            <a:ext cx="87107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800" b="1" kern="0" dirty="0" smtClean="0">
                <a:solidFill>
                  <a:srgbClr val="3A0000"/>
                </a:solidFill>
                <a:latin typeface="+mn-lt"/>
              </a:rPr>
              <a:t>Overall framework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A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A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3A0000"/>
                </a:solidFill>
                <a:latin typeface="+mn-lt"/>
              </a:rPr>
              <a:t>	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A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3988" cy="611188"/>
          </a:xfrm>
        </p:spPr>
        <p:txBody>
          <a:bodyPr lIns="92160" tIns="46080" rIns="92160" bIns="46080"/>
          <a:lstStyle/>
          <a:p>
            <a:pPr defTabSz="449263" eaLnBrk="1" hangingPunct="1"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r>
              <a:rPr lang="en-US" dirty="0"/>
              <a:t>Probabilistic System Representation</a:t>
            </a:r>
            <a:endParaRPr lang="en-GB" dirty="0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4" y="2276872"/>
            <a:ext cx="81799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smtClean="0"/>
              <a:t>Example Illustrations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458200" cy="46482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de-CH" altLang="en-US" sz="2000" b="1" smtClean="0"/>
              <a:t>Application of modeling concept</a:t>
            </a:r>
            <a:endParaRPr lang="en-US" altLang="en-US" sz="2000" b="1" smtClean="0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476375" y="2420938"/>
            <a:ext cx="98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31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446338" y="2641600"/>
            <a:ext cx="9345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latin typeface="Verdana" panose="020B0604030504040204" pitchFamily="34" charset="0"/>
              </a:rPr>
              <a:t>Exposure</a:t>
            </a:r>
            <a:endParaRPr lang="en-US" alt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400425" y="3238500"/>
            <a:ext cx="12904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latin typeface="Verdana" panose="020B0604030504040204" pitchFamily="34" charset="0"/>
              </a:rPr>
              <a:t>Vulnerability</a:t>
            </a:r>
            <a:endParaRPr lang="en-US" altLang="en-US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1866900" y="4979988"/>
            <a:ext cx="22590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Indirect consequences</a:t>
            </a:r>
            <a:endParaRPr lang="en-US" altLang="en-US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1484313" y="2497138"/>
            <a:ext cx="3086100" cy="525462"/>
          </a:xfrm>
          <a:prstGeom prst="rect">
            <a:avLst/>
          </a:prstGeom>
          <a:noFill/>
          <a:ln w="7938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1484313" y="3663950"/>
            <a:ext cx="3086100" cy="527050"/>
          </a:xfrm>
          <a:prstGeom prst="rect">
            <a:avLst/>
          </a:prstGeom>
          <a:noFill/>
          <a:ln w="7938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1966913" y="3830638"/>
            <a:ext cx="20589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Direct consequences</a:t>
            </a:r>
            <a:endParaRPr lang="en-US" altLang="en-US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1484313" y="4833938"/>
            <a:ext cx="3086100" cy="525462"/>
          </a:xfrm>
          <a:prstGeom prst="rect">
            <a:avLst/>
          </a:prstGeom>
          <a:noFill/>
          <a:ln w="7938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29" name="Freeform 13"/>
          <p:cNvSpPr>
            <a:spLocks/>
          </p:cNvSpPr>
          <p:nvPr/>
        </p:nvSpPr>
        <p:spPr bwMode="auto">
          <a:xfrm>
            <a:off x="2736850" y="3116263"/>
            <a:ext cx="582613" cy="452437"/>
          </a:xfrm>
          <a:custGeom>
            <a:avLst/>
            <a:gdLst>
              <a:gd name="T0" fmla="*/ 0 w 367"/>
              <a:gd name="T1" fmla="*/ 339725 h 285"/>
              <a:gd name="T2" fmla="*/ 146050 w 367"/>
              <a:gd name="T3" fmla="*/ 339725 h 285"/>
              <a:gd name="T4" fmla="*/ 146050 w 367"/>
              <a:gd name="T5" fmla="*/ 0 h 285"/>
              <a:gd name="T6" fmla="*/ 438150 w 367"/>
              <a:gd name="T7" fmla="*/ 0 h 285"/>
              <a:gd name="T8" fmla="*/ 438150 w 367"/>
              <a:gd name="T9" fmla="*/ 339725 h 285"/>
              <a:gd name="T10" fmla="*/ 582613 w 367"/>
              <a:gd name="T11" fmla="*/ 339725 h 285"/>
              <a:gd name="T12" fmla="*/ 292100 w 367"/>
              <a:gd name="T13" fmla="*/ 452437 h 285"/>
              <a:gd name="T14" fmla="*/ 0 w 367"/>
              <a:gd name="T15" fmla="*/ 339725 h 2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7"/>
              <a:gd name="T25" fmla="*/ 0 h 285"/>
              <a:gd name="T26" fmla="*/ 367 w 367"/>
              <a:gd name="T27" fmla="*/ 285 h 2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7" h="285">
                <a:moveTo>
                  <a:pt x="0" y="214"/>
                </a:moveTo>
                <a:lnTo>
                  <a:pt x="92" y="214"/>
                </a:lnTo>
                <a:lnTo>
                  <a:pt x="92" y="0"/>
                </a:lnTo>
                <a:lnTo>
                  <a:pt x="276" y="0"/>
                </a:lnTo>
                <a:lnTo>
                  <a:pt x="276" y="214"/>
                </a:lnTo>
                <a:lnTo>
                  <a:pt x="367" y="214"/>
                </a:lnTo>
                <a:lnTo>
                  <a:pt x="184" y="285"/>
                </a:lnTo>
                <a:lnTo>
                  <a:pt x="0" y="214"/>
                </a:lnTo>
                <a:close/>
              </a:path>
            </a:pathLst>
          </a:custGeom>
          <a:noFill/>
          <a:ln w="635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30" name="Freeform 14"/>
          <p:cNvSpPr>
            <a:spLocks/>
          </p:cNvSpPr>
          <p:nvPr/>
        </p:nvSpPr>
        <p:spPr bwMode="auto">
          <a:xfrm>
            <a:off x="2728913" y="4308475"/>
            <a:ext cx="579437" cy="450850"/>
          </a:xfrm>
          <a:custGeom>
            <a:avLst/>
            <a:gdLst>
              <a:gd name="T0" fmla="*/ 0 w 365"/>
              <a:gd name="T1" fmla="*/ 338137 h 284"/>
              <a:gd name="T2" fmla="*/ 144462 w 365"/>
              <a:gd name="T3" fmla="*/ 338137 h 284"/>
              <a:gd name="T4" fmla="*/ 144462 w 365"/>
              <a:gd name="T5" fmla="*/ 0 h 284"/>
              <a:gd name="T6" fmla="*/ 433387 w 365"/>
              <a:gd name="T7" fmla="*/ 0 h 284"/>
              <a:gd name="T8" fmla="*/ 433387 w 365"/>
              <a:gd name="T9" fmla="*/ 338137 h 284"/>
              <a:gd name="T10" fmla="*/ 579437 w 365"/>
              <a:gd name="T11" fmla="*/ 338137 h 284"/>
              <a:gd name="T12" fmla="*/ 288925 w 365"/>
              <a:gd name="T13" fmla="*/ 450850 h 284"/>
              <a:gd name="T14" fmla="*/ 0 w 365"/>
              <a:gd name="T15" fmla="*/ 338137 h 2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5"/>
              <a:gd name="T25" fmla="*/ 0 h 284"/>
              <a:gd name="T26" fmla="*/ 365 w 365"/>
              <a:gd name="T27" fmla="*/ 284 h 2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5" h="284">
                <a:moveTo>
                  <a:pt x="0" y="213"/>
                </a:moveTo>
                <a:lnTo>
                  <a:pt x="91" y="213"/>
                </a:lnTo>
                <a:lnTo>
                  <a:pt x="91" y="0"/>
                </a:lnTo>
                <a:lnTo>
                  <a:pt x="273" y="0"/>
                </a:lnTo>
                <a:lnTo>
                  <a:pt x="273" y="213"/>
                </a:lnTo>
                <a:lnTo>
                  <a:pt x="365" y="213"/>
                </a:lnTo>
                <a:lnTo>
                  <a:pt x="182" y="284"/>
                </a:lnTo>
                <a:lnTo>
                  <a:pt x="0" y="213"/>
                </a:lnTo>
                <a:close/>
              </a:path>
            </a:pathLst>
          </a:custGeom>
          <a:noFill/>
          <a:ln w="635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3540125" y="4414838"/>
            <a:ext cx="11637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latin typeface="Verdana" panose="020B0604030504040204" pitchFamily="34" charset="0"/>
              </a:rPr>
              <a:t>Robustness</a:t>
            </a:r>
            <a:endParaRPr lang="en-US" altLang="en-US"/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2446338" y="2641600"/>
            <a:ext cx="9345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latin typeface="Verdana" panose="020B0604030504040204" pitchFamily="34" charset="0"/>
              </a:rPr>
              <a:t>Exposure</a:t>
            </a:r>
            <a:endParaRPr lang="en-US" altLang="en-US"/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3400425" y="3238500"/>
            <a:ext cx="12904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latin typeface="Verdana" panose="020B0604030504040204" pitchFamily="34" charset="0"/>
              </a:rPr>
              <a:t>Vulnerability</a:t>
            </a:r>
            <a:endParaRPr lang="en-US" altLang="en-US"/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1866900" y="4979988"/>
            <a:ext cx="22590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Indirect consequences</a:t>
            </a:r>
            <a:endParaRPr lang="en-US" altLang="en-US"/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1484313" y="2497138"/>
            <a:ext cx="3086100" cy="525462"/>
          </a:xfrm>
          <a:prstGeom prst="rect">
            <a:avLst/>
          </a:prstGeom>
          <a:noFill/>
          <a:ln w="7938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1484313" y="3663950"/>
            <a:ext cx="3086100" cy="527050"/>
          </a:xfrm>
          <a:prstGeom prst="rect">
            <a:avLst/>
          </a:prstGeom>
          <a:noFill/>
          <a:ln w="7938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1966913" y="3830638"/>
            <a:ext cx="20589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Direct consequences</a:t>
            </a:r>
            <a:endParaRPr lang="en-US" altLang="en-US"/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1484313" y="4833938"/>
            <a:ext cx="3086100" cy="525462"/>
          </a:xfrm>
          <a:prstGeom prst="rect">
            <a:avLst/>
          </a:prstGeom>
          <a:noFill/>
          <a:ln w="7938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39" name="Freeform 23"/>
          <p:cNvSpPr>
            <a:spLocks/>
          </p:cNvSpPr>
          <p:nvPr/>
        </p:nvSpPr>
        <p:spPr bwMode="auto">
          <a:xfrm>
            <a:off x="2736850" y="3116263"/>
            <a:ext cx="582613" cy="452437"/>
          </a:xfrm>
          <a:custGeom>
            <a:avLst/>
            <a:gdLst>
              <a:gd name="T0" fmla="*/ 0 w 367"/>
              <a:gd name="T1" fmla="*/ 339725 h 285"/>
              <a:gd name="T2" fmla="*/ 146050 w 367"/>
              <a:gd name="T3" fmla="*/ 339725 h 285"/>
              <a:gd name="T4" fmla="*/ 146050 w 367"/>
              <a:gd name="T5" fmla="*/ 0 h 285"/>
              <a:gd name="T6" fmla="*/ 438150 w 367"/>
              <a:gd name="T7" fmla="*/ 0 h 285"/>
              <a:gd name="T8" fmla="*/ 438150 w 367"/>
              <a:gd name="T9" fmla="*/ 339725 h 285"/>
              <a:gd name="T10" fmla="*/ 582613 w 367"/>
              <a:gd name="T11" fmla="*/ 339725 h 285"/>
              <a:gd name="T12" fmla="*/ 292100 w 367"/>
              <a:gd name="T13" fmla="*/ 452437 h 285"/>
              <a:gd name="T14" fmla="*/ 0 w 367"/>
              <a:gd name="T15" fmla="*/ 339725 h 2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7"/>
              <a:gd name="T25" fmla="*/ 0 h 285"/>
              <a:gd name="T26" fmla="*/ 367 w 367"/>
              <a:gd name="T27" fmla="*/ 285 h 2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7" h="285">
                <a:moveTo>
                  <a:pt x="0" y="214"/>
                </a:moveTo>
                <a:lnTo>
                  <a:pt x="92" y="214"/>
                </a:lnTo>
                <a:lnTo>
                  <a:pt x="92" y="0"/>
                </a:lnTo>
                <a:lnTo>
                  <a:pt x="276" y="0"/>
                </a:lnTo>
                <a:lnTo>
                  <a:pt x="276" y="214"/>
                </a:lnTo>
                <a:lnTo>
                  <a:pt x="367" y="214"/>
                </a:lnTo>
                <a:lnTo>
                  <a:pt x="184" y="285"/>
                </a:lnTo>
                <a:lnTo>
                  <a:pt x="0" y="214"/>
                </a:lnTo>
                <a:close/>
              </a:path>
            </a:pathLst>
          </a:custGeom>
          <a:noFill/>
          <a:ln w="635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2728913" y="4308475"/>
            <a:ext cx="579437" cy="450850"/>
          </a:xfrm>
          <a:custGeom>
            <a:avLst/>
            <a:gdLst>
              <a:gd name="T0" fmla="*/ 0 w 365"/>
              <a:gd name="T1" fmla="*/ 338137 h 284"/>
              <a:gd name="T2" fmla="*/ 144462 w 365"/>
              <a:gd name="T3" fmla="*/ 338137 h 284"/>
              <a:gd name="T4" fmla="*/ 144462 w 365"/>
              <a:gd name="T5" fmla="*/ 0 h 284"/>
              <a:gd name="T6" fmla="*/ 433387 w 365"/>
              <a:gd name="T7" fmla="*/ 0 h 284"/>
              <a:gd name="T8" fmla="*/ 433387 w 365"/>
              <a:gd name="T9" fmla="*/ 338137 h 284"/>
              <a:gd name="T10" fmla="*/ 579437 w 365"/>
              <a:gd name="T11" fmla="*/ 338137 h 284"/>
              <a:gd name="T12" fmla="*/ 288925 w 365"/>
              <a:gd name="T13" fmla="*/ 450850 h 284"/>
              <a:gd name="T14" fmla="*/ 0 w 365"/>
              <a:gd name="T15" fmla="*/ 338137 h 2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5"/>
              <a:gd name="T25" fmla="*/ 0 h 284"/>
              <a:gd name="T26" fmla="*/ 365 w 365"/>
              <a:gd name="T27" fmla="*/ 284 h 2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5" h="284">
                <a:moveTo>
                  <a:pt x="0" y="213"/>
                </a:moveTo>
                <a:lnTo>
                  <a:pt x="91" y="213"/>
                </a:lnTo>
                <a:lnTo>
                  <a:pt x="91" y="0"/>
                </a:lnTo>
                <a:lnTo>
                  <a:pt x="273" y="0"/>
                </a:lnTo>
                <a:lnTo>
                  <a:pt x="273" y="213"/>
                </a:lnTo>
                <a:lnTo>
                  <a:pt x="365" y="213"/>
                </a:lnTo>
                <a:lnTo>
                  <a:pt x="182" y="284"/>
                </a:lnTo>
                <a:lnTo>
                  <a:pt x="0" y="213"/>
                </a:lnTo>
                <a:close/>
              </a:path>
            </a:pathLst>
          </a:custGeom>
          <a:noFill/>
          <a:ln w="635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3540125" y="4414838"/>
            <a:ext cx="11637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en-US" altLang="en-US" sz="1400" b="1">
                <a:latin typeface="Verdana" panose="020B0604030504040204" pitchFamily="34" charset="0"/>
              </a:rPr>
              <a:t>Robustness</a:t>
            </a:r>
            <a:endParaRPr lang="en-US" altLang="en-US"/>
          </a:p>
        </p:txBody>
      </p:sp>
      <p:sp>
        <p:nvSpPr>
          <p:cNvPr id="34843" name="Rectangle 36"/>
          <p:cNvSpPr>
            <a:spLocks noChangeArrowheads="1"/>
          </p:cNvSpPr>
          <p:nvPr/>
        </p:nvSpPr>
        <p:spPr bwMode="auto">
          <a:xfrm>
            <a:off x="1282700" y="2349500"/>
            <a:ext cx="3505200" cy="3240088"/>
          </a:xfrm>
          <a:prstGeom prst="rect">
            <a:avLst/>
          </a:prstGeom>
          <a:noFill/>
          <a:ln w="38100" algn="ctr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grpSp>
        <p:nvGrpSpPr>
          <p:cNvPr id="34844" name="Group 37"/>
          <p:cNvGrpSpPr>
            <a:grpSpLocks/>
          </p:cNvGrpSpPr>
          <p:nvPr/>
        </p:nvGrpSpPr>
        <p:grpSpPr bwMode="auto">
          <a:xfrm>
            <a:off x="4873626" y="5178429"/>
            <a:ext cx="2967038" cy="646113"/>
            <a:chOff x="3070" y="2627"/>
            <a:chExt cx="1869" cy="407"/>
          </a:xfrm>
        </p:grpSpPr>
        <p:sp>
          <p:nvSpPr>
            <p:cNvPr id="34845" name="Freeform 38"/>
            <p:cNvSpPr>
              <a:spLocks/>
            </p:cNvSpPr>
            <p:nvPr/>
          </p:nvSpPr>
          <p:spPr bwMode="auto">
            <a:xfrm>
              <a:off x="3070" y="2745"/>
              <a:ext cx="510" cy="231"/>
            </a:xfrm>
            <a:custGeom>
              <a:avLst/>
              <a:gdLst>
                <a:gd name="T0" fmla="*/ 383 w 510"/>
                <a:gd name="T1" fmla="*/ 0 h 231"/>
                <a:gd name="T2" fmla="*/ 383 w 510"/>
                <a:gd name="T3" fmla="*/ 58 h 231"/>
                <a:gd name="T4" fmla="*/ 0 w 510"/>
                <a:gd name="T5" fmla="*/ 58 h 231"/>
                <a:gd name="T6" fmla="*/ 0 w 510"/>
                <a:gd name="T7" fmla="*/ 173 h 231"/>
                <a:gd name="T8" fmla="*/ 383 w 510"/>
                <a:gd name="T9" fmla="*/ 173 h 231"/>
                <a:gd name="T10" fmla="*/ 383 w 510"/>
                <a:gd name="T11" fmla="*/ 231 h 231"/>
                <a:gd name="T12" fmla="*/ 510 w 510"/>
                <a:gd name="T13" fmla="*/ 115 h 231"/>
                <a:gd name="T14" fmla="*/ 383 w 510"/>
                <a:gd name="T15" fmla="*/ 0 h 2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0"/>
                <a:gd name="T25" fmla="*/ 0 h 231"/>
                <a:gd name="T26" fmla="*/ 510 w 510"/>
                <a:gd name="T27" fmla="*/ 231 h 2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0" h="231">
                  <a:moveTo>
                    <a:pt x="383" y="0"/>
                  </a:moveTo>
                  <a:lnTo>
                    <a:pt x="383" y="58"/>
                  </a:lnTo>
                  <a:lnTo>
                    <a:pt x="0" y="58"/>
                  </a:lnTo>
                  <a:lnTo>
                    <a:pt x="0" y="173"/>
                  </a:lnTo>
                  <a:lnTo>
                    <a:pt x="383" y="173"/>
                  </a:lnTo>
                  <a:lnTo>
                    <a:pt x="383" y="231"/>
                  </a:lnTo>
                  <a:lnTo>
                    <a:pt x="510" y="115"/>
                  </a:lnTo>
                  <a:lnTo>
                    <a:pt x="383" y="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en-US" sz="1800"/>
            </a:p>
          </p:txBody>
        </p:sp>
        <p:sp>
          <p:nvSpPr>
            <p:cNvPr id="34846" name="Text Box 39"/>
            <p:cNvSpPr txBox="1">
              <a:spLocks noChangeArrowheads="1"/>
            </p:cNvSpPr>
            <p:nvPr/>
          </p:nvSpPr>
          <p:spPr bwMode="auto">
            <a:xfrm>
              <a:off x="3764" y="2627"/>
              <a:ext cx="117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Verdana" panose="020B0604030504040204" pitchFamily="34" charset="0"/>
                <a:buNone/>
              </a:pPr>
              <a:r>
                <a:rPr lang="de-CH" altLang="en-US" sz="1800" b="1"/>
                <a:t>Earthquake risk </a:t>
              </a:r>
              <a:br>
                <a:rPr lang="de-CH" altLang="en-US" sz="1800" b="1"/>
              </a:br>
              <a:r>
                <a:rPr lang="de-CH" altLang="en-US" sz="1800" b="1"/>
                <a:t>management</a:t>
              </a:r>
              <a:endParaRPr lang="en-US" altLang="en-US" sz="1800" b="1"/>
            </a:p>
          </p:txBody>
        </p:sp>
      </p:grpSp>
      <p:grpSp>
        <p:nvGrpSpPr>
          <p:cNvPr id="34853" name="Group 37"/>
          <p:cNvGrpSpPr>
            <a:grpSpLocks/>
          </p:cNvGrpSpPr>
          <p:nvPr/>
        </p:nvGrpSpPr>
        <p:grpSpPr bwMode="auto">
          <a:xfrm>
            <a:off x="4872039" y="2390779"/>
            <a:ext cx="2395538" cy="646113"/>
            <a:chOff x="3070" y="2627"/>
            <a:chExt cx="1509" cy="407"/>
          </a:xfrm>
        </p:grpSpPr>
        <p:sp>
          <p:nvSpPr>
            <p:cNvPr id="34854" name="Freeform 38"/>
            <p:cNvSpPr>
              <a:spLocks/>
            </p:cNvSpPr>
            <p:nvPr/>
          </p:nvSpPr>
          <p:spPr bwMode="auto">
            <a:xfrm>
              <a:off x="3070" y="2745"/>
              <a:ext cx="510" cy="231"/>
            </a:xfrm>
            <a:custGeom>
              <a:avLst/>
              <a:gdLst>
                <a:gd name="T0" fmla="*/ 383 w 510"/>
                <a:gd name="T1" fmla="*/ 0 h 231"/>
                <a:gd name="T2" fmla="*/ 383 w 510"/>
                <a:gd name="T3" fmla="*/ 58 h 231"/>
                <a:gd name="T4" fmla="*/ 0 w 510"/>
                <a:gd name="T5" fmla="*/ 58 h 231"/>
                <a:gd name="T6" fmla="*/ 0 w 510"/>
                <a:gd name="T7" fmla="*/ 173 h 231"/>
                <a:gd name="T8" fmla="*/ 383 w 510"/>
                <a:gd name="T9" fmla="*/ 173 h 231"/>
                <a:gd name="T10" fmla="*/ 383 w 510"/>
                <a:gd name="T11" fmla="*/ 231 h 231"/>
                <a:gd name="T12" fmla="*/ 510 w 510"/>
                <a:gd name="T13" fmla="*/ 115 h 231"/>
                <a:gd name="T14" fmla="*/ 383 w 510"/>
                <a:gd name="T15" fmla="*/ 0 h 2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0"/>
                <a:gd name="T25" fmla="*/ 0 h 231"/>
                <a:gd name="T26" fmla="*/ 510 w 510"/>
                <a:gd name="T27" fmla="*/ 231 h 2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0" h="231">
                  <a:moveTo>
                    <a:pt x="383" y="0"/>
                  </a:moveTo>
                  <a:lnTo>
                    <a:pt x="383" y="58"/>
                  </a:lnTo>
                  <a:lnTo>
                    <a:pt x="0" y="58"/>
                  </a:lnTo>
                  <a:lnTo>
                    <a:pt x="0" y="173"/>
                  </a:lnTo>
                  <a:lnTo>
                    <a:pt x="383" y="173"/>
                  </a:lnTo>
                  <a:lnTo>
                    <a:pt x="383" y="231"/>
                  </a:lnTo>
                  <a:lnTo>
                    <a:pt x="510" y="115"/>
                  </a:lnTo>
                  <a:lnTo>
                    <a:pt x="383" y="0"/>
                  </a:lnTo>
                  <a:close/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en-US" sz="1800"/>
            </a:p>
          </p:txBody>
        </p:sp>
        <p:sp>
          <p:nvSpPr>
            <p:cNvPr id="34855" name="Text Box 39"/>
            <p:cNvSpPr txBox="1">
              <a:spLocks noChangeArrowheads="1"/>
            </p:cNvSpPr>
            <p:nvPr/>
          </p:nvSpPr>
          <p:spPr bwMode="auto">
            <a:xfrm>
              <a:off x="3764" y="2627"/>
              <a:ext cx="81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00000"/>
                </a:buClr>
                <a:buSzPts val="2400"/>
                <a:buFont typeface="Verdan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Verdana" panose="020B0604030504040204" pitchFamily="34" charset="0"/>
                <a:buNone/>
              </a:pPr>
              <a:r>
                <a:rPr lang="de-CH" altLang="en-US" sz="1800" b="1"/>
                <a:t>- Rock-Fall</a:t>
              </a:r>
              <a:br>
                <a:rPr lang="de-CH" altLang="en-US" sz="1800" b="1"/>
              </a:br>
              <a:r>
                <a:rPr lang="de-CH" altLang="en-US" sz="1800" b="1"/>
                <a:t>- Typhoons</a:t>
              </a:r>
              <a:endParaRPr lang="en-US" altLang="en-US" sz="1800" b="1"/>
            </a:p>
          </p:txBody>
        </p:sp>
      </p:grpSp>
    </p:spTree>
    <p:extLst>
      <p:ext uri="{BB962C8B-B14F-4D97-AF65-F5344CB8AC3E}">
        <p14:creationId xmlns:p14="http://schemas.microsoft.com/office/powerpoint/2010/main" val="36556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8458200" cy="609600"/>
          </a:xfrm>
        </p:spPr>
        <p:txBody>
          <a:bodyPr/>
          <a:lstStyle/>
          <a:p>
            <a:r>
              <a:rPr lang="en-US" altLang="en-US" smtClean="0"/>
              <a:t>Exposure Modeling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84582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de-CH" altLang="en-US" sz="2000" b="1" smtClean="0">
                <a:solidFill>
                  <a:schemeClr val="tx1"/>
                </a:solidFill>
              </a:rPr>
              <a:t>Exposure analysis in regard to rock-fall</a:t>
            </a:r>
            <a:endParaRPr lang="en-US" altLang="en-US" sz="2000" b="1" smtClean="0">
              <a:solidFill>
                <a:schemeClr val="tx1"/>
              </a:solidFill>
            </a:endParaRPr>
          </a:p>
        </p:txBody>
      </p:sp>
      <p:pic>
        <p:nvPicPr>
          <p:cNvPr id="91140" name="Picture 4" descr="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/>
          <a:stretch>
            <a:fillRect/>
          </a:stretch>
        </p:blipFill>
        <p:spPr bwMode="auto">
          <a:xfrm>
            <a:off x="685800" y="2205038"/>
            <a:ext cx="4606925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2"/>
          <a:stretch>
            <a:fillRect/>
          </a:stretch>
        </p:blipFill>
        <p:spPr bwMode="auto">
          <a:xfrm>
            <a:off x="6156176" y="2205038"/>
            <a:ext cx="2484437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6" descr="Steinschlag_Auto_Gurtnel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98925"/>
            <a:ext cx="24844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8458200" cy="609600"/>
          </a:xfrm>
        </p:spPr>
        <p:txBody>
          <a:bodyPr/>
          <a:lstStyle/>
          <a:p>
            <a:r>
              <a:rPr lang="en-US" altLang="en-US" smtClean="0"/>
              <a:t>Exposure Modeling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84582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de-CH" altLang="en-US" sz="2000" b="1" smtClean="0"/>
              <a:t>Exposure analysis in regard to rock-fall</a:t>
            </a:r>
            <a:endParaRPr lang="en-US" altLang="en-US" sz="2000" b="1" smtClean="0"/>
          </a:p>
        </p:txBody>
      </p:sp>
      <p:pic>
        <p:nvPicPr>
          <p:cNvPr id="92164" name="Picture 4" descr="Geologisches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29051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947863"/>
            <a:ext cx="37433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1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8206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Verdana" pitchFamily="34" charset="0"/>
              </a:rPr>
              <a:t>Introduction – Collaboration Partners</a:t>
            </a:r>
            <a:endParaRPr lang="en-US" b="1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7949026" cy="43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3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8458200" cy="609600"/>
          </a:xfrm>
        </p:spPr>
        <p:txBody>
          <a:bodyPr/>
          <a:lstStyle/>
          <a:p>
            <a:r>
              <a:rPr lang="en-US" altLang="en-US" smtClean="0"/>
              <a:t>Exposure Modeling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84582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de-CH" altLang="en-US" sz="2000" b="1" smtClean="0">
                <a:solidFill>
                  <a:schemeClr val="tx1"/>
                </a:solidFill>
              </a:rPr>
              <a:t>Exposure analysis in regard to rock-fall</a:t>
            </a:r>
            <a:endParaRPr lang="en-US" altLang="en-US" sz="2000" b="1" smtClean="0">
              <a:solidFill>
                <a:schemeClr val="tx1"/>
              </a:solidFill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3094038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133600"/>
            <a:ext cx="192881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0" name="Picture 6" descr="Berg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209800"/>
            <a:ext cx="22479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76750"/>
            <a:ext cx="273367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8458200" cy="609600"/>
          </a:xfrm>
        </p:spPr>
        <p:txBody>
          <a:bodyPr/>
          <a:lstStyle/>
          <a:p>
            <a:r>
              <a:rPr lang="en-US" altLang="en-US" smtClean="0"/>
              <a:t>Exposure Modeling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84582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de-CH" altLang="en-US" sz="2000" b="1" smtClean="0">
                <a:solidFill>
                  <a:schemeClr val="tx1"/>
                </a:solidFill>
              </a:rPr>
              <a:t>Exposure analysis in regard to rock-fall</a:t>
            </a:r>
            <a:endParaRPr lang="en-US" altLang="en-US" sz="2000" b="1" smtClean="0">
              <a:solidFill>
                <a:schemeClr val="tx1"/>
              </a:solidFill>
            </a:endParaRPr>
          </a:p>
        </p:txBody>
      </p:sp>
      <p:pic>
        <p:nvPicPr>
          <p:cNvPr id="94212" name="Picture 4" descr="Berg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22479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3457575" cy="21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distribution_3D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32250"/>
            <a:ext cx="3024188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6784975" y="1943100"/>
            <a:ext cx="232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Verdana" panose="020B0604030504040204" pitchFamily="34" charset="0"/>
              <a:buNone/>
            </a:pPr>
            <a:r>
              <a:rPr lang="de-CH" altLang="en-US" sz="1800" b="1">
                <a:solidFill>
                  <a:schemeClr val="tx1"/>
                </a:solidFill>
              </a:rPr>
              <a:t>Detachment modeling</a:t>
            </a:r>
            <a:endParaRPr lang="en-US" altLang="en-US" sz="1800" b="1">
              <a:solidFill>
                <a:schemeClr val="tx1"/>
              </a:solidFill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3441700" y="53736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Verdana" panose="020B0604030504040204" pitchFamily="34" charset="0"/>
              <a:buNone/>
            </a:pPr>
            <a:r>
              <a:rPr lang="de-CH" altLang="en-US" sz="1800" b="1">
                <a:solidFill>
                  <a:schemeClr val="tx1"/>
                </a:solidFill>
              </a:rPr>
              <a:t>Fall modeling</a:t>
            </a:r>
            <a:endParaRPr lang="en-US" altLang="en-US" sz="1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>
                <a:solidFill>
                  <a:schemeClr val="tx1"/>
                </a:solidFill>
              </a:rPr>
              <a:t/>
            </a:r>
            <a:br>
              <a:rPr lang="en-US" altLang="en-US" sz="2000" smtClean="0">
                <a:solidFill>
                  <a:schemeClr val="tx1"/>
                </a:solidFill>
              </a:rPr>
            </a:br>
            <a:r>
              <a:rPr lang="en-US" altLang="en-US" sz="2000" smtClean="0">
                <a:solidFill>
                  <a:schemeClr val="tx1"/>
                </a:solidFill>
              </a:rPr>
              <a:t/>
            </a:r>
            <a:br>
              <a:rPr lang="en-US" altLang="en-US" sz="2000" smtClean="0">
                <a:solidFill>
                  <a:schemeClr val="tx1"/>
                </a:solidFill>
              </a:rPr>
            </a:br>
            <a:endParaRPr lang="en-US" altLang="en-US" sz="2000" smtClean="0">
              <a:solidFill>
                <a:schemeClr val="tx1"/>
              </a:solidFill>
            </a:endParaRPr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Verdana" panose="020B0604030504040204" pitchFamily="34" charset="0"/>
              </a:rPr>
              <a:t>Typhoon Exposure Modeling</a:t>
            </a:r>
            <a:endParaRPr lang="en-US" altLang="en-US" b="1">
              <a:latin typeface="Verdana" panose="020B0604030504040204" pitchFamily="34" charset="0"/>
            </a:endParaRPr>
          </a:p>
        </p:txBody>
      </p:sp>
      <p:sp>
        <p:nvSpPr>
          <p:cNvPr id="101381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Representing the Event of Typhoons</a:t>
            </a:r>
            <a:endParaRPr lang="en-US" altLang="en-US" sz="2000" b="1">
              <a:latin typeface="Verdana" panose="020B0604030504040204" pitchFamily="34" charset="0"/>
            </a:endParaRPr>
          </a:p>
        </p:txBody>
      </p:sp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1" y="2764991"/>
            <a:ext cx="5483587" cy="237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4643438" y="3068638"/>
            <a:ext cx="23050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2049463"/>
            <a:ext cx="3301981" cy="37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>
                <a:solidFill>
                  <a:schemeClr val="tx1"/>
                </a:solidFill>
              </a:rPr>
              <a:t/>
            </a:r>
            <a:br>
              <a:rPr lang="en-US" altLang="en-US" sz="2000" smtClean="0">
                <a:solidFill>
                  <a:schemeClr val="tx1"/>
                </a:solidFill>
              </a:rPr>
            </a:br>
            <a:r>
              <a:rPr lang="en-US" altLang="en-US" sz="2000" smtClean="0">
                <a:solidFill>
                  <a:schemeClr val="tx1"/>
                </a:solidFill>
              </a:rPr>
              <a:t/>
            </a:r>
            <a:br>
              <a:rPr lang="en-US" altLang="en-US" sz="2000" smtClean="0">
                <a:solidFill>
                  <a:schemeClr val="tx1"/>
                </a:solidFill>
              </a:rPr>
            </a:br>
            <a:endParaRPr lang="en-US" altLang="en-US" sz="2000" smtClean="0">
              <a:solidFill>
                <a:schemeClr val="tx1"/>
              </a:solidFill>
            </a:endParaRPr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Verdana" panose="020B0604030504040204" pitchFamily="34" charset="0"/>
              </a:rPr>
              <a:t>Typhoon Exposure Modeling</a:t>
            </a:r>
            <a:endParaRPr lang="en-US" altLang="en-US" b="1">
              <a:latin typeface="Verdana" panose="020B0604030504040204" pitchFamily="34" charset="0"/>
            </a:endParaRPr>
          </a:p>
        </p:txBody>
      </p:sp>
      <p:sp>
        <p:nvSpPr>
          <p:cNvPr id="103429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Representing the Event of Typhoons</a:t>
            </a:r>
            <a:endParaRPr lang="en-US" altLang="en-US" sz="2000" b="1">
              <a:latin typeface="Verdana" panose="020B0604030504040204" pitchFamily="34" charset="0"/>
            </a:endParaRPr>
          </a:p>
        </p:txBody>
      </p:sp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481341" cy="38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>
                <a:solidFill>
                  <a:schemeClr val="tx1"/>
                </a:solidFill>
              </a:rPr>
              <a:t/>
            </a:r>
            <a:br>
              <a:rPr lang="en-US" altLang="en-US" sz="2000" smtClean="0">
                <a:solidFill>
                  <a:schemeClr val="tx1"/>
                </a:solidFill>
              </a:rPr>
            </a:br>
            <a:r>
              <a:rPr lang="en-US" altLang="en-US" sz="2000" smtClean="0">
                <a:solidFill>
                  <a:schemeClr val="tx1"/>
                </a:solidFill>
              </a:rPr>
              <a:t/>
            </a:r>
            <a:br>
              <a:rPr lang="en-US" altLang="en-US" sz="2000" smtClean="0">
                <a:solidFill>
                  <a:schemeClr val="tx1"/>
                </a:solidFill>
              </a:rPr>
            </a:br>
            <a:endParaRPr lang="en-US" altLang="en-US" sz="2000" smtClean="0">
              <a:solidFill>
                <a:schemeClr val="tx1"/>
              </a:solidFill>
            </a:endParaRPr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Verdana" panose="020B0604030504040204" pitchFamily="34" charset="0"/>
              </a:rPr>
              <a:t>Typhoon Exposure Modeling</a:t>
            </a:r>
            <a:endParaRPr lang="en-US" altLang="en-US" b="1">
              <a:latin typeface="Verdana" panose="020B0604030504040204" pitchFamily="34" charset="0"/>
            </a:endParaRPr>
          </a:p>
        </p:txBody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Representing the Event of Typhoons</a:t>
            </a:r>
            <a:endParaRPr lang="en-US" altLang="en-US" sz="2000" b="1">
              <a:latin typeface="Verdana" panose="020B0604030504040204" pitchFamily="34" charset="0"/>
            </a:endParaRPr>
          </a:p>
        </p:txBody>
      </p: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70580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9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Verdana"/>
                <a:ea typeface="+mj-ea"/>
                <a:cs typeface="+mj-cs"/>
              </a:rPr>
              <a:t>Management of Risks due to Earthquakes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810101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endParaRPr lang="en-US" altLang="en-US" sz="2000" smtClean="0"/>
          </a:p>
        </p:txBody>
      </p:sp>
      <p:sp>
        <p:nvSpPr>
          <p:cNvPr id="779267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Verdana"/>
              </a:rPr>
              <a:t>Management of Risks due to Earthquakes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Risk assessment for large portfolios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8375"/>
            <a:ext cx="7772400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1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endParaRPr lang="en-US" altLang="en-US" sz="2000" smtClean="0"/>
          </a:p>
        </p:txBody>
      </p:sp>
      <p:sp>
        <p:nvSpPr>
          <p:cNvPr id="781315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Verdana"/>
              </a:rPr>
              <a:t>Management of Risks due to Earthquakes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2135188"/>
            <a:ext cx="266065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3"/>
          <a:stretch>
            <a:fillRect/>
          </a:stretch>
        </p:blipFill>
        <p:spPr bwMode="auto">
          <a:xfrm>
            <a:off x="179512" y="2329422"/>
            <a:ext cx="2667226" cy="23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731963"/>
            <a:ext cx="3814762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3716338"/>
            <a:ext cx="3001962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9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/>
              <a:t>Recent Developments in Systems Modeling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3A0000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de-CH" altLang="en-US" sz="2000" b="1">
                <a:solidFill>
                  <a:schemeClr val="tx1"/>
                </a:solidFill>
              </a:rPr>
              <a:t>Large scale earthquake risk management</a:t>
            </a:r>
            <a:endParaRPr lang="en-US" altLang="en-US" sz="2000" b="1">
              <a:solidFill>
                <a:schemeClr val="tx1"/>
              </a:solidFill>
            </a:endParaRPr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844675"/>
            <a:ext cx="63373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1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/>
              <a:t>Recent Developments in Systems Modeling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3A0000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de-CH" altLang="en-US" sz="2000" b="1"/>
              <a:t>Large scale earthquake risk management</a:t>
            </a:r>
            <a:endParaRPr lang="en-US" altLang="en-US" sz="2000" b="1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010275" cy="42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6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66"/>
                </a:solidFill>
              </a:rPr>
              <a:t>The Challenges of Risk Management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648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de-CH" sz="2000" b="1" dirty="0" smtClean="0"/>
              <a:t>Interrelations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sectors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and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activities</a:t>
            </a:r>
            <a:r>
              <a:rPr lang="de-CH" sz="2000" b="1" dirty="0" smtClean="0"/>
              <a:t> in </a:t>
            </a:r>
            <a:r>
              <a:rPr lang="de-CH" sz="2000" b="1" dirty="0" err="1" smtClean="0"/>
              <a:t>society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endParaRPr lang="de-CH" sz="2000" b="1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e-CH" sz="2000" dirty="0" err="1" smtClean="0"/>
              <a:t>Infrastructures</a:t>
            </a:r>
            <a:r>
              <a:rPr lang="de-CH" sz="2000" dirty="0" smtClean="0"/>
              <a:t>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part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built</a:t>
            </a:r>
            <a:r>
              <a:rPr lang="de-CH" sz="2000" dirty="0" smtClean="0"/>
              <a:t> </a:t>
            </a:r>
            <a:r>
              <a:rPr lang="de-CH" sz="2000" dirty="0" err="1" smtClean="0"/>
              <a:t>environment</a:t>
            </a:r>
            <a:r>
              <a:rPr lang="de-CH" sz="2000" dirty="0" smtClean="0"/>
              <a:t> </a:t>
            </a:r>
            <a:r>
              <a:rPr lang="de-CH" sz="2000" dirty="0" err="1" smtClean="0"/>
              <a:t>play</a:t>
            </a:r>
            <a:r>
              <a:rPr lang="de-CH" sz="2000" dirty="0" smtClean="0"/>
              <a:t> a </a:t>
            </a:r>
            <a:r>
              <a:rPr lang="de-CH" sz="2000" dirty="0" err="1" smtClean="0"/>
              <a:t>crusial</a:t>
            </a:r>
            <a:r>
              <a:rPr lang="de-CH" sz="2000" dirty="0" smtClean="0"/>
              <a:t> </a:t>
            </a:r>
            <a:r>
              <a:rPr lang="de-CH" sz="2000" dirty="0" err="1" smtClean="0"/>
              <a:t>role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existence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development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society</a:t>
            </a:r>
            <a:r>
              <a:rPr lang="de-CH" sz="2000" dirty="0" smtClean="0"/>
              <a:t> </a:t>
            </a:r>
            <a:endParaRPr lang="en-US" sz="2000" dirty="0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06" y="2780928"/>
            <a:ext cx="5544619" cy="31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455613" y="4686300"/>
            <a:ext cx="4211637" cy="981075"/>
            <a:chOff x="3442" y="3650"/>
            <a:chExt cx="3301" cy="492"/>
          </a:xfrm>
        </p:grpSpPr>
        <p:sp>
          <p:nvSpPr>
            <p:cNvPr id="109571" name="Freeform 3"/>
            <p:cNvSpPr>
              <a:spLocks/>
            </p:cNvSpPr>
            <p:nvPr/>
          </p:nvSpPr>
          <p:spPr bwMode="auto">
            <a:xfrm>
              <a:off x="3574" y="3650"/>
              <a:ext cx="2740" cy="491"/>
            </a:xfrm>
            <a:custGeom>
              <a:avLst/>
              <a:gdLst>
                <a:gd name="T0" fmla="*/ 39 w 2740"/>
                <a:gd name="T1" fmla="*/ 408 h 491"/>
                <a:gd name="T2" fmla="*/ 237 w 2740"/>
                <a:gd name="T3" fmla="*/ 325 h 491"/>
                <a:gd name="T4" fmla="*/ 532 w 2740"/>
                <a:gd name="T5" fmla="*/ 201 h 491"/>
                <a:gd name="T6" fmla="*/ 813 w 2740"/>
                <a:gd name="T7" fmla="*/ 86 h 491"/>
                <a:gd name="T8" fmla="*/ 974 w 2740"/>
                <a:gd name="T9" fmla="*/ 12 h 491"/>
                <a:gd name="T10" fmla="*/ 1108 w 2740"/>
                <a:gd name="T11" fmla="*/ 12 h 491"/>
                <a:gd name="T12" fmla="*/ 1684 w 2740"/>
                <a:gd name="T13" fmla="*/ 17 h 491"/>
                <a:gd name="T14" fmla="*/ 2237 w 2740"/>
                <a:gd name="T15" fmla="*/ 21 h 491"/>
                <a:gd name="T16" fmla="*/ 2555 w 2740"/>
                <a:gd name="T17" fmla="*/ 17 h 491"/>
                <a:gd name="T18" fmla="*/ 2679 w 2740"/>
                <a:gd name="T19" fmla="*/ 95 h 491"/>
                <a:gd name="T20" fmla="*/ 2734 w 2740"/>
                <a:gd name="T21" fmla="*/ 206 h 491"/>
                <a:gd name="T22" fmla="*/ 2642 w 2740"/>
                <a:gd name="T23" fmla="*/ 238 h 491"/>
                <a:gd name="T24" fmla="*/ 2366 w 2740"/>
                <a:gd name="T25" fmla="*/ 371 h 491"/>
                <a:gd name="T26" fmla="*/ 2135 w 2740"/>
                <a:gd name="T27" fmla="*/ 468 h 491"/>
                <a:gd name="T28" fmla="*/ 2080 w 2740"/>
                <a:gd name="T29" fmla="*/ 482 h 491"/>
                <a:gd name="T30" fmla="*/ 1486 w 2740"/>
                <a:gd name="T31" fmla="*/ 487 h 491"/>
                <a:gd name="T32" fmla="*/ 407 w 2740"/>
                <a:gd name="T33" fmla="*/ 482 h 491"/>
                <a:gd name="T34" fmla="*/ 46 w 2740"/>
                <a:gd name="T35" fmla="*/ 490 h 491"/>
                <a:gd name="T36" fmla="*/ 131 w 2740"/>
                <a:gd name="T37" fmla="*/ 477 h 491"/>
                <a:gd name="T38" fmla="*/ 191 w 2740"/>
                <a:gd name="T39" fmla="*/ 459 h 491"/>
                <a:gd name="T40" fmla="*/ 159 w 2740"/>
                <a:gd name="T41" fmla="*/ 422 h 491"/>
                <a:gd name="T42" fmla="*/ 112 w 2740"/>
                <a:gd name="T43" fmla="*/ 417 h 491"/>
                <a:gd name="T44" fmla="*/ 39 w 2740"/>
                <a:gd name="T45" fmla="*/ 408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40" h="491">
                  <a:moveTo>
                    <a:pt x="39" y="408"/>
                  </a:moveTo>
                  <a:cubicBezTo>
                    <a:pt x="60" y="393"/>
                    <a:pt x="155" y="359"/>
                    <a:pt x="237" y="325"/>
                  </a:cubicBezTo>
                  <a:cubicBezTo>
                    <a:pt x="319" y="291"/>
                    <a:pt x="436" y="241"/>
                    <a:pt x="532" y="201"/>
                  </a:cubicBezTo>
                  <a:cubicBezTo>
                    <a:pt x="628" y="161"/>
                    <a:pt x="739" y="117"/>
                    <a:pt x="813" y="86"/>
                  </a:cubicBezTo>
                  <a:cubicBezTo>
                    <a:pt x="887" y="55"/>
                    <a:pt x="925" y="24"/>
                    <a:pt x="974" y="12"/>
                  </a:cubicBezTo>
                  <a:cubicBezTo>
                    <a:pt x="1023" y="0"/>
                    <a:pt x="990" y="11"/>
                    <a:pt x="1108" y="12"/>
                  </a:cubicBezTo>
                  <a:cubicBezTo>
                    <a:pt x="1226" y="13"/>
                    <a:pt x="1496" y="16"/>
                    <a:pt x="1684" y="17"/>
                  </a:cubicBezTo>
                  <a:cubicBezTo>
                    <a:pt x="1872" y="18"/>
                    <a:pt x="2092" y="21"/>
                    <a:pt x="2237" y="21"/>
                  </a:cubicBezTo>
                  <a:cubicBezTo>
                    <a:pt x="2382" y="21"/>
                    <a:pt x="2481" y="5"/>
                    <a:pt x="2555" y="17"/>
                  </a:cubicBezTo>
                  <a:cubicBezTo>
                    <a:pt x="2629" y="29"/>
                    <a:pt x="2649" y="64"/>
                    <a:pt x="2679" y="95"/>
                  </a:cubicBezTo>
                  <a:cubicBezTo>
                    <a:pt x="2709" y="126"/>
                    <a:pt x="2740" y="182"/>
                    <a:pt x="2734" y="206"/>
                  </a:cubicBezTo>
                  <a:cubicBezTo>
                    <a:pt x="2728" y="230"/>
                    <a:pt x="2703" y="211"/>
                    <a:pt x="2642" y="238"/>
                  </a:cubicBezTo>
                  <a:cubicBezTo>
                    <a:pt x="2581" y="265"/>
                    <a:pt x="2450" y="333"/>
                    <a:pt x="2366" y="371"/>
                  </a:cubicBezTo>
                  <a:cubicBezTo>
                    <a:pt x="2282" y="409"/>
                    <a:pt x="2183" y="450"/>
                    <a:pt x="2135" y="468"/>
                  </a:cubicBezTo>
                  <a:cubicBezTo>
                    <a:pt x="2087" y="486"/>
                    <a:pt x="2188" y="479"/>
                    <a:pt x="2080" y="482"/>
                  </a:cubicBezTo>
                  <a:cubicBezTo>
                    <a:pt x="1972" y="485"/>
                    <a:pt x="1765" y="487"/>
                    <a:pt x="1486" y="487"/>
                  </a:cubicBezTo>
                  <a:cubicBezTo>
                    <a:pt x="1207" y="487"/>
                    <a:pt x="647" y="482"/>
                    <a:pt x="407" y="482"/>
                  </a:cubicBezTo>
                  <a:cubicBezTo>
                    <a:pt x="167" y="482"/>
                    <a:pt x="92" y="491"/>
                    <a:pt x="46" y="490"/>
                  </a:cubicBezTo>
                  <a:cubicBezTo>
                    <a:pt x="0" y="489"/>
                    <a:pt x="107" y="482"/>
                    <a:pt x="131" y="477"/>
                  </a:cubicBezTo>
                  <a:cubicBezTo>
                    <a:pt x="155" y="472"/>
                    <a:pt x="186" y="468"/>
                    <a:pt x="191" y="459"/>
                  </a:cubicBezTo>
                  <a:cubicBezTo>
                    <a:pt x="196" y="450"/>
                    <a:pt x="172" y="429"/>
                    <a:pt x="159" y="422"/>
                  </a:cubicBezTo>
                  <a:cubicBezTo>
                    <a:pt x="146" y="415"/>
                    <a:pt x="131" y="418"/>
                    <a:pt x="112" y="417"/>
                  </a:cubicBezTo>
                  <a:cubicBezTo>
                    <a:pt x="93" y="416"/>
                    <a:pt x="18" y="423"/>
                    <a:pt x="39" y="408"/>
                  </a:cubicBezTo>
                  <a:close/>
                </a:path>
              </a:pathLst>
            </a:custGeom>
            <a:solidFill>
              <a:srgbClr val="FFFFC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72" name="Freeform 4"/>
            <p:cNvSpPr>
              <a:spLocks/>
            </p:cNvSpPr>
            <p:nvPr/>
          </p:nvSpPr>
          <p:spPr bwMode="auto">
            <a:xfrm>
              <a:off x="6151" y="3660"/>
              <a:ext cx="581" cy="214"/>
            </a:xfrm>
            <a:custGeom>
              <a:avLst/>
              <a:gdLst>
                <a:gd name="T0" fmla="*/ 163 w 581"/>
                <a:gd name="T1" fmla="*/ 198 h 214"/>
                <a:gd name="T2" fmla="*/ 163 w 581"/>
                <a:gd name="T3" fmla="*/ 197 h 214"/>
                <a:gd name="T4" fmla="*/ 155 w 581"/>
                <a:gd name="T5" fmla="*/ 173 h 214"/>
                <a:gd name="T6" fmla="*/ 148 w 581"/>
                <a:gd name="T7" fmla="*/ 145 h 214"/>
                <a:gd name="T8" fmla="*/ 111 w 581"/>
                <a:gd name="T9" fmla="*/ 94 h 214"/>
                <a:gd name="T10" fmla="*/ 65 w 581"/>
                <a:gd name="T11" fmla="*/ 48 h 214"/>
                <a:gd name="T12" fmla="*/ 1 w 581"/>
                <a:gd name="T13" fmla="*/ 7 h 214"/>
                <a:gd name="T14" fmla="*/ 61 w 581"/>
                <a:gd name="T15" fmla="*/ 7 h 214"/>
                <a:gd name="T16" fmla="*/ 208 w 581"/>
                <a:gd name="T17" fmla="*/ 7 h 214"/>
                <a:gd name="T18" fmla="*/ 485 w 581"/>
                <a:gd name="T19" fmla="*/ 7 h 214"/>
                <a:gd name="T20" fmla="*/ 577 w 581"/>
                <a:gd name="T21" fmla="*/ 7 h 214"/>
                <a:gd name="T22" fmla="*/ 508 w 581"/>
                <a:gd name="T23" fmla="*/ 43 h 214"/>
                <a:gd name="T24" fmla="*/ 379 w 581"/>
                <a:gd name="T25" fmla="*/ 99 h 214"/>
                <a:gd name="T26" fmla="*/ 163 w 581"/>
                <a:gd name="T27" fmla="*/ 19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1" h="214">
                  <a:moveTo>
                    <a:pt x="163" y="198"/>
                  </a:moveTo>
                  <a:cubicBezTo>
                    <a:pt x="127" y="214"/>
                    <a:pt x="164" y="201"/>
                    <a:pt x="163" y="197"/>
                  </a:cubicBezTo>
                  <a:cubicBezTo>
                    <a:pt x="162" y="193"/>
                    <a:pt x="157" y="182"/>
                    <a:pt x="155" y="173"/>
                  </a:cubicBezTo>
                  <a:cubicBezTo>
                    <a:pt x="153" y="164"/>
                    <a:pt x="155" y="158"/>
                    <a:pt x="148" y="145"/>
                  </a:cubicBezTo>
                  <a:cubicBezTo>
                    <a:pt x="141" y="132"/>
                    <a:pt x="125" y="110"/>
                    <a:pt x="111" y="94"/>
                  </a:cubicBezTo>
                  <a:cubicBezTo>
                    <a:pt x="97" y="78"/>
                    <a:pt x="83" y="63"/>
                    <a:pt x="65" y="48"/>
                  </a:cubicBezTo>
                  <a:cubicBezTo>
                    <a:pt x="47" y="33"/>
                    <a:pt x="2" y="14"/>
                    <a:pt x="1" y="7"/>
                  </a:cubicBezTo>
                  <a:cubicBezTo>
                    <a:pt x="0" y="0"/>
                    <a:pt x="27" y="7"/>
                    <a:pt x="61" y="7"/>
                  </a:cubicBezTo>
                  <a:cubicBezTo>
                    <a:pt x="95" y="7"/>
                    <a:pt x="137" y="7"/>
                    <a:pt x="208" y="7"/>
                  </a:cubicBezTo>
                  <a:cubicBezTo>
                    <a:pt x="279" y="7"/>
                    <a:pt x="424" y="7"/>
                    <a:pt x="485" y="7"/>
                  </a:cubicBezTo>
                  <a:cubicBezTo>
                    <a:pt x="546" y="7"/>
                    <a:pt x="573" y="1"/>
                    <a:pt x="577" y="7"/>
                  </a:cubicBezTo>
                  <a:cubicBezTo>
                    <a:pt x="581" y="13"/>
                    <a:pt x="541" y="28"/>
                    <a:pt x="508" y="43"/>
                  </a:cubicBezTo>
                  <a:cubicBezTo>
                    <a:pt x="475" y="58"/>
                    <a:pt x="436" y="73"/>
                    <a:pt x="379" y="99"/>
                  </a:cubicBezTo>
                  <a:cubicBezTo>
                    <a:pt x="322" y="125"/>
                    <a:pt x="202" y="182"/>
                    <a:pt x="163" y="198"/>
                  </a:cubicBezTo>
                  <a:close/>
                </a:path>
              </a:pathLst>
            </a:custGeom>
            <a:solidFill>
              <a:srgbClr val="FFFFE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9573" name="Group 5"/>
            <p:cNvGrpSpPr>
              <a:grpSpLocks/>
            </p:cNvGrpSpPr>
            <p:nvPr/>
          </p:nvGrpSpPr>
          <p:grpSpPr bwMode="auto">
            <a:xfrm>
              <a:off x="3442" y="3667"/>
              <a:ext cx="3301" cy="475"/>
              <a:chOff x="502" y="3097"/>
              <a:chExt cx="3301" cy="475"/>
            </a:xfrm>
          </p:grpSpPr>
          <p:sp>
            <p:nvSpPr>
              <p:cNvPr id="109574" name="Line 6"/>
              <p:cNvSpPr>
                <a:spLocks noChangeShapeType="1"/>
              </p:cNvSpPr>
              <p:nvPr/>
            </p:nvSpPr>
            <p:spPr bwMode="auto">
              <a:xfrm flipV="1">
                <a:off x="1580" y="3097"/>
                <a:ext cx="222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75" name="Line 7"/>
              <p:cNvSpPr>
                <a:spLocks noChangeShapeType="1"/>
              </p:cNvSpPr>
              <p:nvPr/>
            </p:nvSpPr>
            <p:spPr bwMode="auto">
              <a:xfrm flipH="1">
                <a:off x="504" y="3566"/>
                <a:ext cx="221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76" name="Line 8"/>
              <p:cNvSpPr>
                <a:spLocks noChangeShapeType="1"/>
              </p:cNvSpPr>
              <p:nvPr/>
            </p:nvSpPr>
            <p:spPr bwMode="auto">
              <a:xfrm flipV="1">
                <a:off x="2719" y="3100"/>
                <a:ext cx="1084" cy="4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77" name="Line 9"/>
              <p:cNvSpPr>
                <a:spLocks noChangeShapeType="1"/>
              </p:cNvSpPr>
              <p:nvPr/>
            </p:nvSpPr>
            <p:spPr bwMode="auto">
              <a:xfrm flipV="1">
                <a:off x="502" y="3099"/>
                <a:ext cx="1084" cy="4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9578" name="Freeform 10"/>
          <p:cNvSpPr>
            <a:spLocks/>
          </p:cNvSpPr>
          <p:nvPr/>
        </p:nvSpPr>
        <p:spPr bwMode="auto">
          <a:xfrm>
            <a:off x="2317750" y="2744788"/>
            <a:ext cx="2244725" cy="133350"/>
          </a:xfrm>
          <a:custGeom>
            <a:avLst/>
            <a:gdLst>
              <a:gd name="T0" fmla="*/ 0 w 1414"/>
              <a:gd name="T1" fmla="*/ 84 h 84"/>
              <a:gd name="T2" fmla="*/ 43 w 1414"/>
              <a:gd name="T3" fmla="*/ 63 h 84"/>
              <a:gd name="T4" fmla="*/ 85 w 1414"/>
              <a:gd name="T5" fmla="*/ 44 h 84"/>
              <a:gd name="T6" fmla="*/ 103 w 1414"/>
              <a:gd name="T7" fmla="*/ 29 h 84"/>
              <a:gd name="T8" fmla="*/ 108 w 1414"/>
              <a:gd name="T9" fmla="*/ 15 h 84"/>
              <a:gd name="T10" fmla="*/ 115 w 1414"/>
              <a:gd name="T11" fmla="*/ 26 h 84"/>
              <a:gd name="T12" fmla="*/ 117 w 1414"/>
              <a:gd name="T13" fmla="*/ 21 h 84"/>
              <a:gd name="T14" fmla="*/ 229 w 1414"/>
              <a:gd name="T15" fmla="*/ 29 h 84"/>
              <a:gd name="T16" fmla="*/ 280 w 1414"/>
              <a:gd name="T17" fmla="*/ 9 h 84"/>
              <a:gd name="T18" fmla="*/ 357 w 1414"/>
              <a:gd name="T19" fmla="*/ 0 h 84"/>
              <a:gd name="T20" fmla="*/ 1414 w 1414"/>
              <a:gd name="T21" fmla="*/ 8 h 84"/>
              <a:gd name="T22" fmla="*/ 1255 w 1414"/>
              <a:gd name="T23" fmla="*/ 78 h 84"/>
              <a:gd name="T24" fmla="*/ 1216 w 1414"/>
              <a:gd name="T25" fmla="*/ 81 h 84"/>
              <a:gd name="T26" fmla="*/ 892 w 1414"/>
              <a:gd name="T27" fmla="*/ 78 h 84"/>
              <a:gd name="T28" fmla="*/ 622 w 1414"/>
              <a:gd name="T29" fmla="*/ 78 h 84"/>
              <a:gd name="T30" fmla="*/ 415 w 1414"/>
              <a:gd name="T31" fmla="*/ 77 h 84"/>
              <a:gd name="T32" fmla="*/ 241 w 1414"/>
              <a:gd name="T33" fmla="*/ 77 h 84"/>
              <a:gd name="T34" fmla="*/ 0 w 1414"/>
              <a:gd name="T3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4" h="84">
                <a:moveTo>
                  <a:pt x="0" y="84"/>
                </a:moveTo>
                <a:cubicBezTo>
                  <a:pt x="12" y="74"/>
                  <a:pt x="28" y="69"/>
                  <a:pt x="43" y="63"/>
                </a:cubicBezTo>
                <a:cubicBezTo>
                  <a:pt x="57" y="57"/>
                  <a:pt x="70" y="47"/>
                  <a:pt x="85" y="44"/>
                </a:cubicBezTo>
                <a:cubicBezTo>
                  <a:pt x="92" y="39"/>
                  <a:pt x="95" y="33"/>
                  <a:pt x="103" y="29"/>
                </a:cubicBezTo>
                <a:cubicBezTo>
                  <a:pt x="104" y="28"/>
                  <a:pt x="107" y="16"/>
                  <a:pt x="108" y="15"/>
                </a:cubicBezTo>
                <a:cubicBezTo>
                  <a:pt x="109" y="14"/>
                  <a:pt x="114" y="27"/>
                  <a:pt x="115" y="26"/>
                </a:cubicBezTo>
                <a:cubicBezTo>
                  <a:pt x="116" y="25"/>
                  <a:pt x="117" y="21"/>
                  <a:pt x="117" y="21"/>
                </a:cubicBezTo>
                <a:lnTo>
                  <a:pt x="229" y="29"/>
                </a:lnTo>
                <a:lnTo>
                  <a:pt x="280" y="9"/>
                </a:lnTo>
                <a:lnTo>
                  <a:pt x="357" y="0"/>
                </a:lnTo>
                <a:lnTo>
                  <a:pt x="1414" y="8"/>
                </a:lnTo>
                <a:lnTo>
                  <a:pt x="1255" y="78"/>
                </a:lnTo>
                <a:lnTo>
                  <a:pt x="1216" y="81"/>
                </a:lnTo>
                <a:lnTo>
                  <a:pt x="892" y="78"/>
                </a:lnTo>
                <a:lnTo>
                  <a:pt x="622" y="78"/>
                </a:lnTo>
                <a:lnTo>
                  <a:pt x="415" y="77"/>
                </a:lnTo>
                <a:lnTo>
                  <a:pt x="241" y="77"/>
                </a:lnTo>
                <a:lnTo>
                  <a:pt x="0" y="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9579" name="Group 11"/>
          <p:cNvGrpSpPr>
            <a:grpSpLocks/>
          </p:cNvGrpSpPr>
          <p:nvPr/>
        </p:nvGrpSpPr>
        <p:grpSpPr bwMode="auto">
          <a:xfrm>
            <a:off x="447675" y="4033838"/>
            <a:ext cx="4219575" cy="966787"/>
            <a:chOff x="2554" y="743"/>
            <a:chExt cx="2658" cy="609"/>
          </a:xfrm>
        </p:grpSpPr>
        <p:grpSp>
          <p:nvGrpSpPr>
            <p:cNvPr id="109580" name="Group 12"/>
            <p:cNvGrpSpPr>
              <a:grpSpLocks/>
            </p:cNvGrpSpPr>
            <p:nvPr/>
          </p:nvGrpSpPr>
          <p:grpSpPr bwMode="auto">
            <a:xfrm>
              <a:off x="2565" y="743"/>
              <a:ext cx="2636" cy="609"/>
              <a:chOff x="2565" y="743"/>
              <a:chExt cx="2636" cy="609"/>
            </a:xfrm>
          </p:grpSpPr>
          <p:sp>
            <p:nvSpPr>
              <p:cNvPr id="109581" name="Freeform 13"/>
              <p:cNvSpPr>
                <a:spLocks/>
              </p:cNvSpPr>
              <p:nvPr/>
            </p:nvSpPr>
            <p:spPr bwMode="auto">
              <a:xfrm>
                <a:off x="3370" y="1175"/>
                <a:ext cx="346" cy="174"/>
              </a:xfrm>
              <a:custGeom>
                <a:avLst/>
                <a:gdLst>
                  <a:gd name="T0" fmla="*/ 56 w 428"/>
                  <a:gd name="T1" fmla="*/ 132 h 138"/>
                  <a:gd name="T2" fmla="*/ 250 w 428"/>
                  <a:gd name="T3" fmla="*/ 138 h 138"/>
                  <a:gd name="T4" fmla="*/ 428 w 428"/>
                  <a:gd name="T5" fmla="*/ 86 h 138"/>
                  <a:gd name="T6" fmla="*/ 420 w 428"/>
                  <a:gd name="T7" fmla="*/ 14 h 138"/>
                  <a:gd name="T8" fmla="*/ 330 w 428"/>
                  <a:gd name="T9" fmla="*/ 8 h 138"/>
                  <a:gd name="T10" fmla="*/ 260 w 428"/>
                  <a:gd name="T11" fmla="*/ 42 h 138"/>
                  <a:gd name="T12" fmla="*/ 222 w 428"/>
                  <a:gd name="T13" fmla="*/ 4 h 138"/>
                  <a:gd name="T14" fmla="*/ 194 w 428"/>
                  <a:gd name="T15" fmla="*/ 0 h 138"/>
                  <a:gd name="T16" fmla="*/ 0 w 428"/>
                  <a:gd name="T17" fmla="*/ 130 h 138"/>
                  <a:gd name="T18" fmla="*/ 56 w 428"/>
                  <a:gd name="T19" fmla="*/ 13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8" h="138">
                    <a:moveTo>
                      <a:pt x="56" y="132"/>
                    </a:moveTo>
                    <a:lnTo>
                      <a:pt x="250" y="138"/>
                    </a:lnTo>
                    <a:lnTo>
                      <a:pt x="428" y="86"/>
                    </a:lnTo>
                    <a:lnTo>
                      <a:pt x="420" y="14"/>
                    </a:lnTo>
                    <a:lnTo>
                      <a:pt x="330" y="8"/>
                    </a:lnTo>
                    <a:lnTo>
                      <a:pt x="260" y="42"/>
                    </a:lnTo>
                    <a:lnTo>
                      <a:pt x="222" y="4"/>
                    </a:lnTo>
                    <a:lnTo>
                      <a:pt x="194" y="0"/>
                    </a:lnTo>
                    <a:lnTo>
                      <a:pt x="0" y="130"/>
                    </a:lnTo>
                    <a:lnTo>
                      <a:pt x="56" y="132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2" name="Freeform 14"/>
              <p:cNvSpPr>
                <a:spLocks/>
              </p:cNvSpPr>
              <p:nvPr/>
            </p:nvSpPr>
            <p:spPr bwMode="auto">
              <a:xfrm>
                <a:off x="2565" y="1125"/>
                <a:ext cx="499" cy="220"/>
              </a:xfrm>
              <a:custGeom>
                <a:avLst/>
                <a:gdLst>
                  <a:gd name="T0" fmla="*/ 199 w 499"/>
                  <a:gd name="T1" fmla="*/ 76 h 220"/>
                  <a:gd name="T2" fmla="*/ 0 w 499"/>
                  <a:gd name="T3" fmla="*/ 220 h 220"/>
                  <a:gd name="T4" fmla="*/ 114 w 499"/>
                  <a:gd name="T5" fmla="*/ 216 h 220"/>
                  <a:gd name="T6" fmla="*/ 163 w 499"/>
                  <a:gd name="T7" fmla="*/ 209 h 220"/>
                  <a:gd name="T8" fmla="*/ 285 w 499"/>
                  <a:gd name="T9" fmla="*/ 164 h 220"/>
                  <a:gd name="T10" fmla="*/ 499 w 499"/>
                  <a:gd name="T11" fmla="*/ 43 h 220"/>
                  <a:gd name="T12" fmla="*/ 299 w 499"/>
                  <a:gd name="T13" fmla="*/ 0 h 220"/>
                  <a:gd name="T14" fmla="*/ 199 w 499"/>
                  <a:gd name="T15" fmla="*/ 76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9" h="220">
                    <a:moveTo>
                      <a:pt x="199" y="76"/>
                    </a:moveTo>
                    <a:lnTo>
                      <a:pt x="0" y="220"/>
                    </a:lnTo>
                    <a:lnTo>
                      <a:pt x="114" y="216"/>
                    </a:lnTo>
                    <a:lnTo>
                      <a:pt x="163" y="209"/>
                    </a:lnTo>
                    <a:lnTo>
                      <a:pt x="285" y="164"/>
                    </a:lnTo>
                    <a:lnTo>
                      <a:pt x="499" y="43"/>
                    </a:lnTo>
                    <a:lnTo>
                      <a:pt x="299" y="0"/>
                    </a:lnTo>
                    <a:lnTo>
                      <a:pt x="199" y="76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3" name="Freeform 15"/>
              <p:cNvSpPr>
                <a:spLocks/>
              </p:cNvSpPr>
              <p:nvPr/>
            </p:nvSpPr>
            <p:spPr bwMode="auto">
              <a:xfrm>
                <a:off x="2728" y="1077"/>
                <a:ext cx="482" cy="263"/>
              </a:xfrm>
              <a:custGeom>
                <a:avLst/>
                <a:gdLst>
                  <a:gd name="T0" fmla="*/ 322 w 482"/>
                  <a:gd name="T1" fmla="*/ 81 h 263"/>
                  <a:gd name="T2" fmla="*/ 174 w 482"/>
                  <a:gd name="T3" fmla="*/ 181 h 263"/>
                  <a:gd name="T4" fmla="*/ 0 w 482"/>
                  <a:gd name="T5" fmla="*/ 262 h 263"/>
                  <a:gd name="T6" fmla="*/ 226 w 482"/>
                  <a:gd name="T7" fmla="*/ 262 h 263"/>
                  <a:gd name="T8" fmla="*/ 482 w 482"/>
                  <a:gd name="T9" fmla="*/ 263 h 263"/>
                  <a:gd name="T10" fmla="*/ 374 w 482"/>
                  <a:gd name="T11" fmla="*/ 152 h 263"/>
                  <a:gd name="T12" fmla="*/ 457 w 482"/>
                  <a:gd name="T13" fmla="*/ 58 h 263"/>
                  <a:gd name="T14" fmla="*/ 457 w 482"/>
                  <a:gd name="T15" fmla="*/ 58 h 263"/>
                  <a:gd name="T16" fmla="*/ 394 w 482"/>
                  <a:gd name="T17" fmla="*/ 0 h 263"/>
                  <a:gd name="T18" fmla="*/ 322 w 482"/>
                  <a:gd name="T19" fmla="*/ 8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2" h="263">
                    <a:moveTo>
                      <a:pt x="322" y="81"/>
                    </a:moveTo>
                    <a:lnTo>
                      <a:pt x="174" y="181"/>
                    </a:lnTo>
                    <a:lnTo>
                      <a:pt x="0" y="262"/>
                    </a:lnTo>
                    <a:lnTo>
                      <a:pt x="226" y="262"/>
                    </a:lnTo>
                    <a:lnTo>
                      <a:pt x="482" y="263"/>
                    </a:lnTo>
                    <a:lnTo>
                      <a:pt x="374" y="152"/>
                    </a:lnTo>
                    <a:lnTo>
                      <a:pt x="457" y="58"/>
                    </a:lnTo>
                    <a:lnTo>
                      <a:pt x="457" y="58"/>
                    </a:lnTo>
                    <a:lnTo>
                      <a:pt x="394" y="0"/>
                    </a:lnTo>
                    <a:lnTo>
                      <a:pt x="322" y="81"/>
                    </a:lnTo>
                    <a:close/>
                  </a:path>
                </a:pathLst>
              </a:custGeom>
              <a:solidFill>
                <a:srgbClr val="FCA904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4" name="Freeform 16"/>
              <p:cNvSpPr>
                <a:spLocks/>
              </p:cNvSpPr>
              <p:nvPr/>
            </p:nvSpPr>
            <p:spPr bwMode="auto">
              <a:xfrm>
                <a:off x="3079" y="867"/>
                <a:ext cx="357" cy="270"/>
              </a:xfrm>
              <a:custGeom>
                <a:avLst/>
                <a:gdLst>
                  <a:gd name="T0" fmla="*/ 53 w 441"/>
                  <a:gd name="T1" fmla="*/ 162 h 214"/>
                  <a:gd name="T2" fmla="*/ 0 w 441"/>
                  <a:gd name="T3" fmla="*/ 87 h 214"/>
                  <a:gd name="T4" fmla="*/ 173 w 441"/>
                  <a:gd name="T5" fmla="*/ 6 h 214"/>
                  <a:gd name="T6" fmla="*/ 295 w 441"/>
                  <a:gd name="T7" fmla="*/ 0 h 214"/>
                  <a:gd name="T8" fmla="*/ 407 w 441"/>
                  <a:gd name="T9" fmla="*/ 38 h 214"/>
                  <a:gd name="T10" fmla="*/ 441 w 441"/>
                  <a:gd name="T11" fmla="*/ 78 h 214"/>
                  <a:gd name="T12" fmla="*/ 395 w 441"/>
                  <a:gd name="T13" fmla="*/ 126 h 214"/>
                  <a:gd name="T14" fmla="*/ 285 w 441"/>
                  <a:gd name="T15" fmla="*/ 164 h 214"/>
                  <a:gd name="T16" fmla="*/ 191 w 441"/>
                  <a:gd name="T17" fmla="*/ 176 h 214"/>
                  <a:gd name="T18" fmla="*/ 133 w 441"/>
                  <a:gd name="T19" fmla="*/ 214 h 214"/>
                  <a:gd name="T20" fmla="*/ 53 w 441"/>
                  <a:gd name="T21" fmla="*/ 162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1" h="214">
                    <a:moveTo>
                      <a:pt x="53" y="162"/>
                    </a:moveTo>
                    <a:lnTo>
                      <a:pt x="0" y="87"/>
                    </a:lnTo>
                    <a:lnTo>
                      <a:pt x="173" y="6"/>
                    </a:lnTo>
                    <a:lnTo>
                      <a:pt x="295" y="0"/>
                    </a:lnTo>
                    <a:lnTo>
                      <a:pt x="407" y="38"/>
                    </a:lnTo>
                    <a:lnTo>
                      <a:pt x="441" y="78"/>
                    </a:lnTo>
                    <a:lnTo>
                      <a:pt x="395" y="126"/>
                    </a:lnTo>
                    <a:lnTo>
                      <a:pt x="285" y="164"/>
                    </a:lnTo>
                    <a:lnTo>
                      <a:pt x="191" y="176"/>
                    </a:lnTo>
                    <a:lnTo>
                      <a:pt x="133" y="214"/>
                    </a:lnTo>
                    <a:lnTo>
                      <a:pt x="53" y="162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5" name="Freeform 17"/>
              <p:cNvSpPr>
                <a:spLocks/>
              </p:cNvSpPr>
              <p:nvPr/>
            </p:nvSpPr>
            <p:spPr bwMode="auto">
              <a:xfrm>
                <a:off x="3105" y="1132"/>
                <a:ext cx="402" cy="210"/>
              </a:xfrm>
              <a:custGeom>
                <a:avLst/>
                <a:gdLst>
                  <a:gd name="T0" fmla="*/ 105 w 402"/>
                  <a:gd name="T1" fmla="*/ 206 h 210"/>
                  <a:gd name="T2" fmla="*/ 264 w 402"/>
                  <a:gd name="T3" fmla="*/ 210 h 210"/>
                  <a:gd name="T4" fmla="*/ 402 w 402"/>
                  <a:gd name="T5" fmla="*/ 63 h 210"/>
                  <a:gd name="T6" fmla="*/ 297 w 402"/>
                  <a:gd name="T7" fmla="*/ 0 h 210"/>
                  <a:gd name="T8" fmla="*/ 188 w 402"/>
                  <a:gd name="T9" fmla="*/ 3 h 210"/>
                  <a:gd name="T10" fmla="*/ 81 w 402"/>
                  <a:gd name="T11" fmla="*/ 4 h 210"/>
                  <a:gd name="T12" fmla="*/ 0 w 402"/>
                  <a:gd name="T13" fmla="*/ 9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2" h="210">
                    <a:moveTo>
                      <a:pt x="105" y="206"/>
                    </a:moveTo>
                    <a:lnTo>
                      <a:pt x="264" y="210"/>
                    </a:lnTo>
                    <a:lnTo>
                      <a:pt x="402" y="63"/>
                    </a:lnTo>
                    <a:lnTo>
                      <a:pt x="297" y="0"/>
                    </a:lnTo>
                    <a:lnTo>
                      <a:pt x="188" y="3"/>
                    </a:lnTo>
                    <a:lnTo>
                      <a:pt x="81" y="4"/>
                    </a:lnTo>
                    <a:lnTo>
                      <a:pt x="0" y="99"/>
                    </a:lnTo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6" name="Freeform 18"/>
              <p:cNvSpPr>
                <a:spLocks/>
              </p:cNvSpPr>
              <p:nvPr/>
            </p:nvSpPr>
            <p:spPr bwMode="auto">
              <a:xfrm>
                <a:off x="3189" y="933"/>
                <a:ext cx="527" cy="262"/>
              </a:xfrm>
              <a:custGeom>
                <a:avLst/>
                <a:gdLst>
                  <a:gd name="T0" fmla="*/ 0 w 652"/>
                  <a:gd name="T1" fmla="*/ 158 h 208"/>
                  <a:gd name="T2" fmla="*/ 64 w 652"/>
                  <a:gd name="T3" fmla="*/ 122 h 208"/>
                  <a:gd name="T4" fmla="*/ 160 w 652"/>
                  <a:gd name="T5" fmla="*/ 108 h 208"/>
                  <a:gd name="T6" fmla="*/ 260 w 652"/>
                  <a:gd name="T7" fmla="*/ 70 h 208"/>
                  <a:gd name="T8" fmla="*/ 304 w 652"/>
                  <a:gd name="T9" fmla="*/ 24 h 208"/>
                  <a:gd name="T10" fmla="*/ 424 w 652"/>
                  <a:gd name="T11" fmla="*/ 0 h 208"/>
                  <a:gd name="T12" fmla="*/ 552 w 652"/>
                  <a:gd name="T13" fmla="*/ 14 h 208"/>
                  <a:gd name="T14" fmla="*/ 652 w 652"/>
                  <a:gd name="T15" fmla="*/ 56 h 208"/>
                  <a:gd name="T16" fmla="*/ 602 w 652"/>
                  <a:gd name="T17" fmla="*/ 118 h 208"/>
                  <a:gd name="T18" fmla="*/ 508 w 652"/>
                  <a:gd name="T19" fmla="*/ 152 h 208"/>
                  <a:gd name="T20" fmla="*/ 464 w 652"/>
                  <a:gd name="T21" fmla="*/ 196 h 208"/>
                  <a:gd name="T22" fmla="*/ 420 w 652"/>
                  <a:gd name="T23" fmla="*/ 194 h 208"/>
                  <a:gd name="T24" fmla="*/ 394 w 652"/>
                  <a:gd name="T25" fmla="*/ 208 h 208"/>
                  <a:gd name="T26" fmla="*/ 326 w 652"/>
                  <a:gd name="T27" fmla="*/ 178 h 208"/>
                  <a:gd name="T28" fmla="*/ 256 w 652"/>
                  <a:gd name="T29" fmla="*/ 154 h 208"/>
                  <a:gd name="T30" fmla="*/ 188 w 652"/>
                  <a:gd name="T31" fmla="*/ 160 h 208"/>
                  <a:gd name="T32" fmla="*/ 126 w 652"/>
                  <a:gd name="T33" fmla="*/ 158 h 208"/>
                  <a:gd name="T34" fmla="*/ 52 w 652"/>
                  <a:gd name="T35" fmla="*/ 168 h 208"/>
                  <a:gd name="T36" fmla="*/ 0 w 652"/>
                  <a:gd name="T37" fmla="*/ 15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2" h="208">
                    <a:moveTo>
                      <a:pt x="0" y="158"/>
                    </a:moveTo>
                    <a:lnTo>
                      <a:pt x="64" y="122"/>
                    </a:lnTo>
                    <a:lnTo>
                      <a:pt x="160" y="108"/>
                    </a:lnTo>
                    <a:lnTo>
                      <a:pt x="260" y="70"/>
                    </a:lnTo>
                    <a:lnTo>
                      <a:pt x="304" y="24"/>
                    </a:lnTo>
                    <a:lnTo>
                      <a:pt x="424" y="0"/>
                    </a:lnTo>
                    <a:lnTo>
                      <a:pt x="552" y="14"/>
                    </a:lnTo>
                    <a:lnTo>
                      <a:pt x="652" y="56"/>
                    </a:lnTo>
                    <a:lnTo>
                      <a:pt x="602" y="118"/>
                    </a:lnTo>
                    <a:lnTo>
                      <a:pt x="508" y="152"/>
                    </a:lnTo>
                    <a:lnTo>
                      <a:pt x="464" y="196"/>
                    </a:lnTo>
                    <a:lnTo>
                      <a:pt x="420" y="194"/>
                    </a:lnTo>
                    <a:lnTo>
                      <a:pt x="394" y="208"/>
                    </a:lnTo>
                    <a:lnTo>
                      <a:pt x="326" y="178"/>
                    </a:lnTo>
                    <a:lnTo>
                      <a:pt x="256" y="154"/>
                    </a:lnTo>
                    <a:lnTo>
                      <a:pt x="188" y="160"/>
                    </a:lnTo>
                    <a:lnTo>
                      <a:pt x="126" y="158"/>
                    </a:lnTo>
                    <a:lnTo>
                      <a:pt x="52" y="168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CA904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7" name="Freeform 19"/>
              <p:cNvSpPr>
                <a:spLocks/>
              </p:cNvSpPr>
              <p:nvPr/>
            </p:nvSpPr>
            <p:spPr bwMode="auto">
              <a:xfrm>
                <a:off x="3223" y="748"/>
                <a:ext cx="440" cy="215"/>
              </a:xfrm>
              <a:custGeom>
                <a:avLst/>
                <a:gdLst>
                  <a:gd name="T0" fmla="*/ 0 w 544"/>
                  <a:gd name="T1" fmla="*/ 102 h 170"/>
                  <a:gd name="T2" fmla="*/ 14 w 544"/>
                  <a:gd name="T3" fmla="*/ 94 h 170"/>
                  <a:gd name="T4" fmla="*/ 218 w 544"/>
                  <a:gd name="T5" fmla="*/ 0 h 170"/>
                  <a:gd name="T6" fmla="*/ 484 w 544"/>
                  <a:gd name="T7" fmla="*/ 0 h 170"/>
                  <a:gd name="T8" fmla="*/ 544 w 544"/>
                  <a:gd name="T9" fmla="*/ 58 h 170"/>
                  <a:gd name="T10" fmla="*/ 376 w 544"/>
                  <a:gd name="T11" fmla="*/ 146 h 170"/>
                  <a:gd name="T12" fmla="*/ 260 w 544"/>
                  <a:gd name="T13" fmla="*/ 170 h 170"/>
                  <a:gd name="T14" fmla="*/ 226 w 544"/>
                  <a:gd name="T15" fmla="*/ 130 h 170"/>
                  <a:gd name="T16" fmla="*/ 116 w 544"/>
                  <a:gd name="T17" fmla="*/ 92 h 170"/>
                  <a:gd name="T18" fmla="*/ 0 w 544"/>
                  <a:gd name="T19" fmla="*/ 10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4" h="170">
                    <a:moveTo>
                      <a:pt x="0" y="102"/>
                    </a:moveTo>
                    <a:cubicBezTo>
                      <a:pt x="5" y="99"/>
                      <a:pt x="14" y="94"/>
                      <a:pt x="14" y="94"/>
                    </a:cubicBezTo>
                    <a:lnTo>
                      <a:pt x="218" y="0"/>
                    </a:lnTo>
                    <a:lnTo>
                      <a:pt x="484" y="0"/>
                    </a:lnTo>
                    <a:lnTo>
                      <a:pt x="544" y="58"/>
                    </a:lnTo>
                    <a:lnTo>
                      <a:pt x="376" y="146"/>
                    </a:lnTo>
                    <a:lnTo>
                      <a:pt x="260" y="170"/>
                    </a:lnTo>
                    <a:lnTo>
                      <a:pt x="226" y="130"/>
                    </a:lnTo>
                    <a:lnTo>
                      <a:pt x="116" y="9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8" name="Freeform 20"/>
              <p:cNvSpPr>
                <a:spLocks/>
              </p:cNvSpPr>
              <p:nvPr/>
            </p:nvSpPr>
            <p:spPr bwMode="auto">
              <a:xfrm>
                <a:off x="3535" y="751"/>
                <a:ext cx="335" cy="255"/>
              </a:xfrm>
              <a:custGeom>
                <a:avLst/>
                <a:gdLst>
                  <a:gd name="T0" fmla="*/ 94 w 414"/>
                  <a:gd name="T1" fmla="*/ 0 h 202"/>
                  <a:gd name="T2" fmla="*/ 160 w 414"/>
                  <a:gd name="T3" fmla="*/ 60 h 202"/>
                  <a:gd name="T4" fmla="*/ 0 w 414"/>
                  <a:gd name="T5" fmla="*/ 142 h 202"/>
                  <a:gd name="T6" fmla="*/ 126 w 414"/>
                  <a:gd name="T7" fmla="*/ 160 h 202"/>
                  <a:gd name="T8" fmla="*/ 228 w 414"/>
                  <a:gd name="T9" fmla="*/ 202 h 202"/>
                  <a:gd name="T10" fmla="*/ 390 w 414"/>
                  <a:gd name="T11" fmla="*/ 130 h 202"/>
                  <a:gd name="T12" fmla="*/ 414 w 414"/>
                  <a:gd name="T13" fmla="*/ 50 h 202"/>
                  <a:gd name="T14" fmla="*/ 371 w 414"/>
                  <a:gd name="T15" fmla="*/ 2 h 202"/>
                  <a:gd name="T16" fmla="*/ 94 w 414"/>
                  <a:gd name="T17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4" h="202">
                    <a:moveTo>
                      <a:pt x="94" y="0"/>
                    </a:moveTo>
                    <a:lnTo>
                      <a:pt x="160" y="60"/>
                    </a:lnTo>
                    <a:lnTo>
                      <a:pt x="0" y="142"/>
                    </a:lnTo>
                    <a:lnTo>
                      <a:pt x="126" y="160"/>
                    </a:lnTo>
                    <a:lnTo>
                      <a:pt x="228" y="202"/>
                    </a:lnTo>
                    <a:lnTo>
                      <a:pt x="390" y="130"/>
                    </a:lnTo>
                    <a:lnTo>
                      <a:pt x="414" y="50"/>
                    </a:lnTo>
                    <a:lnTo>
                      <a:pt x="371" y="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9" name="Freeform 21"/>
              <p:cNvSpPr>
                <a:spLocks/>
              </p:cNvSpPr>
              <p:nvPr/>
            </p:nvSpPr>
            <p:spPr bwMode="auto">
              <a:xfrm>
                <a:off x="3546" y="1001"/>
                <a:ext cx="381" cy="227"/>
              </a:xfrm>
              <a:custGeom>
                <a:avLst/>
                <a:gdLst>
                  <a:gd name="T0" fmla="*/ 0 w 470"/>
                  <a:gd name="T1" fmla="*/ 142 h 180"/>
                  <a:gd name="T2" fmla="*/ 22 w 470"/>
                  <a:gd name="T3" fmla="*/ 142 h 180"/>
                  <a:gd name="T4" fmla="*/ 64 w 470"/>
                  <a:gd name="T5" fmla="*/ 94 h 180"/>
                  <a:gd name="T6" fmla="*/ 160 w 470"/>
                  <a:gd name="T7" fmla="*/ 64 h 180"/>
                  <a:gd name="T8" fmla="*/ 210 w 470"/>
                  <a:gd name="T9" fmla="*/ 6 h 180"/>
                  <a:gd name="T10" fmla="*/ 334 w 470"/>
                  <a:gd name="T11" fmla="*/ 0 h 180"/>
                  <a:gd name="T12" fmla="*/ 438 w 470"/>
                  <a:gd name="T13" fmla="*/ 16 h 180"/>
                  <a:gd name="T14" fmla="*/ 470 w 470"/>
                  <a:gd name="T15" fmla="*/ 64 h 180"/>
                  <a:gd name="T16" fmla="*/ 392 w 470"/>
                  <a:gd name="T17" fmla="*/ 84 h 180"/>
                  <a:gd name="T18" fmla="*/ 342 w 470"/>
                  <a:gd name="T19" fmla="*/ 130 h 180"/>
                  <a:gd name="T20" fmla="*/ 254 w 470"/>
                  <a:gd name="T21" fmla="*/ 132 h 180"/>
                  <a:gd name="T22" fmla="*/ 202 w 470"/>
                  <a:gd name="T23" fmla="*/ 154 h 180"/>
                  <a:gd name="T24" fmla="*/ 112 w 470"/>
                  <a:gd name="T25" fmla="*/ 144 h 180"/>
                  <a:gd name="T26" fmla="*/ 40 w 470"/>
                  <a:gd name="T27" fmla="*/ 180 h 180"/>
                  <a:gd name="T28" fmla="*/ 0 w 470"/>
                  <a:gd name="T29" fmla="*/ 14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180">
                    <a:moveTo>
                      <a:pt x="0" y="142"/>
                    </a:moveTo>
                    <a:lnTo>
                      <a:pt x="22" y="142"/>
                    </a:lnTo>
                    <a:lnTo>
                      <a:pt x="64" y="94"/>
                    </a:lnTo>
                    <a:lnTo>
                      <a:pt x="160" y="64"/>
                    </a:lnTo>
                    <a:lnTo>
                      <a:pt x="210" y="6"/>
                    </a:lnTo>
                    <a:lnTo>
                      <a:pt x="334" y="0"/>
                    </a:lnTo>
                    <a:lnTo>
                      <a:pt x="438" y="16"/>
                    </a:lnTo>
                    <a:lnTo>
                      <a:pt x="470" y="64"/>
                    </a:lnTo>
                    <a:lnTo>
                      <a:pt x="392" y="84"/>
                    </a:lnTo>
                    <a:lnTo>
                      <a:pt x="342" y="130"/>
                    </a:lnTo>
                    <a:lnTo>
                      <a:pt x="254" y="132"/>
                    </a:lnTo>
                    <a:lnTo>
                      <a:pt x="202" y="154"/>
                    </a:lnTo>
                    <a:lnTo>
                      <a:pt x="112" y="144"/>
                    </a:lnTo>
                    <a:lnTo>
                      <a:pt x="40" y="18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D3BF27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0" name="Freeform 22"/>
              <p:cNvSpPr>
                <a:spLocks/>
              </p:cNvSpPr>
              <p:nvPr/>
            </p:nvSpPr>
            <p:spPr bwMode="auto">
              <a:xfrm>
                <a:off x="3838" y="751"/>
                <a:ext cx="276" cy="166"/>
              </a:xfrm>
              <a:custGeom>
                <a:avLst/>
                <a:gdLst>
                  <a:gd name="T0" fmla="*/ 0 w 341"/>
                  <a:gd name="T1" fmla="*/ 0 h 132"/>
                  <a:gd name="T2" fmla="*/ 233 w 341"/>
                  <a:gd name="T3" fmla="*/ 2 h 132"/>
                  <a:gd name="T4" fmla="*/ 341 w 341"/>
                  <a:gd name="T5" fmla="*/ 56 h 132"/>
                  <a:gd name="T6" fmla="*/ 237 w 341"/>
                  <a:gd name="T7" fmla="*/ 132 h 132"/>
                  <a:gd name="T8" fmla="*/ 135 w 341"/>
                  <a:gd name="T9" fmla="*/ 104 h 132"/>
                  <a:gd name="T10" fmla="*/ 67 w 341"/>
                  <a:gd name="T11" fmla="*/ 128 h 132"/>
                  <a:gd name="T12" fmla="*/ 11 w 341"/>
                  <a:gd name="T13" fmla="*/ 128 h 132"/>
                  <a:gd name="T14" fmla="*/ 37 w 341"/>
                  <a:gd name="T15" fmla="*/ 48 h 132"/>
                  <a:gd name="T16" fmla="*/ 0 w 341"/>
                  <a:gd name="T1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1" h="132">
                    <a:moveTo>
                      <a:pt x="0" y="0"/>
                    </a:moveTo>
                    <a:lnTo>
                      <a:pt x="233" y="2"/>
                    </a:lnTo>
                    <a:lnTo>
                      <a:pt x="341" y="56"/>
                    </a:lnTo>
                    <a:lnTo>
                      <a:pt x="237" y="132"/>
                    </a:lnTo>
                    <a:lnTo>
                      <a:pt x="135" y="104"/>
                    </a:lnTo>
                    <a:lnTo>
                      <a:pt x="67" y="128"/>
                    </a:lnTo>
                    <a:lnTo>
                      <a:pt x="11" y="128"/>
                    </a:lnTo>
                    <a:lnTo>
                      <a:pt x="37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1" name="Freeform 23"/>
              <p:cNvSpPr>
                <a:spLocks/>
              </p:cNvSpPr>
              <p:nvPr/>
            </p:nvSpPr>
            <p:spPr bwMode="auto">
              <a:xfrm>
                <a:off x="3718" y="879"/>
                <a:ext cx="361" cy="198"/>
              </a:xfrm>
              <a:custGeom>
                <a:avLst/>
                <a:gdLst>
                  <a:gd name="T0" fmla="*/ 258 w 446"/>
                  <a:gd name="T1" fmla="*/ 156 h 156"/>
                  <a:gd name="T2" fmla="*/ 442 w 446"/>
                  <a:gd name="T3" fmla="*/ 86 h 156"/>
                  <a:gd name="T4" fmla="*/ 446 w 446"/>
                  <a:gd name="T5" fmla="*/ 36 h 156"/>
                  <a:gd name="T6" fmla="*/ 382 w 446"/>
                  <a:gd name="T7" fmla="*/ 28 h 156"/>
                  <a:gd name="T8" fmla="*/ 284 w 446"/>
                  <a:gd name="T9" fmla="*/ 0 h 156"/>
                  <a:gd name="T10" fmla="*/ 224 w 446"/>
                  <a:gd name="T11" fmla="*/ 22 h 156"/>
                  <a:gd name="T12" fmla="*/ 162 w 446"/>
                  <a:gd name="T13" fmla="*/ 30 h 156"/>
                  <a:gd name="T14" fmla="*/ 0 w 446"/>
                  <a:gd name="T15" fmla="*/ 100 h 156"/>
                  <a:gd name="T16" fmla="*/ 114 w 446"/>
                  <a:gd name="T17" fmla="*/ 96 h 156"/>
                  <a:gd name="T18" fmla="*/ 226 w 446"/>
                  <a:gd name="T19" fmla="*/ 110 h 156"/>
                  <a:gd name="T20" fmla="*/ 258 w 446"/>
                  <a:gd name="T21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6" h="156">
                    <a:moveTo>
                      <a:pt x="258" y="156"/>
                    </a:moveTo>
                    <a:lnTo>
                      <a:pt x="442" y="86"/>
                    </a:lnTo>
                    <a:lnTo>
                      <a:pt x="446" y="36"/>
                    </a:lnTo>
                    <a:lnTo>
                      <a:pt x="382" y="28"/>
                    </a:lnTo>
                    <a:lnTo>
                      <a:pt x="284" y="0"/>
                    </a:lnTo>
                    <a:lnTo>
                      <a:pt x="224" y="22"/>
                    </a:lnTo>
                    <a:lnTo>
                      <a:pt x="162" y="30"/>
                    </a:lnTo>
                    <a:lnTo>
                      <a:pt x="0" y="100"/>
                    </a:lnTo>
                    <a:lnTo>
                      <a:pt x="114" y="96"/>
                    </a:lnTo>
                    <a:lnTo>
                      <a:pt x="226" y="110"/>
                    </a:lnTo>
                    <a:lnTo>
                      <a:pt x="258" y="156"/>
                    </a:lnTo>
                    <a:close/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2" name="Freeform 24"/>
              <p:cNvSpPr>
                <a:spLocks/>
              </p:cNvSpPr>
              <p:nvPr/>
            </p:nvSpPr>
            <p:spPr bwMode="auto">
              <a:xfrm>
                <a:off x="4030" y="750"/>
                <a:ext cx="319" cy="233"/>
              </a:xfrm>
              <a:custGeom>
                <a:avLst/>
                <a:gdLst>
                  <a:gd name="T0" fmla="*/ 0 w 319"/>
                  <a:gd name="T1" fmla="*/ 9 h 233"/>
                  <a:gd name="T2" fmla="*/ 319 w 319"/>
                  <a:gd name="T3" fmla="*/ 0 h 233"/>
                  <a:gd name="T4" fmla="*/ 287 w 319"/>
                  <a:gd name="T5" fmla="*/ 84 h 233"/>
                  <a:gd name="T6" fmla="*/ 206 w 319"/>
                  <a:gd name="T7" fmla="*/ 183 h 233"/>
                  <a:gd name="T8" fmla="*/ 115 w 319"/>
                  <a:gd name="T9" fmla="*/ 178 h 233"/>
                  <a:gd name="T10" fmla="*/ 45 w 319"/>
                  <a:gd name="T11" fmla="*/ 233 h 233"/>
                  <a:gd name="T12" fmla="*/ 52 w 319"/>
                  <a:gd name="T13" fmla="*/ 170 h 233"/>
                  <a:gd name="T14" fmla="*/ 6 w 319"/>
                  <a:gd name="T15" fmla="*/ 165 h 233"/>
                  <a:gd name="T16" fmla="*/ 81 w 319"/>
                  <a:gd name="T17" fmla="*/ 69 h 233"/>
                  <a:gd name="T18" fmla="*/ 0 w 319"/>
                  <a:gd name="T19" fmla="*/ 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" h="233">
                    <a:moveTo>
                      <a:pt x="0" y="9"/>
                    </a:moveTo>
                    <a:lnTo>
                      <a:pt x="319" y="0"/>
                    </a:lnTo>
                    <a:lnTo>
                      <a:pt x="287" y="84"/>
                    </a:lnTo>
                    <a:lnTo>
                      <a:pt x="206" y="183"/>
                    </a:lnTo>
                    <a:lnTo>
                      <a:pt x="115" y="178"/>
                    </a:lnTo>
                    <a:lnTo>
                      <a:pt x="45" y="233"/>
                    </a:lnTo>
                    <a:lnTo>
                      <a:pt x="52" y="170"/>
                    </a:lnTo>
                    <a:lnTo>
                      <a:pt x="6" y="165"/>
                    </a:lnTo>
                    <a:lnTo>
                      <a:pt x="81" y="6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3" name="Freeform 25"/>
              <p:cNvSpPr>
                <a:spLocks/>
              </p:cNvSpPr>
              <p:nvPr/>
            </p:nvSpPr>
            <p:spPr bwMode="auto">
              <a:xfrm>
                <a:off x="3593" y="1099"/>
                <a:ext cx="405" cy="253"/>
              </a:xfrm>
              <a:custGeom>
                <a:avLst/>
                <a:gdLst>
                  <a:gd name="T0" fmla="*/ 0 w 500"/>
                  <a:gd name="T1" fmla="*/ 194 h 200"/>
                  <a:gd name="T2" fmla="*/ 18 w 500"/>
                  <a:gd name="T3" fmla="*/ 188 h 200"/>
                  <a:gd name="T4" fmla="*/ 150 w 500"/>
                  <a:gd name="T5" fmla="*/ 148 h 200"/>
                  <a:gd name="T6" fmla="*/ 142 w 500"/>
                  <a:gd name="T7" fmla="*/ 76 h 200"/>
                  <a:gd name="T8" fmla="*/ 194 w 500"/>
                  <a:gd name="T9" fmla="*/ 56 h 200"/>
                  <a:gd name="T10" fmla="*/ 280 w 500"/>
                  <a:gd name="T11" fmla="*/ 52 h 200"/>
                  <a:gd name="T12" fmla="*/ 334 w 500"/>
                  <a:gd name="T13" fmla="*/ 0 h 200"/>
                  <a:gd name="T14" fmla="*/ 500 w 500"/>
                  <a:gd name="T15" fmla="*/ 56 h 200"/>
                  <a:gd name="T16" fmla="*/ 400 w 500"/>
                  <a:gd name="T17" fmla="*/ 130 h 200"/>
                  <a:gd name="T18" fmla="*/ 296 w 500"/>
                  <a:gd name="T19" fmla="*/ 140 h 200"/>
                  <a:gd name="T20" fmla="*/ 262 w 500"/>
                  <a:gd name="T21" fmla="*/ 200 h 200"/>
                  <a:gd name="T22" fmla="*/ 0 w 500"/>
                  <a:gd name="T23" fmla="*/ 19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0" h="200">
                    <a:moveTo>
                      <a:pt x="0" y="194"/>
                    </a:moveTo>
                    <a:cubicBezTo>
                      <a:pt x="7" y="192"/>
                      <a:pt x="11" y="188"/>
                      <a:pt x="18" y="188"/>
                    </a:cubicBezTo>
                    <a:lnTo>
                      <a:pt x="150" y="148"/>
                    </a:lnTo>
                    <a:lnTo>
                      <a:pt x="142" y="76"/>
                    </a:lnTo>
                    <a:lnTo>
                      <a:pt x="194" y="56"/>
                    </a:lnTo>
                    <a:lnTo>
                      <a:pt x="280" y="52"/>
                    </a:lnTo>
                    <a:lnTo>
                      <a:pt x="334" y="0"/>
                    </a:lnTo>
                    <a:lnTo>
                      <a:pt x="500" y="56"/>
                    </a:lnTo>
                    <a:lnTo>
                      <a:pt x="400" y="130"/>
                    </a:lnTo>
                    <a:lnTo>
                      <a:pt x="296" y="140"/>
                    </a:lnTo>
                    <a:lnTo>
                      <a:pt x="262" y="200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99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4" name="Freeform 26"/>
              <p:cNvSpPr>
                <a:spLocks/>
              </p:cNvSpPr>
              <p:nvPr/>
            </p:nvSpPr>
            <p:spPr bwMode="auto">
              <a:xfrm>
                <a:off x="3865" y="927"/>
                <a:ext cx="408" cy="238"/>
              </a:xfrm>
              <a:custGeom>
                <a:avLst/>
                <a:gdLst>
                  <a:gd name="T0" fmla="*/ 133 w 408"/>
                  <a:gd name="T1" fmla="*/ 238 h 238"/>
                  <a:gd name="T2" fmla="*/ 368 w 408"/>
                  <a:gd name="T3" fmla="*/ 195 h 238"/>
                  <a:gd name="T4" fmla="*/ 408 w 408"/>
                  <a:gd name="T5" fmla="*/ 35 h 238"/>
                  <a:gd name="T6" fmla="*/ 369 w 408"/>
                  <a:gd name="T7" fmla="*/ 5 h 238"/>
                  <a:gd name="T8" fmla="*/ 277 w 408"/>
                  <a:gd name="T9" fmla="*/ 0 h 238"/>
                  <a:gd name="T10" fmla="*/ 209 w 408"/>
                  <a:gd name="T11" fmla="*/ 58 h 238"/>
                  <a:gd name="T12" fmla="*/ 59 w 408"/>
                  <a:gd name="T13" fmla="*/ 147 h 238"/>
                  <a:gd name="T14" fmla="*/ 0 w 408"/>
                  <a:gd name="T15" fmla="*/ 174 h 238"/>
                  <a:gd name="T16" fmla="*/ 133 w 408"/>
                  <a:gd name="T17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8" h="238">
                    <a:moveTo>
                      <a:pt x="133" y="238"/>
                    </a:moveTo>
                    <a:lnTo>
                      <a:pt x="368" y="195"/>
                    </a:lnTo>
                    <a:lnTo>
                      <a:pt x="408" y="35"/>
                    </a:lnTo>
                    <a:lnTo>
                      <a:pt x="369" y="5"/>
                    </a:lnTo>
                    <a:lnTo>
                      <a:pt x="277" y="0"/>
                    </a:lnTo>
                    <a:lnTo>
                      <a:pt x="209" y="58"/>
                    </a:lnTo>
                    <a:lnTo>
                      <a:pt x="59" y="147"/>
                    </a:lnTo>
                    <a:lnTo>
                      <a:pt x="0" y="174"/>
                    </a:lnTo>
                    <a:lnTo>
                      <a:pt x="133" y="238"/>
                    </a:lnTo>
                    <a:close/>
                  </a:path>
                </a:pathLst>
              </a:custGeom>
              <a:solidFill>
                <a:srgbClr val="FCA904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5" name="Freeform 27"/>
              <p:cNvSpPr>
                <a:spLocks/>
              </p:cNvSpPr>
              <p:nvPr/>
            </p:nvSpPr>
            <p:spPr bwMode="auto">
              <a:xfrm>
                <a:off x="3802" y="1122"/>
                <a:ext cx="434" cy="227"/>
              </a:xfrm>
              <a:custGeom>
                <a:avLst/>
                <a:gdLst>
                  <a:gd name="T0" fmla="*/ 244 w 536"/>
                  <a:gd name="T1" fmla="*/ 36 h 180"/>
                  <a:gd name="T2" fmla="*/ 532 w 536"/>
                  <a:gd name="T3" fmla="*/ 0 h 180"/>
                  <a:gd name="T4" fmla="*/ 536 w 536"/>
                  <a:gd name="T5" fmla="*/ 78 h 180"/>
                  <a:gd name="T6" fmla="*/ 394 w 536"/>
                  <a:gd name="T7" fmla="*/ 136 h 180"/>
                  <a:gd name="T8" fmla="*/ 356 w 536"/>
                  <a:gd name="T9" fmla="*/ 172 h 180"/>
                  <a:gd name="T10" fmla="*/ 0 w 536"/>
                  <a:gd name="T11" fmla="*/ 180 h 180"/>
                  <a:gd name="T12" fmla="*/ 42 w 536"/>
                  <a:gd name="T13" fmla="*/ 120 h 180"/>
                  <a:gd name="T14" fmla="*/ 144 w 536"/>
                  <a:gd name="T15" fmla="*/ 116 h 180"/>
                  <a:gd name="T16" fmla="*/ 244 w 536"/>
                  <a:gd name="T17" fmla="*/ 3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180">
                    <a:moveTo>
                      <a:pt x="244" y="36"/>
                    </a:moveTo>
                    <a:lnTo>
                      <a:pt x="532" y="0"/>
                    </a:lnTo>
                    <a:lnTo>
                      <a:pt x="536" y="78"/>
                    </a:lnTo>
                    <a:lnTo>
                      <a:pt x="394" y="136"/>
                    </a:lnTo>
                    <a:lnTo>
                      <a:pt x="356" y="172"/>
                    </a:lnTo>
                    <a:lnTo>
                      <a:pt x="0" y="180"/>
                    </a:lnTo>
                    <a:lnTo>
                      <a:pt x="42" y="120"/>
                    </a:lnTo>
                    <a:lnTo>
                      <a:pt x="144" y="116"/>
                    </a:lnTo>
                    <a:lnTo>
                      <a:pt x="244" y="36"/>
                    </a:lnTo>
                    <a:close/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6" name="Freeform 28"/>
              <p:cNvSpPr>
                <a:spLocks/>
              </p:cNvSpPr>
              <p:nvPr/>
            </p:nvSpPr>
            <p:spPr bwMode="auto">
              <a:xfrm>
                <a:off x="4096" y="1200"/>
                <a:ext cx="380" cy="137"/>
              </a:xfrm>
              <a:custGeom>
                <a:avLst/>
                <a:gdLst>
                  <a:gd name="T0" fmla="*/ 170 w 469"/>
                  <a:gd name="T1" fmla="*/ 18 h 108"/>
                  <a:gd name="T2" fmla="*/ 342 w 469"/>
                  <a:gd name="T3" fmla="*/ 0 h 108"/>
                  <a:gd name="T4" fmla="*/ 469 w 469"/>
                  <a:gd name="T5" fmla="*/ 30 h 108"/>
                  <a:gd name="T6" fmla="*/ 297 w 469"/>
                  <a:gd name="T7" fmla="*/ 108 h 108"/>
                  <a:gd name="T8" fmla="*/ 0 w 469"/>
                  <a:gd name="T9" fmla="*/ 106 h 108"/>
                  <a:gd name="T10" fmla="*/ 32 w 469"/>
                  <a:gd name="T11" fmla="*/ 72 h 108"/>
                  <a:gd name="T12" fmla="*/ 170 w 469"/>
                  <a:gd name="T13" fmla="*/ 1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9" h="108">
                    <a:moveTo>
                      <a:pt x="170" y="18"/>
                    </a:moveTo>
                    <a:lnTo>
                      <a:pt x="342" y="0"/>
                    </a:lnTo>
                    <a:lnTo>
                      <a:pt x="469" y="30"/>
                    </a:lnTo>
                    <a:lnTo>
                      <a:pt x="297" y="108"/>
                    </a:lnTo>
                    <a:lnTo>
                      <a:pt x="0" y="106"/>
                    </a:lnTo>
                    <a:lnTo>
                      <a:pt x="32" y="72"/>
                    </a:lnTo>
                    <a:lnTo>
                      <a:pt x="170" y="18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7" name="Freeform 29"/>
              <p:cNvSpPr>
                <a:spLocks/>
              </p:cNvSpPr>
              <p:nvPr/>
            </p:nvSpPr>
            <p:spPr bwMode="auto">
              <a:xfrm>
                <a:off x="4231" y="955"/>
                <a:ext cx="425" cy="283"/>
              </a:xfrm>
              <a:custGeom>
                <a:avLst/>
                <a:gdLst>
                  <a:gd name="T0" fmla="*/ 10 w 525"/>
                  <a:gd name="T1" fmla="*/ 209 h 224"/>
                  <a:gd name="T2" fmla="*/ 0 w 525"/>
                  <a:gd name="T3" fmla="*/ 128 h 224"/>
                  <a:gd name="T4" fmla="*/ 52 w 525"/>
                  <a:gd name="T5" fmla="*/ 0 h 224"/>
                  <a:gd name="T6" fmla="*/ 232 w 525"/>
                  <a:gd name="T7" fmla="*/ 40 h 224"/>
                  <a:gd name="T8" fmla="*/ 296 w 525"/>
                  <a:gd name="T9" fmla="*/ 116 h 224"/>
                  <a:gd name="T10" fmla="*/ 525 w 525"/>
                  <a:gd name="T11" fmla="*/ 126 h 224"/>
                  <a:gd name="T12" fmla="*/ 295 w 525"/>
                  <a:gd name="T13" fmla="*/ 224 h 224"/>
                  <a:gd name="T14" fmla="*/ 175 w 525"/>
                  <a:gd name="T15" fmla="*/ 194 h 224"/>
                  <a:gd name="T16" fmla="*/ 10 w 525"/>
                  <a:gd name="T17" fmla="*/ 209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224">
                    <a:moveTo>
                      <a:pt x="10" y="209"/>
                    </a:moveTo>
                    <a:lnTo>
                      <a:pt x="0" y="128"/>
                    </a:lnTo>
                    <a:lnTo>
                      <a:pt x="52" y="0"/>
                    </a:lnTo>
                    <a:lnTo>
                      <a:pt x="232" y="40"/>
                    </a:lnTo>
                    <a:lnTo>
                      <a:pt x="296" y="116"/>
                    </a:lnTo>
                    <a:lnTo>
                      <a:pt x="525" y="126"/>
                    </a:lnTo>
                    <a:lnTo>
                      <a:pt x="295" y="224"/>
                    </a:lnTo>
                    <a:lnTo>
                      <a:pt x="175" y="194"/>
                    </a:lnTo>
                    <a:lnTo>
                      <a:pt x="10" y="209"/>
                    </a:lnTo>
                    <a:close/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8" name="Freeform 30"/>
              <p:cNvSpPr>
                <a:spLocks/>
              </p:cNvSpPr>
              <p:nvPr/>
            </p:nvSpPr>
            <p:spPr bwMode="auto">
              <a:xfrm>
                <a:off x="4419" y="970"/>
                <a:ext cx="389" cy="144"/>
              </a:xfrm>
              <a:custGeom>
                <a:avLst/>
                <a:gdLst>
                  <a:gd name="T0" fmla="*/ 0 w 481"/>
                  <a:gd name="T1" fmla="*/ 28 h 114"/>
                  <a:gd name="T2" fmla="*/ 66 w 481"/>
                  <a:gd name="T3" fmla="*/ 102 h 114"/>
                  <a:gd name="T4" fmla="*/ 295 w 481"/>
                  <a:gd name="T5" fmla="*/ 114 h 114"/>
                  <a:gd name="T6" fmla="*/ 481 w 481"/>
                  <a:gd name="T7" fmla="*/ 34 h 114"/>
                  <a:gd name="T8" fmla="*/ 228 w 481"/>
                  <a:gd name="T9" fmla="*/ 0 h 114"/>
                  <a:gd name="T10" fmla="*/ 0 w 481"/>
                  <a:gd name="T11" fmla="*/ 2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114">
                    <a:moveTo>
                      <a:pt x="0" y="28"/>
                    </a:moveTo>
                    <a:lnTo>
                      <a:pt x="66" y="102"/>
                    </a:lnTo>
                    <a:lnTo>
                      <a:pt x="295" y="114"/>
                    </a:lnTo>
                    <a:lnTo>
                      <a:pt x="481" y="34"/>
                    </a:lnTo>
                    <a:lnTo>
                      <a:pt x="228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CA904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9" name="Freeform 31"/>
              <p:cNvSpPr>
                <a:spLocks/>
              </p:cNvSpPr>
              <p:nvPr/>
            </p:nvSpPr>
            <p:spPr bwMode="auto">
              <a:xfrm>
                <a:off x="4611" y="829"/>
                <a:ext cx="344" cy="187"/>
              </a:xfrm>
              <a:custGeom>
                <a:avLst/>
                <a:gdLst>
                  <a:gd name="T0" fmla="*/ 0 w 425"/>
                  <a:gd name="T1" fmla="*/ 112 h 148"/>
                  <a:gd name="T2" fmla="*/ 228 w 425"/>
                  <a:gd name="T3" fmla="*/ 0 h 148"/>
                  <a:gd name="T4" fmla="*/ 349 w 425"/>
                  <a:gd name="T5" fmla="*/ 22 h 148"/>
                  <a:gd name="T6" fmla="*/ 425 w 425"/>
                  <a:gd name="T7" fmla="*/ 68 h 148"/>
                  <a:gd name="T8" fmla="*/ 239 w 425"/>
                  <a:gd name="T9" fmla="*/ 148 h 148"/>
                  <a:gd name="T10" fmla="*/ 0 w 425"/>
                  <a:gd name="T11" fmla="*/ 1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5" h="148">
                    <a:moveTo>
                      <a:pt x="0" y="112"/>
                    </a:moveTo>
                    <a:lnTo>
                      <a:pt x="228" y="0"/>
                    </a:lnTo>
                    <a:lnTo>
                      <a:pt x="349" y="22"/>
                    </a:lnTo>
                    <a:lnTo>
                      <a:pt x="425" y="68"/>
                    </a:lnTo>
                    <a:lnTo>
                      <a:pt x="239" y="14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99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00" name="Freeform 32"/>
              <p:cNvSpPr>
                <a:spLocks/>
              </p:cNvSpPr>
              <p:nvPr/>
            </p:nvSpPr>
            <p:spPr bwMode="auto">
              <a:xfrm>
                <a:off x="2864" y="970"/>
                <a:ext cx="256" cy="192"/>
              </a:xfrm>
              <a:custGeom>
                <a:avLst/>
                <a:gdLst>
                  <a:gd name="T0" fmla="*/ 80 w 256"/>
                  <a:gd name="T1" fmla="*/ 94 h 192"/>
                  <a:gd name="T2" fmla="*/ 149 w 256"/>
                  <a:gd name="T3" fmla="*/ 47 h 192"/>
                  <a:gd name="T4" fmla="*/ 219 w 256"/>
                  <a:gd name="T5" fmla="*/ 0 h 192"/>
                  <a:gd name="T6" fmla="*/ 256 w 256"/>
                  <a:gd name="T7" fmla="*/ 106 h 192"/>
                  <a:gd name="T8" fmla="*/ 183 w 256"/>
                  <a:gd name="T9" fmla="*/ 192 h 192"/>
                  <a:gd name="T10" fmla="*/ 0 w 256"/>
                  <a:gd name="T11" fmla="*/ 152 h 192"/>
                  <a:gd name="T12" fmla="*/ 80 w 256"/>
                  <a:gd name="T13" fmla="*/ 9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192">
                    <a:moveTo>
                      <a:pt x="80" y="94"/>
                    </a:moveTo>
                    <a:cubicBezTo>
                      <a:pt x="108" y="64"/>
                      <a:pt x="126" y="63"/>
                      <a:pt x="149" y="47"/>
                    </a:cubicBezTo>
                    <a:lnTo>
                      <a:pt x="219" y="0"/>
                    </a:lnTo>
                    <a:lnTo>
                      <a:pt x="256" y="106"/>
                    </a:lnTo>
                    <a:lnTo>
                      <a:pt x="183" y="192"/>
                    </a:lnTo>
                    <a:lnTo>
                      <a:pt x="0" y="152"/>
                    </a:lnTo>
                    <a:lnTo>
                      <a:pt x="80" y="94"/>
                    </a:lnTo>
                    <a:close/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01" name="Freeform 33"/>
              <p:cNvSpPr>
                <a:spLocks/>
              </p:cNvSpPr>
              <p:nvPr/>
            </p:nvSpPr>
            <p:spPr bwMode="auto">
              <a:xfrm>
                <a:off x="4696" y="743"/>
                <a:ext cx="505" cy="174"/>
              </a:xfrm>
              <a:custGeom>
                <a:avLst/>
                <a:gdLst>
                  <a:gd name="T0" fmla="*/ 0 w 505"/>
                  <a:gd name="T1" fmla="*/ 0 h 174"/>
                  <a:gd name="T2" fmla="*/ 98 w 505"/>
                  <a:gd name="T3" fmla="*/ 84 h 174"/>
                  <a:gd name="T4" fmla="*/ 197 w 505"/>
                  <a:gd name="T5" fmla="*/ 111 h 174"/>
                  <a:gd name="T6" fmla="*/ 265 w 505"/>
                  <a:gd name="T7" fmla="*/ 174 h 174"/>
                  <a:gd name="T8" fmla="*/ 505 w 505"/>
                  <a:gd name="T9" fmla="*/ 5 h 174"/>
                  <a:gd name="T10" fmla="*/ 0 w 505"/>
                  <a:gd name="T1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5" h="174">
                    <a:moveTo>
                      <a:pt x="0" y="0"/>
                    </a:moveTo>
                    <a:lnTo>
                      <a:pt x="98" y="84"/>
                    </a:lnTo>
                    <a:lnTo>
                      <a:pt x="197" y="111"/>
                    </a:lnTo>
                    <a:lnTo>
                      <a:pt x="265" y="174"/>
                    </a:lnTo>
                    <a:lnTo>
                      <a:pt x="50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A904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02" name="Freeform 34"/>
              <p:cNvSpPr>
                <a:spLocks/>
              </p:cNvSpPr>
              <p:nvPr/>
            </p:nvSpPr>
            <p:spPr bwMode="auto">
              <a:xfrm>
                <a:off x="4237" y="750"/>
                <a:ext cx="264" cy="256"/>
              </a:xfrm>
              <a:custGeom>
                <a:avLst/>
                <a:gdLst>
                  <a:gd name="T0" fmla="*/ 0 w 264"/>
                  <a:gd name="T1" fmla="*/ 185 h 256"/>
                  <a:gd name="T2" fmla="*/ 75 w 264"/>
                  <a:gd name="T3" fmla="*/ 57 h 256"/>
                  <a:gd name="T4" fmla="*/ 118 w 264"/>
                  <a:gd name="T5" fmla="*/ 0 h 256"/>
                  <a:gd name="T6" fmla="*/ 196 w 264"/>
                  <a:gd name="T7" fmla="*/ 3 h 256"/>
                  <a:gd name="T8" fmla="*/ 264 w 264"/>
                  <a:gd name="T9" fmla="*/ 81 h 256"/>
                  <a:gd name="T10" fmla="*/ 232 w 264"/>
                  <a:gd name="T11" fmla="*/ 160 h 256"/>
                  <a:gd name="T12" fmla="*/ 180 w 264"/>
                  <a:gd name="T13" fmla="*/ 256 h 256"/>
                  <a:gd name="T14" fmla="*/ 34 w 264"/>
                  <a:gd name="T15" fmla="*/ 205 h 256"/>
                  <a:gd name="T16" fmla="*/ 0 w 264"/>
                  <a:gd name="T17" fmla="*/ 18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256">
                    <a:moveTo>
                      <a:pt x="0" y="185"/>
                    </a:moveTo>
                    <a:lnTo>
                      <a:pt x="75" y="57"/>
                    </a:lnTo>
                    <a:lnTo>
                      <a:pt x="118" y="0"/>
                    </a:lnTo>
                    <a:lnTo>
                      <a:pt x="196" y="3"/>
                    </a:lnTo>
                    <a:lnTo>
                      <a:pt x="264" y="81"/>
                    </a:lnTo>
                    <a:lnTo>
                      <a:pt x="232" y="160"/>
                    </a:lnTo>
                    <a:lnTo>
                      <a:pt x="180" y="256"/>
                    </a:lnTo>
                    <a:lnTo>
                      <a:pt x="34" y="205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FF9933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03" name="Freeform 35"/>
              <p:cNvSpPr>
                <a:spLocks/>
              </p:cNvSpPr>
              <p:nvPr/>
            </p:nvSpPr>
            <p:spPr bwMode="auto">
              <a:xfrm>
                <a:off x="4415" y="746"/>
                <a:ext cx="382" cy="260"/>
              </a:xfrm>
              <a:custGeom>
                <a:avLst/>
                <a:gdLst>
                  <a:gd name="T0" fmla="*/ 18 w 472"/>
                  <a:gd name="T1" fmla="*/ 10 h 206"/>
                  <a:gd name="T2" fmla="*/ 55 w 472"/>
                  <a:gd name="T3" fmla="*/ 2 h 206"/>
                  <a:gd name="T4" fmla="*/ 353 w 472"/>
                  <a:gd name="T5" fmla="*/ 0 h 206"/>
                  <a:gd name="T6" fmla="*/ 472 w 472"/>
                  <a:gd name="T7" fmla="*/ 68 h 206"/>
                  <a:gd name="T8" fmla="*/ 238 w 472"/>
                  <a:gd name="T9" fmla="*/ 180 h 206"/>
                  <a:gd name="T10" fmla="*/ 4 w 472"/>
                  <a:gd name="T11" fmla="*/ 206 h 206"/>
                  <a:gd name="T12" fmla="*/ 64 w 472"/>
                  <a:gd name="T13" fmla="*/ 132 h 206"/>
                  <a:gd name="T14" fmla="*/ 106 w 472"/>
                  <a:gd name="T15" fmla="*/ 68 h 206"/>
                  <a:gd name="T16" fmla="*/ 18 w 472"/>
                  <a:gd name="T17" fmla="*/ 1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2" h="206">
                    <a:moveTo>
                      <a:pt x="18" y="10"/>
                    </a:moveTo>
                    <a:cubicBezTo>
                      <a:pt x="27" y="11"/>
                      <a:pt x="0" y="1"/>
                      <a:pt x="55" y="2"/>
                    </a:cubicBezTo>
                    <a:lnTo>
                      <a:pt x="353" y="0"/>
                    </a:lnTo>
                    <a:lnTo>
                      <a:pt x="472" y="68"/>
                    </a:lnTo>
                    <a:lnTo>
                      <a:pt x="238" y="180"/>
                    </a:lnTo>
                    <a:lnTo>
                      <a:pt x="4" y="206"/>
                    </a:lnTo>
                    <a:lnTo>
                      <a:pt x="64" y="132"/>
                    </a:lnTo>
                    <a:lnTo>
                      <a:pt x="106" y="68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E2AD18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9604" name="Freeform 36"/>
            <p:cNvSpPr>
              <a:spLocks/>
            </p:cNvSpPr>
            <p:nvPr/>
          </p:nvSpPr>
          <p:spPr bwMode="auto">
            <a:xfrm>
              <a:off x="2554" y="746"/>
              <a:ext cx="2658" cy="600"/>
            </a:xfrm>
            <a:custGeom>
              <a:avLst/>
              <a:gdLst>
                <a:gd name="T0" fmla="*/ 0 w 2658"/>
                <a:gd name="T1" fmla="*/ 600 h 600"/>
                <a:gd name="T2" fmla="*/ 846 w 2658"/>
                <a:gd name="T3" fmla="*/ 0 h 600"/>
                <a:gd name="T4" fmla="*/ 2658 w 2658"/>
                <a:gd name="T5" fmla="*/ 0 h 600"/>
                <a:gd name="T6" fmla="*/ 1782 w 2658"/>
                <a:gd name="T7" fmla="*/ 600 h 600"/>
                <a:gd name="T8" fmla="*/ 0 w 2658"/>
                <a:gd name="T9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8" h="600">
                  <a:moveTo>
                    <a:pt x="0" y="600"/>
                  </a:moveTo>
                  <a:lnTo>
                    <a:pt x="846" y="0"/>
                  </a:lnTo>
                  <a:lnTo>
                    <a:pt x="2658" y="0"/>
                  </a:lnTo>
                  <a:lnTo>
                    <a:pt x="1782" y="600"/>
                  </a:lnTo>
                  <a:lnTo>
                    <a:pt x="0" y="600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99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605" name="WordArt 37"/>
          <p:cNvSpPr>
            <a:spLocks noChangeArrowheads="1" noChangeShapeType="1" noTextEdit="1"/>
          </p:cNvSpPr>
          <p:nvPr/>
        </p:nvSpPr>
        <p:spPr bwMode="auto">
          <a:xfrm rot="-2044680">
            <a:off x="177800" y="5211763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Seismicity</a:t>
            </a:r>
          </a:p>
        </p:txBody>
      </p:sp>
      <p:sp>
        <p:nvSpPr>
          <p:cNvPr id="109606" name="WordArt 38"/>
          <p:cNvSpPr>
            <a:spLocks noChangeArrowheads="1" noChangeShapeType="1" noTextEdit="1"/>
          </p:cNvSpPr>
          <p:nvPr/>
        </p:nvSpPr>
        <p:spPr bwMode="auto">
          <a:xfrm rot="-2044680">
            <a:off x="177800" y="4545013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Types</a:t>
            </a:r>
          </a:p>
        </p:txBody>
      </p:sp>
      <p:grpSp>
        <p:nvGrpSpPr>
          <p:cNvPr id="109607" name="Group 39"/>
          <p:cNvGrpSpPr>
            <a:grpSpLocks/>
          </p:cNvGrpSpPr>
          <p:nvPr/>
        </p:nvGrpSpPr>
        <p:grpSpPr bwMode="auto">
          <a:xfrm>
            <a:off x="406400" y="3346450"/>
            <a:ext cx="4260850" cy="977900"/>
            <a:chOff x="944" y="648"/>
            <a:chExt cx="2684" cy="616"/>
          </a:xfrm>
        </p:grpSpPr>
        <p:pic>
          <p:nvPicPr>
            <p:cNvPr id="109608" name="Picture 40" descr="Isometry4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" y="648"/>
              <a:ext cx="2684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9609" name="Group 41"/>
            <p:cNvGrpSpPr>
              <a:grpSpLocks/>
            </p:cNvGrpSpPr>
            <p:nvPr/>
          </p:nvGrpSpPr>
          <p:grpSpPr bwMode="auto">
            <a:xfrm>
              <a:off x="946" y="658"/>
              <a:ext cx="2672" cy="602"/>
              <a:chOff x="946" y="658"/>
              <a:chExt cx="2672" cy="602"/>
            </a:xfrm>
          </p:grpSpPr>
          <p:sp>
            <p:nvSpPr>
              <p:cNvPr id="109610" name="Line 42"/>
              <p:cNvSpPr>
                <a:spLocks noChangeShapeType="1"/>
              </p:cNvSpPr>
              <p:nvPr/>
            </p:nvSpPr>
            <p:spPr bwMode="auto">
              <a:xfrm flipV="1">
                <a:off x="1810" y="661"/>
                <a:ext cx="180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11" name="Line 43"/>
              <p:cNvSpPr>
                <a:spLocks noChangeShapeType="1"/>
              </p:cNvSpPr>
              <p:nvPr/>
            </p:nvSpPr>
            <p:spPr bwMode="auto">
              <a:xfrm flipV="1">
                <a:off x="2746" y="658"/>
                <a:ext cx="872" cy="60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12" name="Line 44"/>
              <p:cNvSpPr>
                <a:spLocks noChangeShapeType="1"/>
              </p:cNvSpPr>
              <p:nvPr/>
            </p:nvSpPr>
            <p:spPr bwMode="auto">
              <a:xfrm flipV="1">
                <a:off x="946" y="658"/>
                <a:ext cx="872" cy="60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13" name="Line 45"/>
              <p:cNvSpPr>
                <a:spLocks noChangeShapeType="1"/>
              </p:cNvSpPr>
              <p:nvPr/>
            </p:nvSpPr>
            <p:spPr bwMode="auto">
              <a:xfrm flipV="1">
                <a:off x="958" y="1257"/>
                <a:ext cx="180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9614" name="WordArt 46"/>
          <p:cNvSpPr>
            <a:spLocks noChangeArrowheads="1" noChangeShapeType="1" noTextEdit="1"/>
          </p:cNvSpPr>
          <p:nvPr/>
        </p:nvSpPr>
        <p:spPr bwMode="auto">
          <a:xfrm rot="-2044680">
            <a:off x="177800" y="3849688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Aerial Photo</a:t>
            </a:r>
          </a:p>
        </p:txBody>
      </p:sp>
      <p:sp>
        <p:nvSpPr>
          <p:cNvPr id="109615" name="WordArt 47"/>
          <p:cNvSpPr>
            <a:spLocks noChangeArrowheads="1" noChangeShapeType="1" noTextEdit="1"/>
          </p:cNvSpPr>
          <p:nvPr/>
        </p:nvSpPr>
        <p:spPr bwMode="auto">
          <a:xfrm rot="-2044680">
            <a:off x="177800" y="3144838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Str. Classes</a:t>
            </a:r>
          </a:p>
        </p:txBody>
      </p:sp>
      <p:sp>
        <p:nvSpPr>
          <p:cNvPr id="109616" name="Freeform 48"/>
          <p:cNvSpPr>
            <a:spLocks/>
          </p:cNvSpPr>
          <p:nvPr/>
        </p:nvSpPr>
        <p:spPr bwMode="auto">
          <a:xfrm>
            <a:off x="447675" y="2673350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17" name="Freeform 49"/>
          <p:cNvSpPr>
            <a:spLocks/>
          </p:cNvSpPr>
          <p:nvPr/>
        </p:nvSpPr>
        <p:spPr bwMode="auto">
          <a:xfrm>
            <a:off x="1316038" y="3992563"/>
            <a:ext cx="395287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18" name="Freeform 50"/>
          <p:cNvSpPr>
            <a:spLocks/>
          </p:cNvSpPr>
          <p:nvPr/>
        </p:nvSpPr>
        <p:spPr bwMode="auto">
          <a:xfrm>
            <a:off x="636588" y="3505200"/>
            <a:ext cx="165100" cy="68263"/>
          </a:xfrm>
          <a:custGeom>
            <a:avLst/>
            <a:gdLst>
              <a:gd name="T0" fmla="*/ 55 w 133"/>
              <a:gd name="T1" fmla="*/ 0 h 36"/>
              <a:gd name="T2" fmla="*/ 133 w 133"/>
              <a:gd name="T3" fmla="*/ 3 h 36"/>
              <a:gd name="T4" fmla="*/ 75 w 133"/>
              <a:gd name="T5" fmla="*/ 36 h 36"/>
              <a:gd name="T6" fmla="*/ 0 w 133"/>
              <a:gd name="T7" fmla="*/ 26 h 36"/>
              <a:gd name="T8" fmla="*/ 55 w 133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" h="36">
                <a:moveTo>
                  <a:pt x="55" y="0"/>
                </a:moveTo>
                <a:lnTo>
                  <a:pt x="133" y="3"/>
                </a:lnTo>
                <a:lnTo>
                  <a:pt x="75" y="36"/>
                </a:lnTo>
                <a:lnTo>
                  <a:pt x="0" y="26"/>
                </a:lnTo>
                <a:lnTo>
                  <a:pt x="55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19" name="Freeform 51"/>
          <p:cNvSpPr>
            <a:spLocks/>
          </p:cNvSpPr>
          <p:nvPr/>
        </p:nvSpPr>
        <p:spPr bwMode="auto">
          <a:xfrm>
            <a:off x="685800" y="3436938"/>
            <a:ext cx="168275" cy="39687"/>
          </a:xfrm>
          <a:custGeom>
            <a:avLst/>
            <a:gdLst>
              <a:gd name="T0" fmla="*/ 0 w 136"/>
              <a:gd name="T1" fmla="*/ 21 h 21"/>
              <a:gd name="T2" fmla="*/ 64 w 136"/>
              <a:gd name="T3" fmla="*/ 0 h 21"/>
              <a:gd name="T4" fmla="*/ 136 w 136"/>
              <a:gd name="T5" fmla="*/ 5 h 21"/>
              <a:gd name="T6" fmla="*/ 88 w 136"/>
              <a:gd name="T7" fmla="*/ 18 h 21"/>
              <a:gd name="T8" fmla="*/ 0 w 136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21">
                <a:moveTo>
                  <a:pt x="0" y="21"/>
                </a:moveTo>
                <a:lnTo>
                  <a:pt x="64" y="0"/>
                </a:lnTo>
                <a:lnTo>
                  <a:pt x="136" y="5"/>
                </a:lnTo>
                <a:lnTo>
                  <a:pt x="88" y="18"/>
                </a:lnTo>
                <a:lnTo>
                  <a:pt x="0" y="2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0" name="Freeform 52"/>
          <p:cNvSpPr>
            <a:spLocks/>
          </p:cNvSpPr>
          <p:nvPr/>
        </p:nvSpPr>
        <p:spPr bwMode="auto">
          <a:xfrm>
            <a:off x="987425" y="3448050"/>
            <a:ext cx="231775" cy="68263"/>
          </a:xfrm>
          <a:custGeom>
            <a:avLst/>
            <a:gdLst>
              <a:gd name="T0" fmla="*/ 0 w 186"/>
              <a:gd name="T1" fmla="*/ 26 h 36"/>
              <a:gd name="T2" fmla="*/ 12 w 186"/>
              <a:gd name="T3" fmla="*/ 26 h 36"/>
              <a:gd name="T4" fmla="*/ 144 w 186"/>
              <a:gd name="T5" fmla="*/ 36 h 36"/>
              <a:gd name="T6" fmla="*/ 186 w 186"/>
              <a:gd name="T7" fmla="*/ 9 h 36"/>
              <a:gd name="T8" fmla="*/ 73 w 186"/>
              <a:gd name="T9" fmla="*/ 0 h 36"/>
              <a:gd name="T10" fmla="*/ 0 w 186"/>
              <a:gd name="T11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" h="36">
                <a:moveTo>
                  <a:pt x="0" y="26"/>
                </a:moveTo>
                <a:cubicBezTo>
                  <a:pt x="4" y="26"/>
                  <a:pt x="8" y="26"/>
                  <a:pt x="12" y="26"/>
                </a:cubicBezTo>
                <a:lnTo>
                  <a:pt x="144" y="36"/>
                </a:lnTo>
                <a:lnTo>
                  <a:pt x="186" y="9"/>
                </a:lnTo>
                <a:lnTo>
                  <a:pt x="73" y="0"/>
                </a:lnTo>
                <a:lnTo>
                  <a:pt x="0" y="26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1" name="Freeform 53"/>
          <p:cNvSpPr>
            <a:spLocks/>
          </p:cNvSpPr>
          <p:nvPr/>
        </p:nvSpPr>
        <p:spPr bwMode="auto">
          <a:xfrm>
            <a:off x="854075" y="3436938"/>
            <a:ext cx="187325" cy="61912"/>
          </a:xfrm>
          <a:custGeom>
            <a:avLst/>
            <a:gdLst>
              <a:gd name="T0" fmla="*/ 0 w 150"/>
              <a:gd name="T1" fmla="*/ 27 h 33"/>
              <a:gd name="T2" fmla="*/ 87 w 150"/>
              <a:gd name="T3" fmla="*/ 33 h 33"/>
              <a:gd name="T4" fmla="*/ 150 w 150"/>
              <a:gd name="T5" fmla="*/ 9 h 33"/>
              <a:gd name="T6" fmla="*/ 57 w 150"/>
              <a:gd name="T7" fmla="*/ 0 h 33"/>
              <a:gd name="T8" fmla="*/ 0 w 150"/>
              <a:gd name="T9" fmla="*/ 2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33">
                <a:moveTo>
                  <a:pt x="0" y="27"/>
                </a:moveTo>
                <a:lnTo>
                  <a:pt x="87" y="33"/>
                </a:lnTo>
                <a:lnTo>
                  <a:pt x="150" y="9"/>
                </a:lnTo>
                <a:lnTo>
                  <a:pt x="57" y="0"/>
                </a:lnTo>
                <a:lnTo>
                  <a:pt x="0" y="27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2" name="Freeform 54"/>
          <p:cNvSpPr>
            <a:spLocks/>
          </p:cNvSpPr>
          <p:nvPr/>
        </p:nvSpPr>
        <p:spPr bwMode="auto">
          <a:xfrm>
            <a:off x="1277938" y="3400425"/>
            <a:ext cx="125412" cy="50800"/>
          </a:xfrm>
          <a:custGeom>
            <a:avLst/>
            <a:gdLst>
              <a:gd name="T0" fmla="*/ 41 w 101"/>
              <a:gd name="T1" fmla="*/ 27 h 27"/>
              <a:gd name="T2" fmla="*/ 30 w 101"/>
              <a:gd name="T3" fmla="*/ 27 h 27"/>
              <a:gd name="T4" fmla="*/ 0 w 101"/>
              <a:gd name="T5" fmla="*/ 21 h 27"/>
              <a:gd name="T6" fmla="*/ 48 w 101"/>
              <a:gd name="T7" fmla="*/ 0 h 27"/>
              <a:gd name="T8" fmla="*/ 101 w 101"/>
              <a:gd name="T9" fmla="*/ 4 h 27"/>
              <a:gd name="T10" fmla="*/ 83 w 101"/>
              <a:gd name="T11" fmla="*/ 12 h 27"/>
              <a:gd name="T12" fmla="*/ 50 w 101"/>
              <a:gd name="T13" fmla="*/ 10 h 27"/>
              <a:gd name="T14" fmla="*/ 27 w 101"/>
              <a:gd name="T15" fmla="*/ 19 h 27"/>
              <a:gd name="T16" fmla="*/ 62 w 101"/>
              <a:gd name="T17" fmla="*/ 22 h 27"/>
              <a:gd name="T18" fmla="*/ 41 w 101"/>
              <a:gd name="T1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" h="27">
                <a:moveTo>
                  <a:pt x="41" y="27"/>
                </a:moveTo>
                <a:cubicBezTo>
                  <a:pt x="37" y="27"/>
                  <a:pt x="34" y="27"/>
                  <a:pt x="30" y="27"/>
                </a:cubicBezTo>
                <a:lnTo>
                  <a:pt x="0" y="21"/>
                </a:lnTo>
                <a:lnTo>
                  <a:pt x="48" y="0"/>
                </a:lnTo>
                <a:lnTo>
                  <a:pt x="101" y="4"/>
                </a:lnTo>
                <a:lnTo>
                  <a:pt x="83" y="12"/>
                </a:lnTo>
                <a:lnTo>
                  <a:pt x="50" y="10"/>
                </a:lnTo>
                <a:lnTo>
                  <a:pt x="27" y="19"/>
                </a:lnTo>
                <a:lnTo>
                  <a:pt x="62" y="22"/>
                </a:lnTo>
                <a:lnTo>
                  <a:pt x="41" y="27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3" name="Freeform 55"/>
          <p:cNvSpPr>
            <a:spLocks/>
          </p:cNvSpPr>
          <p:nvPr/>
        </p:nvSpPr>
        <p:spPr bwMode="auto">
          <a:xfrm>
            <a:off x="1004888" y="3167063"/>
            <a:ext cx="285750" cy="98425"/>
          </a:xfrm>
          <a:custGeom>
            <a:avLst/>
            <a:gdLst>
              <a:gd name="T0" fmla="*/ 230 w 230"/>
              <a:gd name="T1" fmla="*/ 18 h 52"/>
              <a:gd name="T2" fmla="*/ 216 w 230"/>
              <a:gd name="T3" fmla="*/ 22 h 52"/>
              <a:gd name="T4" fmla="*/ 138 w 230"/>
              <a:gd name="T5" fmla="*/ 49 h 52"/>
              <a:gd name="T6" fmla="*/ 86 w 230"/>
              <a:gd name="T7" fmla="*/ 42 h 52"/>
              <a:gd name="T8" fmla="*/ 56 w 230"/>
              <a:gd name="T9" fmla="*/ 52 h 52"/>
              <a:gd name="T10" fmla="*/ 0 w 230"/>
              <a:gd name="T11" fmla="*/ 48 h 52"/>
              <a:gd name="T12" fmla="*/ 132 w 230"/>
              <a:gd name="T13" fmla="*/ 0 h 52"/>
              <a:gd name="T14" fmla="*/ 230 w 230"/>
              <a:gd name="T15" fmla="*/ 1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0" h="52">
                <a:moveTo>
                  <a:pt x="230" y="18"/>
                </a:moveTo>
                <a:cubicBezTo>
                  <a:pt x="225" y="19"/>
                  <a:pt x="216" y="22"/>
                  <a:pt x="216" y="22"/>
                </a:cubicBezTo>
                <a:lnTo>
                  <a:pt x="138" y="49"/>
                </a:lnTo>
                <a:lnTo>
                  <a:pt x="86" y="42"/>
                </a:lnTo>
                <a:lnTo>
                  <a:pt x="56" y="52"/>
                </a:lnTo>
                <a:lnTo>
                  <a:pt x="0" y="48"/>
                </a:lnTo>
                <a:lnTo>
                  <a:pt x="132" y="0"/>
                </a:lnTo>
                <a:lnTo>
                  <a:pt x="230" y="18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4" name="Freeform 56"/>
          <p:cNvSpPr>
            <a:spLocks/>
          </p:cNvSpPr>
          <p:nvPr/>
        </p:nvSpPr>
        <p:spPr bwMode="auto">
          <a:xfrm>
            <a:off x="1373188" y="3470275"/>
            <a:ext cx="236537" cy="63500"/>
          </a:xfrm>
          <a:custGeom>
            <a:avLst/>
            <a:gdLst>
              <a:gd name="T0" fmla="*/ 0 w 190"/>
              <a:gd name="T1" fmla="*/ 30 h 33"/>
              <a:gd name="T2" fmla="*/ 123 w 190"/>
              <a:gd name="T3" fmla="*/ 33 h 33"/>
              <a:gd name="T4" fmla="*/ 190 w 190"/>
              <a:gd name="T5" fmla="*/ 5 h 33"/>
              <a:gd name="T6" fmla="*/ 57 w 190"/>
              <a:gd name="T7" fmla="*/ 0 h 33"/>
              <a:gd name="T8" fmla="*/ 0 w 190"/>
              <a:gd name="T9" fmla="*/ 3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33">
                <a:moveTo>
                  <a:pt x="0" y="30"/>
                </a:moveTo>
                <a:lnTo>
                  <a:pt x="123" y="33"/>
                </a:lnTo>
                <a:lnTo>
                  <a:pt x="190" y="5"/>
                </a:lnTo>
                <a:lnTo>
                  <a:pt x="57" y="0"/>
                </a:lnTo>
                <a:lnTo>
                  <a:pt x="0" y="30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5" name="Freeform 57"/>
          <p:cNvSpPr>
            <a:spLocks/>
          </p:cNvSpPr>
          <p:nvPr/>
        </p:nvSpPr>
        <p:spPr bwMode="auto">
          <a:xfrm>
            <a:off x="1276350" y="3095625"/>
            <a:ext cx="220663" cy="90488"/>
          </a:xfrm>
          <a:custGeom>
            <a:avLst/>
            <a:gdLst>
              <a:gd name="T0" fmla="*/ 177 w 177"/>
              <a:gd name="T1" fmla="*/ 5 h 48"/>
              <a:gd name="T2" fmla="*/ 37 w 177"/>
              <a:gd name="T3" fmla="*/ 48 h 48"/>
              <a:gd name="T4" fmla="*/ 0 w 177"/>
              <a:gd name="T5" fmla="*/ 33 h 48"/>
              <a:gd name="T6" fmla="*/ 115 w 177"/>
              <a:gd name="T7" fmla="*/ 0 h 48"/>
              <a:gd name="T8" fmla="*/ 177 w 177"/>
              <a:gd name="T9" fmla="*/ 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48">
                <a:moveTo>
                  <a:pt x="177" y="5"/>
                </a:moveTo>
                <a:lnTo>
                  <a:pt x="37" y="48"/>
                </a:lnTo>
                <a:lnTo>
                  <a:pt x="0" y="33"/>
                </a:lnTo>
                <a:lnTo>
                  <a:pt x="115" y="0"/>
                </a:lnTo>
                <a:lnTo>
                  <a:pt x="177" y="5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6" name="Freeform 58"/>
          <p:cNvSpPr>
            <a:spLocks/>
          </p:cNvSpPr>
          <p:nvPr/>
        </p:nvSpPr>
        <p:spPr bwMode="auto">
          <a:xfrm>
            <a:off x="1201738" y="3082925"/>
            <a:ext cx="179387" cy="66675"/>
          </a:xfrm>
          <a:custGeom>
            <a:avLst/>
            <a:gdLst>
              <a:gd name="T0" fmla="*/ 0 w 144"/>
              <a:gd name="T1" fmla="*/ 32 h 35"/>
              <a:gd name="T2" fmla="*/ 49 w 144"/>
              <a:gd name="T3" fmla="*/ 35 h 35"/>
              <a:gd name="T4" fmla="*/ 144 w 144"/>
              <a:gd name="T5" fmla="*/ 2 h 35"/>
              <a:gd name="T6" fmla="*/ 70 w 144"/>
              <a:gd name="T7" fmla="*/ 0 h 35"/>
              <a:gd name="T8" fmla="*/ 0 w 144"/>
              <a:gd name="T9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35">
                <a:moveTo>
                  <a:pt x="0" y="32"/>
                </a:moveTo>
                <a:lnTo>
                  <a:pt x="49" y="35"/>
                </a:lnTo>
                <a:lnTo>
                  <a:pt x="144" y="2"/>
                </a:lnTo>
                <a:lnTo>
                  <a:pt x="70" y="0"/>
                </a:lnTo>
                <a:lnTo>
                  <a:pt x="0" y="32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7" name="Freeform 59"/>
          <p:cNvSpPr>
            <a:spLocks/>
          </p:cNvSpPr>
          <p:nvPr/>
        </p:nvSpPr>
        <p:spPr bwMode="auto">
          <a:xfrm>
            <a:off x="1668463" y="3482975"/>
            <a:ext cx="182562" cy="55563"/>
          </a:xfrm>
          <a:custGeom>
            <a:avLst/>
            <a:gdLst>
              <a:gd name="T0" fmla="*/ 0 w 147"/>
              <a:gd name="T1" fmla="*/ 30 h 30"/>
              <a:gd name="T2" fmla="*/ 87 w 147"/>
              <a:gd name="T3" fmla="*/ 30 h 30"/>
              <a:gd name="T4" fmla="*/ 147 w 147"/>
              <a:gd name="T5" fmla="*/ 0 h 30"/>
              <a:gd name="T6" fmla="*/ 39 w 147"/>
              <a:gd name="T7" fmla="*/ 0 h 30"/>
              <a:gd name="T8" fmla="*/ 0 w 147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" h="30">
                <a:moveTo>
                  <a:pt x="0" y="30"/>
                </a:moveTo>
                <a:lnTo>
                  <a:pt x="87" y="30"/>
                </a:lnTo>
                <a:lnTo>
                  <a:pt x="147" y="0"/>
                </a:lnTo>
                <a:lnTo>
                  <a:pt x="39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8" name="Freeform 60"/>
          <p:cNvSpPr>
            <a:spLocks/>
          </p:cNvSpPr>
          <p:nvPr/>
        </p:nvSpPr>
        <p:spPr bwMode="auto">
          <a:xfrm>
            <a:off x="2038350" y="3459163"/>
            <a:ext cx="195263" cy="44450"/>
          </a:xfrm>
          <a:custGeom>
            <a:avLst/>
            <a:gdLst>
              <a:gd name="T0" fmla="*/ 0 w 156"/>
              <a:gd name="T1" fmla="*/ 23 h 23"/>
              <a:gd name="T2" fmla="*/ 97 w 156"/>
              <a:gd name="T3" fmla="*/ 23 h 23"/>
              <a:gd name="T4" fmla="*/ 156 w 156"/>
              <a:gd name="T5" fmla="*/ 2 h 23"/>
              <a:gd name="T6" fmla="*/ 75 w 156"/>
              <a:gd name="T7" fmla="*/ 0 h 23"/>
              <a:gd name="T8" fmla="*/ 0 w 156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" h="23">
                <a:moveTo>
                  <a:pt x="0" y="23"/>
                </a:moveTo>
                <a:lnTo>
                  <a:pt x="97" y="23"/>
                </a:lnTo>
                <a:lnTo>
                  <a:pt x="156" y="2"/>
                </a:lnTo>
                <a:lnTo>
                  <a:pt x="75" y="0"/>
                </a:lnTo>
                <a:lnTo>
                  <a:pt x="0" y="23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29" name="Freeform 61"/>
          <p:cNvSpPr>
            <a:spLocks/>
          </p:cNvSpPr>
          <p:nvPr/>
        </p:nvSpPr>
        <p:spPr bwMode="auto">
          <a:xfrm>
            <a:off x="2216150" y="3357563"/>
            <a:ext cx="284163" cy="39687"/>
          </a:xfrm>
          <a:custGeom>
            <a:avLst/>
            <a:gdLst>
              <a:gd name="T0" fmla="*/ 0 w 228"/>
              <a:gd name="T1" fmla="*/ 18 h 21"/>
              <a:gd name="T2" fmla="*/ 176 w 228"/>
              <a:gd name="T3" fmla="*/ 21 h 21"/>
              <a:gd name="T4" fmla="*/ 228 w 228"/>
              <a:gd name="T5" fmla="*/ 0 h 21"/>
              <a:gd name="T6" fmla="*/ 57 w 228"/>
              <a:gd name="T7" fmla="*/ 2 h 21"/>
              <a:gd name="T8" fmla="*/ 0 w 228"/>
              <a:gd name="T9" fmla="*/ 1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8" h="21">
                <a:moveTo>
                  <a:pt x="0" y="18"/>
                </a:moveTo>
                <a:lnTo>
                  <a:pt x="176" y="21"/>
                </a:lnTo>
                <a:lnTo>
                  <a:pt x="228" y="0"/>
                </a:lnTo>
                <a:lnTo>
                  <a:pt x="57" y="2"/>
                </a:lnTo>
                <a:lnTo>
                  <a:pt x="0" y="18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0" name="Freeform 62"/>
          <p:cNvSpPr>
            <a:spLocks/>
          </p:cNvSpPr>
          <p:nvPr/>
        </p:nvSpPr>
        <p:spPr bwMode="auto">
          <a:xfrm>
            <a:off x="1955800" y="3417888"/>
            <a:ext cx="106363" cy="41275"/>
          </a:xfrm>
          <a:custGeom>
            <a:avLst/>
            <a:gdLst>
              <a:gd name="T0" fmla="*/ 0 w 85"/>
              <a:gd name="T1" fmla="*/ 21 h 22"/>
              <a:gd name="T2" fmla="*/ 43 w 85"/>
              <a:gd name="T3" fmla="*/ 22 h 22"/>
              <a:gd name="T4" fmla="*/ 85 w 85"/>
              <a:gd name="T5" fmla="*/ 0 h 22"/>
              <a:gd name="T6" fmla="*/ 18 w 85"/>
              <a:gd name="T7" fmla="*/ 1 h 22"/>
              <a:gd name="T8" fmla="*/ 0 w 85"/>
              <a:gd name="T9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22">
                <a:moveTo>
                  <a:pt x="0" y="21"/>
                </a:moveTo>
                <a:lnTo>
                  <a:pt x="43" y="22"/>
                </a:lnTo>
                <a:lnTo>
                  <a:pt x="85" y="0"/>
                </a:lnTo>
                <a:lnTo>
                  <a:pt x="18" y="1"/>
                </a:lnTo>
                <a:lnTo>
                  <a:pt x="0" y="21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1" name="Freeform 63"/>
          <p:cNvSpPr>
            <a:spLocks/>
          </p:cNvSpPr>
          <p:nvPr/>
        </p:nvSpPr>
        <p:spPr bwMode="auto">
          <a:xfrm>
            <a:off x="1814513" y="3516313"/>
            <a:ext cx="123825" cy="49212"/>
          </a:xfrm>
          <a:custGeom>
            <a:avLst/>
            <a:gdLst>
              <a:gd name="T0" fmla="*/ 0 w 99"/>
              <a:gd name="T1" fmla="*/ 26 h 26"/>
              <a:gd name="T2" fmla="*/ 49 w 99"/>
              <a:gd name="T3" fmla="*/ 26 h 26"/>
              <a:gd name="T4" fmla="*/ 99 w 99"/>
              <a:gd name="T5" fmla="*/ 0 h 26"/>
              <a:gd name="T6" fmla="*/ 43 w 99"/>
              <a:gd name="T7" fmla="*/ 0 h 26"/>
              <a:gd name="T8" fmla="*/ 0 w 99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26">
                <a:moveTo>
                  <a:pt x="0" y="26"/>
                </a:moveTo>
                <a:lnTo>
                  <a:pt x="49" y="26"/>
                </a:lnTo>
                <a:lnTo>
                  <a:pt x="99" y="0"/>
                </a:lnTo>
                <a:lnTo>
                  <a:pt x="43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2" name="Freeform 64"/>
          <p:cNvSpPr>
            <a:spLocks/>
          </p:cNvSpPr>
          <p:nvPr/>
        </p:nvSpPr>
        <p:spPr bwMode="auto">
          <a:xfrm>
            <a:off x="2222500" y="3151188"/>
            <a:ext cx="255588" cy="92075"/>
          </a:xfrm>
          <a:custGeom>
            <a:avLst/>
            <a:gdLst>
              <a:gd name="T0" fmla="*/ 0 w 205"/>
              <a:gd name="T1" fmla="*/ 45 h 48"/>
              <a:gd name="T2" fmla="*/ 93 w 205"/>
              <a:gd name="T3" fmla="*/ 48 h 48"/>
              <a:gd name="T4" fmla="*/ 205 w 205"/>
              <a:gd name="T5" fmla="*/ 5 h 48"/>
              <a:gd name="T6" fmla="*/ 102 w 205"/>
              <a:gd name="T7" fmla="*/ 0 h 48"/>
              <a:gd name="T8" fmla="*/ 0 w 205"/>
              <a:gd name="T9" fmla="*/ 4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48">
                <a:moveTo>
                  <a:pt x="0" y="45"/>
                </a:moveTo>
                <a:lnTo>
                  <a:pt x="93" y="48"/>
                </a:lnTo>
                <a:lnTo>
                  <a:pt x="205" y="5"/>
                </a:lnTo>
                <a:lnTo>
                  <a:pt x="102" y="0"/>
                </a:lnTo>
                <a:lnTo>
                  <a:pt x="0" y="45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3" name="Freeform 65"/>
          <p:cNvSpPr>
            <a:spLocks/>
          </p:cNvSpPr>
          <p:nvPr/>
        </p:nvSpPr>
        <p:spPr bwMode="auto">
          <a:xfrm>
            <a:off x="1609725" y="3133725"/>
            <a:ext cx="163513" cy="58738"/>
          </a:xfrm>
          <a:custGeom>
            <a:avLst/>
            <a:gdLst>
              <a:gd name="T0" fmla="*/ 0 w 131"/>
              <a:gd name="T1" fmla="*/ 25 h 31"/>
              <a:gd name="T2" fmla="*/ 51 w 131"/>
              <a:gd name="T3" fmla="*/ 31 h 31"/>
              <a:gd name="T4" fmla="*/ 65 w 131"/>
              <a:gd name="T5" fmla="*/ 25 h 31"/>
              <a:gd name="T6" fmla="*/ 38 w 131"/>
              <a:gd name="T7" fmla="*/ 21 h 31"/>
              <a:gd name="T8" fmla="*/ 63 w 131"/>
              <a:gd name="T9" fmla="*/ 12 h 31"/>
              <a:gd name="T10" fmla="*/ 104 w 131"/>
              <a:gd name="T11" fmla="*/ 13 h 31"/>
              <a:gd name="T12" fmla="*/ 131 w 131"/>
              <a:gd name="T13" fmla="*/ 7 h 31"/>
              <a:gd name="T14" fmla="*/ 68 w 131"/>
              <a:gd name="T15" fmla="*/ 0 h 31"/>
              <a:gd name="T16" fmla="*/ 0 w 131"/>
              <a:gd name="T17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" h="31">
                <a:moveTo>
                  <a:pt x="0" y="25"/>
                </a:moveTo>
                <a:lnTo>
                  <a:pt x="51" y="31"/>
                </a:lnTo>
                <a:lnTo>
                  <a:pt x="65" y="25"/>
                </a:lnTo>
                <a:lnTo>
                  <a:pt x="38" y="21"/>
                </a:lnTo>
                <a:lnTo>
                  <a:pt x="63" y="12"/>
                </a:lnTo>
                <a:lnTo>
                  <a:pt x="104" y="13"/>
                </a:lnTo>
                <a:lnTo>
                  <a:pt x="131" y="7"/>
                </a:lnTo>
                <a:lnTo>
                  <a:pt x="68" y="0"/>
                </a:lnTo>
                <a:lnTo>
                  <a:pt x="0" y="25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4" name="Freeform 66"/>
          <p:cNvSpPr>
            <a:spLocks/>
          </p:cNvSpPr>
          <p:nvPr/>
        </p:nvSpPr>
        <p:spPr bwMode="auto">
          <a:xfrm>
            <a:off x="1393825" y="2962275"/>
            <a:ext cx="207963" cy="58738"/>
          </a:xfrm>
          <a:custGeom>
            <a:avLst/>
            <a:gdLst>
              <a:gd name="T0" fmla="*/ 117 w 168"/>
              <a:gd name="T1" fmla="*/ 31 h 31"/>
              <a:gd name="T2" fmla="*/ 0 w 168"/>
              <a:gd name="T3" fmla="*/ 28 h 31"/>
              <a:gd name="T4" fmla="*/ 89 w 168"/>
              <a:gd name="T5" fmla="*/ 0 h 31"/>
              <a:gd name="T6" fmla="*/ 168 w 168"/>
              <a:gd name="T7" fmla="*/ 7 h 31"/>
              <a:gd name="T8" fmla="*/ 117 w 168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31">
                <a:moveTo>
                  <a:pt x="117" y="31"/>
                </a:moveTo>
                <a:lnTo>
                  <a:pt x="0" y="28"/>
                </a:lnTo>
                <a:lnTo>
                  <a:pt x="89" y="0"/>
                </a:lnTo>
                <a:lnTo>
                  <a:pt x="168" y="7"/>
                </a:lnTo>
                <a:lnTo>
                  <a:pt x="117" y="31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5" name="Freeform 67"/>
          <p:cNvSpPr>
            <a:spLocks/>
          </p:cNvSpPr>
          <p:nvPr/>
        </p:nvSpPr>
        <p:spPr bwMode="auto">
          <a:xfrm>
            <a:off x="1520825" y="2901950"/>
            <a:ext cx="196850" cy="65088"/>
          </a:xfrm>
          <a:custGeom>
            <a:avLst/>
            <a:gdLst>
              <a:gd name="T0" fmla="*/ 87 w 158"/>
              <a:gd name="T1" fmla="*/ 35 h 35"/>
              <a:gd name="T2" fmla="*/ 158 w 158"/>
              <a:gd name="T3" fmla="*/ 12 h 35"/>
              <a:gd name="T4" fmla="*/ 75 w 158"/>
              <a:gd name="T5" fmla="*/ 0 h 35"/>
              <a:gd name="T6" fmla="*/ 0 w 158"/>
              <a:gd name="T7" fmla="*/ 18 h 35"/>
              <a:gd name="T8" fmla="*/ 87 w 158"/>
              <a:gd name="T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35">
                <a:moveTo>
                  <a:pt x="87" y="35"/>
                </a:moveTo>
                <a:lnTo>
                  <a:pt x="158" y="12"/>
                </a:lnTo>
                <a:lnTo>
                  <a:pt x="75" y="0"/>
                </a:lnTo>
                <a:lnTo>
                  <a:pt x="0" y="18"/>
                </a:lnTo>
                <a:lnTo>
                  <a:pt x="87" y="35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6" name="Freeform 68"/>
          <p:cNvSpPr>
            <a:spLocks/>
          </p:cNvSpPr>
          <p:nvPr/>
        </p:nvSpPr>
        <p:spPr bwMode="auto">
          <a:xfrm>
            <a:off x="1911350" y="2770188"/>
            <a:ext cx="225425" cy="68262"/>
          </a:xfrm>
          <a:custGeom>
            <a:avLst/>
            <a:gdLst>
              <a:gd name="T0" fmla="*/ 39 w 181"/>
              <a:gd name="T1" fmla="*/ 36 h 36"/>
              <a:gd name="T2" fmla="*/ 181 w 181"/>
              <a:gd name="T3" fmla="*/ 12 h 36"/>
              <a:gd name="T4" fmla="*/ 108 w 181"/>
              <a:gd name="T5" fmla="*/ 0 h 36"/>
              <a:gd name="T6" fmla="*/ 0 w 181"/>
              <a:gd name="T7" fmla="*/ 23 h 36"/>
              <a:gd name="T8" fmla="*/ 39 w 181"/>
              <a:gd name="T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36">
                <a:moveTo>
                  <a:pt x="39" y="36"/>
                </a:moveTo>
                <a:lnTo>
                  <a:pt x="181" y="12"/>
                </a:lnTo>
                <a:lnTo>
                  <a:pt x="108" y="0"/>
                </a:lnTo>
                <a:lnTo>
                  <a:pt x="0" y="23"/>
                </a:lnTo>
                <a:lnTo>
                  <a:pt x="39" y="36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7" name="Freeform 69"/>
          <p:cNvSpPr>
            <a:spLocks/>
          </p:cNvSpPr>
          <p:nvPr/>
        </p:nvSpPr>
        <p:spPr bwMode="auto">
          <a:xfrm>
            <a:off x="1673225" y="2781300"/>
            <a:ext cx="209550" cy="88900"/>
          </a:xfrm>
          <a:custGeom>
            <a:avLst/>
            <a:gdLst>
              <a:gd name="T0" fmla="*/ 86 w 168"/>
              <a:gd name="T1" fmla="*/ 47 h 47"/>
              <a:gd name="T2" fmla="*/ 51 w 168"/>
              <a:gd name="T3" fmla="*/ 44 h 47"/>
              <a:gd name="T4" fmla="*/ 30 w 168"/>
              <a:gd name="T5" fmla="*/ 39 h 47"/>
              <a:gd name="T6" fmla="*/ 0 w 168"/>
              <a:gd name="T7" fmla="*/ 38 h 47"/>
              <a:gd name="T8" fmla="*/ 111 w 168"/>
              <a:gd name="T9" fmla="*/ 0 h 47"/>
              <a:gd name="T10" fmla="*/ 168 w 168"/>
              <a:gd name="T11" fmla="*/ 8 h 47"/>
              <a:gd name="T12" fmla="*/ 86 w 168"/>
              <a:gd name="T13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" h="47">
                <a:moveTo>
                  <a:pt x="86" y="47"/>
                </a:moveTo>
                <a:cubicBezTo>
                  <a:pt x="74" y="46"/>
                  <a:pt x="63" y="46"/>
                  <a:pt x="51" y="44"/>
                </a:cubicBezTo>
                <a:cubicBezTo>
                  <a:pt x="44" y="43"/>
                  <a:pt x="30" y="39"/>
                  <a:pt x="30" y="39"/>
                </a:cubicBezTo>
                <a:lnTo>
                  <a:pt x="0" y="38"/>
                </a:lnTo>
                <a:lnTo>
                  <a:pt x="111" y="0"/>
                </a:lnTo>
                <a:lnTo>
                  <a:pt x="168" y="8"/>
                </a:lnTo>
                <a:lnTo>
                  <a:pt x="86" y="47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8" name="Freeform 70"/>
          <p:cNvSpPr>
            <a:spLocks/>
          </p:cNvSpPr>
          <p:nvPr/>
        </p:nvSpPr>
        <p:spPr bwMode="auto">
          <a:xfrm>
            <a:off x="2008188" y="2701925"/>
            <a:ext cx="192087" cy="46038"/>
          </a:xfrm>
          <a:custGeom>
            <a:avLst/>
            <a:gdLst>
              <a:gd name="T0" fmla="*/ 0 w 154"/>
              <a:gd name="T1" fmla="*/ 18 h 24"/>
              <a:gd name="T2" fmla="*/ 61 w 154"/>
              <a:gd name="T3" fmla="*/ 24 h 24"/>
              <a:gd name="T4" fmla="*/ 154 w 154"/>
              <a:gd name="T5" fmla="*/ 2 h 24"/>
              <a:gd name="T6" fmla="*/ 76 w 154"/>
              <a:gd name="T7" fmla="*/ 0 h 24"/>
              <a:gd name="T8" fmla="*/ 0 w 154"/>
              <a:gd name="T9" fmla="*/ 1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24">
                <a:moveTo>
                  <a:pt x="0" y="18"/>
                </a:moveTo>
                <a:lnTo>
                  <a:pt x="61" y="24"/>
                </a:lnTo>
                <a:lnTo>
                  <a:pt x="154" y="2"/>
                </a:lnTo>
                <a:lnTo>
                  <a:pt x="76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9" name="Freeform 71"/>
          <p:cNvSpPr>
            <a:spLocks/>
          </p:cNvSpPr>
          <p:nvPr/>
        </p:nvSpPr>
        <p:spPr bwMode="auto">
          <a:xfrm>
            <a:off x="1955800" y="3009900"/>
            <a:ext cx="192088" cy="38100"/>
          </a:xfrm>
          <a:custGeom>
            <a:avLst/>
            <a:gdLst>
              <a:gd name="T0" fmla="*/ 0 w 154"/>
              <a:gd name="T1" fmla="*/ 17 h 20"/>
              <a:gd name="T2" fmla="*/ 100 w 154"/>
              <a:gd name="T3" fmla="*/ 20 h 20"/>
              <a:gd name="T4" fmla="*/ 154 w 154"/>
              <a:gd name="T5" fmla="*/ 3 h 20"/>
              <a:gd name="T6" fmla="*/ 64 w 154"/>
              <a:gd name="T7" fmla="*/ 0 h 20"/>
              <a:gd name="T8" fmla="*/ 0 w 154"/>
              <a:gd name="T9" fmla="*/ 1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20">
                <a:moveTo>
                  <a:pt x="0" y="17"/>
                </a:moveTo>
                <a:lnTo>
                  <a:pt x="100" y="20"/>
                </a:lnTo>
                <a:lnTo>
                  <a:pt x="154" y="3"/>
                </a:lnTo>
                <a:lnTo>
                  <a:pt x="64" y="0"/>
                </a:lnTo>
                <a:lnTo>
                  <a:pt x="0" y="17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0" name="Freeform 72"/>
          <p:cNvSpPr>
            <a:spLocks/>
          </p:cNvSpPr>
          <p:nvPr/>
        </p:nvSpPr>
        <p:spPr bwMode="auto">
          <a:xfrm>
            <a:off x="2454275" y="3009900"/>
            <a:ext cx="223838" cy="57150"/>
          </a:xfrm>
          <a:custGeom>
            <a:avLst/>
            <a:gdLst>
              <a:gd name="T0" fmla="*/ 0 w 180"/>
              <a:gd name="T1" fmla="*/ 30 h 30"/>
              <a:gd name="T2" fmla="*/ 120 w 180"/>
              <a:gd name="T3" fmla="*/ 30 h 30"/>
              <a:gd name="T4" fmla="*/ 180 w 180"/>
              <a:gd name="T5" fmla="*/ 6 h 30"/>
              <a:gd name="T6" fmla="*/ 58 w 180"/>
              <a:gd name="T7" fmla="*/ 0 h 30"/>
              <a:gd name="T8" fmla="*/ 0 w 180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30">
                <a:moveTo>
                  <a:pt x="0" y="30"/>
                </a:moveTo>
                <a:lnTo>
                  <a:pt x="120" y="30"/>
                </a:lnTo>
                <a:lnTo>
                  <a:pt x="180" y="6"/>
                </a:lnTo>
                <a:lnTo>
                  <a:pt x="58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1" name="Freeform 73"/>
          <p:cNvSpPr>
            <a:spLocks/>
          </p:cNvSpPr>
          <p:nvPr/>
        </p:nvSpPr>
        <p:spPr bwMode="auto">
          <a:xfrm>
            <a:off x="2239963" y="2998788"/>
            <a:ext cx="273050" cy="65087"/>
          </a:xfrm>
          <a:custGeom>
            <a:avLst/>
            <a:gdLst>
              <a:gd name="T0" fmla="*/ 0 w 219"/>
              <a:gd name="T1" fmla="*/ 29 h 35"/>
              <a:gd name="T2" fmla="*/ 153 w 219"/>
              <a:gd name="T3" fmla="*/ 35 h 35"/>
              <a:gd name="T4" fmla="*/ 219 w 219"/>
              <a:gd name="T5" fmla="*/ 3 h 35"/>
              <a:gd name="T6" fmla="*/ 81 w 219"/>
              <a:gd name="T7" fmla="*/ 0 h 35"/>
              <a:gd name="T8" fmla="*/ 0 w 219"/>
              <a:gd name="T9" fmla="*/ 2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35">
                <a:moveTo>
                  <a:pt x="0" y="29"/>
                </a:moveTo>
                <a:lnTo>
                  <a:pt x="153" y="35"/>
                </a:lnTo>
                <a:lnTo>
                  <a:pt x="219" y="3"/>
                </a:lnTo>
                <a:lnTo>
                  <a:pt x="81" y="0"/>
                </a:lnTo>
                <a:lnTo>
                  <a:pt x="0" y="29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2" name="Freeform 74"/>
          <p:cNvSpPr>
            <a:spLocks/>
          </p:cNvSpPr>
          <p:nvPr/>
        </p:nvSpPr>
        <p:spPr bwMode="auto">
          <a:xfrm>
            <a:off x="2655888" y="2808288"/>
            <a:ext cx="157162" cy="47625"/>
          </a:xfrm>
          <a:custGeom>
            <a:avLst/>
            <a:gdLst>
              <a:gd name="T0" fmla="*/ 0 w 126"/>
              <a:gd name="T1" fmla="*/ 19 h 25"/>
              <a:gd name="T2" fmla="*/ 51 w 126"/>
              <a:gd name="T3" fmla="*/ 25 h 25"/>
              <a:gd name="T4" fmla="*/ 126 w 126"/>
              <a:gd name="T5" fmla="*/ 4 h 25"/>
              <a:gd name="T6" fmla="*/ 61 w 126"/>
              <a:gd name="T7" fmla="*/ 0 h 25"/>
              <a:gd name="T8" fmla="*/ 0 w 126"/>
              <a:gd name="T9" fmla="*/ 1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25">
                <a:moveTo>
                  <a:pt x="0" y="19"/>
                </a:moveTo>
                <a:lnTo>
                  <a:pt x="51" y="25"/>
                </a:lnTo>
                <a:lnTo>
                  <a:pt x="126" y="4"/>
                </a:lnTo>
                <a:lnTo>
                  <a:pt x="61" y="0"/>
                </a:lnTo>
                <a:lnTo>
                  <a:pt x="0" y="19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3" name="Freeform 75"/>
          <p:cNvSpPr>
            <a:spLocks/>
          </p:cNvSpPr>
          <p:nvPr/>
        </p:nvSpPr>
        <p:spPr bwMode="auto">
          <a:xfrm>
            <a:off x="2768600" y="2992438"/>
            <a:ext cx="203200" cy="90487"/>
          </a:xfrm>
          <a:custGeom>
            <a:avLst/>
            <a:gdLst>
              <a:gd name="T0" fmla="*/ 0 w 163"/>
              <a:gd name="T1" fmla="*/ 47 h 48"/>
              <a:gd name="T2" fmla="*/ 93 w 163"/>
              <a:gd name="T3" fmla="*/ 48 h 48"/>
              <a:gd name="T4" fmla="*/ 163 w 163"/>
              <a:gd name="T5" fmla="*/ 5 h 48"/>
              <a:gd name="T6" fmla="*/ 39 w 163"/>
              <a:gd name="T7" fmla="*/ 0 h 48"/>
              <a:gd name="T8" fmla="*/ 21 w 163"/>
              <a:gd name="T9" fmla="*/ 18 h 48"/>
              <a:gd name="T10" fmla="*/ 90 w 163"/>
              <a:gd name="T11" fmla="*/ 20 h 48"/>
              <a:gd name="T12" fmla="*/ 0 w 163"/>
              <a:gd name="T13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" h="48">
                <a:moveTo>
                  <a:pt x="0" y="47"/>
                </a:moveTo>
                <a:lnTo>
                  <a:pt x="93" y="48"/>
                </a:lnTo>
                <a:lnTo>
                  <a:pt x="163" y="5"/>
                </a:lnTo>
                <a:lnTo>
                  <a:pt x="39" y="0"/>
                </a:lnTo>
                <a:lnTo>
                  <a:pt x="21" y="18"/>
                </a:lnTo>
                <a:lnTo>
                  <a:pt x="90" y="20"/>
                </a:lnTo>
                <a:lnTo>
                  <a:pt x="0" y="47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4" name="Freeform 76"/>
          <p:cNvSpPr>
            <a:spLocks/>
          </p:cNvSpPr>
          <p:nvPr/>
        </p:nvSpPr>
        <p:spPr bwMode="auto">
          <a:xfrm>
            <a:off x="2763838" y="3294063"/>
            <a:ext cx="236537" cy="103187"/>
          </a:xfrm>
          <a:custGeom>
            <a:avLst/>
            <a:gdLst>
              <a:gd name="T0" fmla="*/ 0 w 190"/>
              <a:gd name="T1" fmla="*/ 45 h 54"/>
              <a:gd name="T2" fmla="*/ 126 w 190"/>
              <a:gd name="T3" fmla="*/ 54 h 54"/>
              <a:gd name="T4" fmla="*/ 141 w 190"/>
              <a:gd name="T5" fmla="*/ 38 h 54"/>
              <a:gd name="T6" fmla="*/ 96 w 190"/>
              <a:gd name="T7" fmla="*/ 35 h 54"/>
              <a:gd name="T8" fmla="*/ 111 w 190"/>
              <a:gd name="T9" fmla="*/ 17 h 54"/>
              <a:gd name="T10" fmla="*/ 159 w 190"/>
              <a:gd name="T11" fmla="*/ 20 h 54"/>
              <a:gd name="T12" fmla="*/ 190 w 190"/>
              <a:gd name="T13" fmla="*/ 0 h 54"/>
              <a:gd name="T14" fmla="*/ 22 w 190"/>
              <a:gd name="T15" fmla="*/ 15 h 54"/>
              <a:gd name="T16" fmla="*/ 0 w 190"/>
              <a:gd name="T17" fmla="*/ 4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0" h="54">
                <a:moveTo>
                  <a:pt x="0" y="45"/>
                </a:moveTo>
                <a:lnTo>
                  <a:pt x="126" y="54"/>
                </a:lnTo>
                <a:lnTo>
                  <a:pt x="141" y="38"/>
                </a:lnTo>
                <a:lnTo>
                  <a:pt x="96" y="35"/>
                </a:lnTo>
                <a:lnTo>
                  <a:pt x="111" y="17"/>
                </a:lnTo>
                <a:lnTo>
                  <a:pt x="159" y="20"/>
                </a:lnTo>
                <a:lnTo>
                  <a:pt x="190" y="0"/>
                </a:lnTo>
                <a:lnTo>
                  <a:pt x="22" y="15"/>
                </a:lnTo>
                <a:lnTo>
                  <a:pt x="0" y="45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5" name="Freeform 77"/>
          <p:cNvSpPr>
            <a:spLocks/>
          </p:cNvSpPr>
          <p:nvPr/>
        </p:nvSpPr>
        <p:spPr bwMode="auto">
          <a:xfrm>
            <a:off x="3173413" y="3282950"/>
            <a:ext cx="301625" cy="77788"/>
          </a:xfrm>
          <a:custGeom>
            <a:avLst/>
            <a:gdLst>
              <a:gd name="T0" fmla="*/ 23 w 243"/>
              <a:gd name="T1" fmla="*/ 6 h 41"/>
              <a:gd name="T2" fmla="*/ 0 w 243"/>
              <a:gd name="T3" fmla="*/ 41 h 41"/>
              <a:gd name="T4" fmla="*/ 195 w 243"/>
              <a:gd name="T5" fmla="*/ 32 h 41"/>
              <a:gd name="T6" fmla="*/ 243 w 243"/>
              <a:gd name="T7" fmla="*/ 0 h 41"/>
              <a:gd name="T8" fmla="*/ 23 w 243"/>
              <a:gd name="T9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" h="41">
                <a:moveTo>
                  <a:pt x="23" y="6"/>
                </a:moveTo>
                <a:lnTo>
                  <a:pt x="0" y="41"/>
                </a:lnTo>
                <a:lnTo>
                  <a:pt x="195" y="32"/>
                </a:lnTo>
                <a:lnTo>
                  <a:pt x="243" y="0"/>
                </a:lnTo>
                <a:lnTo>
                  <a:pt x="23" y="6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6" name="Freeform 78"/>
          <p:cNvSpPr>
            <a:spLocks/>
          </p:cNvSpPr>
          <p:nvPr/>
        </p:nvSpPr>
        <p:spPr bwMode="auto">
          <a:xfrm>
            <a:off x="2917825" y="3021013"/>
            <a:ext cx="190500" cy="71437"/>
          </a:xfrm>
          <a:custGeom>
            <a:avLst/>
            <a:gdLst>
              <a:gd name="T0" fmla="*/ 0 w 153"/>
              <a:gd name="T1" fmla="*/ 27 h 38"/>
              <a:gd name="T2" fmla="*/ 48 w 153"/>
              <a:gd name="T3" fmla="*/ 0 h 38"/>
              <a:gd name="T4" fmla="*/ 153 w 153"/>
              <a:gd name="T5" fmla="*/ 6 h 38"/>
              <a:gd name="T6" fmla="*/ 94 w 153"/>
              <a:gd name="T7" fmla="*/ 38 h 38"/>
              <a:gd name="T8" fmla="*/ 0 w 153"/>
              <a:gd name="T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" h="38">
                <a:moveTo>
                  <a:pt x="0" y="27"/>
                </a:moveTo>
                <a:lnTo>
                  <a:pt x="48" y="0"/>
                </a:lnTo>
                <a:lnTo>
                  <a:pt x="153" y="6"/>
                </a:lnTo>
                <a:lnTo>
                  <a:pt x="94" y="38"/>
                </a:lnTo>
                <a:lnTo>
                  <a:pt x="0" y="27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7" name="Freeform 79"/>
          <p:cNvSpPr>
            <a:spLocks/>
          </p:cNvSpPr>
          <p:nvPr/>
        </p:nvSpPr>
        <p:spPr bwMode="auto">
          <a:xfrm>
            <a:off x="3081338" y="3038475"/>
            <a:ext cx="173037" cy="60325"/>
          </a:xfrm>
          <a:custGeom>
            <a:avLst/>
            <a:gdLst>
              <a:gd name="T0" fmla="*/ 0 w 138"/>
              <a:gd name="T1" fmla="*/ 27 h 32"/>
              <a:gd name="T2" fmla="*/ 96 w 138"/>
              <a:gd name="T3" fmla="*/ 32 h 32"/>
              <a:gd name="T4" fmla="*/ 138 w 138"/>
              <a:gd name="T5" fmla="*/ 5 h 32"/>
              <a:gd name="T6" fmla="*/ 34 w 138"/>
              <a:gd name="T7" fmla="*/ 0 h 32"/>
              <a:gd name="T8" fmla="*/ 0 w 138"/>
              <a:gd name="T9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32">
                <a:moveTo>
                  <a:pt x="0" y="27"/>
                </a:moveTo>
                <a:lnTo>
                  <a:pt x="96" y="32"/>
                </a:lnTo>
                <a:lnTo>
                  <a:pt x="138" y="5"/>
                </a:lnTo>
                <a:lnTo>
                  <a:pt x="34" y="0"/>
                </a:lnTo>
                <a:lnTo>
                  <a:pt x="0" y="27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8" name="Freeform 80"/>
          <p:cNvSpPr>
            <a:spLocks/>
          </p:cNvSpPr>
          <p:nvPr/>
        </p:nvSpPr>
        <p:spPr bwMode="auto">
          <a:xfrm>
            <a:off x="3259138" y="3009900"/>
            <a:ext cx="215900" cy="85725"/>
          </a:xfrm>
          <a:custGeom>
            <a:avLst/>
            <a:gdLst>
              <a:gd name="T0" fmla="*/ 0 w 174"/>
              <a:gd name="T1" fmla="*/ 45 h 45"/>
              <a:gd name="T2" fmla="*/ 14 w 174"/>
              <a:gd name="T3" fmla="*/ 42 h 45"/>
              <a:gd name="T4" fmla="*/ 65 w 174"/>
              <a:gd name="T5" fmla="*/ 45 h 45"/>
              <a:gd name="T6" fmla="*/ 174 w 174"/>
              <a:gd name="T7" fmla="*/ 0 h 45"/>
              <a:gd name="T8" fmla="*/ 66 w 174"/>
              <a:gd name="T9" fmla="*/ 2 h 45"/>
              <a:gd name="T10" fmla="*/ 0 w 174"/>
              <a:gd name="T11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4" h="45">
                <a:moveTo>
                  <a:pt x="0" y="45"/>
                </a:moveTo>
                <a:cubicBezTo>
                  <a:pt x="10" y="41"/>
                  <a:pt x="5" y="42"/>
                  <a:pt x="14" y="42"/>
                </a:cubicBezTo>
                <a:lnTo>
                  <a:pt x="65" y="45"/>
                </a:lnTo>
                <a:lnTo>
                  <a:pt x="174" y="0"/>
                </a:lnTo>
                <a:lnTo>
                  <a:pt x="66" y="2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49" name="Freeform 81"/>
          <p:cNvSpPr>
            <a:spLocks/>
          </p:cNvSpPr>
          <p:nvPr/>
        </p:nvSpPr>
        <p:spPr bwMode="auto">
          <a:xfrm>
            <a:off x="3563938" y="3041650"/>
            <a:ext cx="231775" cy="93663"/>
          </a:xfrm>
          <a:custGeom>
            <a:avLst/>
            <a:gdLst>
              <a:gd name="T0" fmla="*/ 117 w 186"/>
              <a:gd name="T1" fmla="*/ 49 h 49"/>
              <a:gd name="T2" fmla="*/ 93 w 186"/>
              <a:gd name="T3" fmla="*/ 49 h 49"/>
              <a:gd name="T4" fmla="*/ 0 w 186"/>
              <a:gd name="T5" fmla="*/ 37 h 49"/>
              <a:gd name="T6" fmla="*/ 69 w 186"/>
              <a:gd name="T7" fmla="*/ 0 h 49"/>
              <a:gd name="T8" fmla="*/ 186 w 186"/>
              <a:gd name="T9" fmla="*/ 6 h 49"/>
              <a:gd name="T10" fmla="*/ 117 w 186"/>
              <a:gd name="T11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" h="49">
                <a:moveTo>
                  <a:pt x="117" y="49"/>
                </a:moveTo>
                <a:cubicBezTo>
                  <a:pt x="109" y="49"/>
                  <a:pt x="101" y="49"/>
                  <a:pt x="93" y="49"/>
                </a:cubicBezTo>
                <a:lnTo>
                  <a:pt x="0" y="37"/>
                </a:lnTo>
                <a:lnTo>
                  <a:pt x="69" y="0"/>
                </a:lnTo>
                <a:lnTo>
                  <a:pt x="186" y="6"/>
                </a:lnTo>
                <a:lnTo>
                  <a:pt x="117" y="49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0" name="Freeform 82"/>
          <p:cNvSpPr>
            <a:spLocks/>
          </p:cNvSpPr>
          <p:nvPr/>
        </p:nvSpPr>
        <p:spPr bwMode="auto">
          <a:xfrm>
            <a:off x="3082925" y="2865438"/>
            <a:ext cx="173038" cy="61912"/>
          </a:xfrm>
          <a:custGeom>
            <a:avLst/>
            <a:gdLst>
              <a:gd name="T0" fmla="*/ 63 w 138"/>
              <a:gd name="T1" fmla="*/ 33 h 33"/>
              <a:gd name="T2" fmla="*/ 138 w 138"/>
              <a:gd name="T3" fmla="*/ 7 h 33"/>
              <a:gd name="T4" fmla="*/ 62 w 138"/>
              <a:gd name="T5" fmla="*/ 0 h 33"/>
              <a:gd name="T6" fmla="*/ 0 w 138"/>
              <a:gd name="T7" fmla="*/ 19 h 33"/>
              <a:gd name="T8" fmla="*/ 63 w 138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33">
                <a:moveTo>
                  <a:pt x="63" y="33"/>
                </a:moveTo>
                <a:lnTo>
                  <a:pt x="138" y="7"/>
                </a:lnTo>
                <a:lnTo>
                  <a:pt x="62" y="0"/>
                </a:lnTo>
                <a:lnTo>
                  <a:pt x="0" y="19"/>
                </a:lnTo>
                <a:lnTo>
                  <a:pt x="63" y="33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1" name="Freeform 83"/>
          <p:cNvSpPr>
            <a:spLocks/>
          </p:cNvSpPr>
          <p:nvPr/>
        </p:nvSpPr>
        <p:spPr bwMode="auto">
          <a:xfrm>
            <a:off x="2898775" y="2790825"/>
            <a:ext cx="150813" cy="47625"/>
          </a:xfrm>
          <a:custGeom>
            <a:avLst/>
            <a:gdLst>
              <a:gd name="T0" fmla="*/ 0 w 121"/>
              <a:gd name="T1" fmla="*/ 19 h 25"/>
              <a:gd name="T2" fmla="*/ 55 w 121"/>
              <a:gd name="T3" fmla="*/ 25 h 25"/>
              <a:gd name="T4" fmla="*/ 121 w 121"/>
              <a:gd name="T5" fmla="*/ 6 h 25"/>
              <a:gd name="T6" fmla="*/ 51 w 121"/>
              <a:gd name="T7" fmla="*/ 0 h 25"/>
              <a:gd name="T8" fmla="*/ 0 w 121"/>
              <a:gd name="T9" fmla="*/ 1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25">
                <a:moveTo>
                  <a:pt x="0" y="19"/>
                </a:moveTo>
                <a:lnTo>
                  <a:pt x="55" y="25"/>
                </a:lnTo>
                <a:lnTo>
                  <a:pt x="121" y="6"/>
                </a:lnTo>
                <a:lnTo>
                  <a:pt x="51" y="0"/>
                </a:lnTo>
                <a:lnTo>
                  <a:pt x="0" y="19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2" name="Freeform 84"/>
          <p:cNvSpPr>
            <a:spLocks/>
          </p:cNvSpPr>
          <p:nvPr/>
        </p:nvSpPr>
        <p:spPr bwMode="auto">
          <a:xfrm>
            <a:off x="3232150" y="2787650"/>
            <a:ext cx="179388" cy="66675"/>
          </a:xfrm>
          <a:custGeom>
            <a:avLst/>
            <a:gdLst>
              <a:gd name="T0" fmla="*/ 0 w 144"/>
              <a:gd name="T1" fmla="*/ 26 h 35"/>
              <a:gd name="T2" fmla="*/ 70 w 144"/>
              <a:gd name="T3" fmla="*/ 35 h 35"/>
              <a:gd name="T4" fmla="*/ 144 w 144"/>
              <a:gd name="T5" fmla="*/ 17 h 35"/>
              <a:gd name="T6" fmla="*/ 75 w 144"/>
              <a:gd name="T7" fmla="*/ 0 h 35"/>
              <a:gd name="T8" fmla="*/ 0 w 144"/>
              <a:gd name="T9" fmla="*/ 2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35">
                <a:moveTo>
                  <a:pt x="0" y="26"/>
                </a:moveTo>
                <a:lnTo>
                  <a:pt x="70" y="35"/>
                </a:lnTo>
                <a:lnTo>
                  <a:pt x="144" y="17"/>
                </a:lnTo>
                <a:lnTo>
                  <a:pt x="75" y="0"/>
                </a:lnTo>
                <a:lnTo>
                  <a:pt x="0" y="26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3" name="Freeform 85"/>
          <p:cNvSpPr>
            <a:spLocks/>
          </p:cNvSpPr>
          <p:nvPr/>
        </p:nvSpPr>
        <p:spPr bwMode="auto">
          <a:xfrm>
            <a:off x="3467100" y="2849563"/>
            <a:ext cx="211138" cy="80962"/>
          </a:xfrm>
          <a:custGeom>
            <a:avLst/>
            <a:gdLst>
              <a:gd name="T0" fmla="*/ 67 w 169"/>
              <a:gd name="T1" fmla="*/ 42 h 42"/>
              <a:gd name="T2" fmla="*/ 169 w 169"/>
              <a:gd name="T3" fmla="*/ 14 h 42"/>
              <a:gd name="T4" fmla="*/ 88 w 169"/>
              <a:gd name="T5" fmla="*/ 0 h 42"/>
              <a:gd name="T6" fmla="*/ 0 w 169"/>
              <a:gd name="T7" fmla="*/ 30 h 42"/>
              <a:gd name="T8" fmla="*/ 67 w 169"/>
              <a:gd name="T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" h="42">
                <a:moveTo>
                  <a:pt x="67" y="42"/>
                </a:moveTo>
                <a:lnTo>
                  <a:pt x="169" y="14"/>
                </a:lnTo>
                <a:lnTo>
                  <a:pt x="88" y="0"/>
                </a:lnTo>
                <a:lnTo>
                  <a:pt x="0" y="30"/>
                </a:lnTo>
                <a:lnTo>
                  <a:pt x="67" y="42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4" name="Freeform 86"/>
          <p:cNvSpPr>
            <a:spLocks/>
          </p:cNvSpPr>
          <p:nvPr/>
        </p:nvSpPr>
        <p:spPr bwMode="auto">
          <a:xfrm>
            <a:off x="3603625" y="2759075"/>
            <a:ext cx="288925" cy="100013"/>
          </a:xfrm>
          <a:custGeom>
            <a:avLst/>
            <a:gdLst>
              <a:gd name="T0" fmla="*/ 77 w 233"/>
              <a:gd name="T1" fmla="*/ 53 h 53"/>
              <a:gd name="T2" fmla="*/ 233 w 233"/>
              <a:gd name="T3" fmla="*/ 6 h 53"/>
              <a:gd name="T4" fmla="*/ 128 w 233"/>
              <a:gd name="T5" fmla="*/ 0 h 53"/>
              <a:gd name="T6" fmla="*/ 0 w 233"/>
              <a:gd name="T7" fmla="*/ 38 h 53"/>
              <a:gd name="T8" fmla="*/ 77 w 233"/>
              <a:gd name="T9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53">
                <a:moveTo>
                  <a:pt x="77" y="53"/>
                </a:moveTo>
                <a:lnTo>
                  <a:pt x="233" y="6"/>
                </a:lnTo>
                <a:lnTo>
                  <a:pt x="128" y="0"/>
                </a:lnTo>
                <a:lnTo>
                  <a:pt x="0" y="38"/>
                </a:lnTo>
                <a:lnTo>
                  <a:pt x="77" y="5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5" name="Freeform 87"/>
          <p:cNvSpPr>
            <a:spLocks/>
          </p:cNvSpPr>
          <p:nvPr/>
        </p:nvSpPr>
        <p:spPr bwMode="auto">
          <a:xfrm>
            <a:off x="3792538" y="3081338"/>
            <a:ext cx="187325" cy="57150"/>
          </a:xfrm>
          <a:custGeom>
            <a:avLst/>
            <a:gdLst>
              <a:gd name="T0" fmla="*/ 0 w 150"/>
              <a:gd name="T1" fmla="*/ 25 h 30"/>
              <a:gd name="T2" fmla="*/ 78 w 150"/>
              <a:gd name="T3" fmla="*/ 30 h 30"/>
              <a:gd name="T4" fmla="*/ 150 w 150"/>
              <a:gd name="T5" fmla="*/ 3 h 30"/>
              <a:gd name="T6" fmla="*/ 60 w 150"/>
              <a:gd name="T7" fmla="*/ 0 h 30"/>
              <a:gd name="T8" fmla="*/ 0 w 150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30">
                <a:moveTo>
                  <a:pt x="0" y="25"/>
                </a:moveTo>
                <a:lnTo>
                  <a:pt x="78" y="30"/>
                </a:lnTo>
                <a:lnTo>
                  <a:pt x="150" y="3"/>
                </a:lnTo>
                <a:lnTo>
                  <a:pt x="60" y="0"/>
                </a:lnTo>
                <a:lnTo>
                  <a:pt x="0" y="25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6" name="Freeform 88"/>
          <p:cNvSpPr>
            <a:spLocks/>
          </p:cNvSpPr>
          <p:nvPr/>
        </p:nvSpPr>
        <p:spPr bwMode="auto">
          <a:xfrm>
            <a:off x="3979863" y="3013075"/>
            <a:ext cx="128587" cy="69850"/>
          </a:xfrm>
          <a:custGeom>
            <a:avLst/>
            <a:gdLst>
              <a:gd name="T0" fmla="*/ 0 w 102"/>
              <a:gd name="T1" fmla="*/ 30 h 37"/>
              <a:gd name="T2" fmla="*/ 36 w 102"/>
              <a:gd name="T3" fmla="*/ 37 h 37"/>
              <a:gd name="T4" fmla="*/ 102 w 102"/>
              <a:gd name="T5" fmla="*/ 9 h 37"/>
              <a:gd name="T6" fmla="*/ 39 w 102"/>
              <a:gd name="T7" fmla="*/ 0 h 37"/>
              <a:gd name="T8" fmla="*/ 0 w 102"/>
              <a:gd name="T9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37">
                <a:moveTo>
                  <a:pt x="0" y="30"/>
                </a:moveTo>
                <a:lnTo>
                  <a:pt x="36" y="37"/>
                </a:lnTo>
                <a:lnTo>
                  <a:pt x="102" y="9"/>
                </a:lnTo>
                <a:lnTo>
                  <a:pt x="39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7" name="Freeform 89"/>
          <p:cNvSpPr>
            <a:spLocks/>
          </p:cNvSpPr>
          <p:nvPr/>
        </p:nvSpPr>
        <p:spPr bwMode="auto">
          <a:xfrm>
            <a:off x="3984625" y="2917825"/>
            <a:ext cx="155575" cy="68263"/>
          </a:xfrm>
          <a:custGeom>
            <a:avLst/>
            <a:gdLst>
              <a:gd name="T0" fmla="*/ 0 w 125"/>
              <a:gd name="T1" fmla="*/ 20 h 36"/>
              <a:gd name="T2" fmla="*/ 38 w 125"/>
              <a:gd name="T3" fmla="*/ 36 h 36"/>
              <a:gd name="T4" fmla="*/ 125 w 125"/>
              <a:gd name="T5" fmla="*/ 12 h 36"/>
              <a:gd name="T6" fmla="*/ 65 w 125"/>
              <a:gd name="T7" fmla="*/ 0 h 36"/>
              <a:gd name="T8" fmla="*/ 0 w 125"/>
              <a:gd name="T9" fmla="*/ 2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36">
                <a:moveTo>
                  <a:pt x="0" y="20"/>
                </a:moveTo>
                <a:lnTo>
                  <a:pt x="38" y="36"/>
                </a:lnTo>
                <a:lnTo>
                  <a:pt x="125" y="12"/>
                </a:lnTo>
                <a:lnTo>
                  <a:pt x="65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8" name="Freeform 90"/>
          <p:cNvSpPr>
            <a:spLocks/>
          </p:cNvSpPr>
          <p:nvPr/>
        </p:nvSpPr>
        <p:spPr bwMode="auto">
          <a:xfrm>
            <a:off x="3946525" y="2819400"/>
            <a:ext cx="198438" cy="82550"/>
          </a:xfrm>
          <a:custGeom>
            <a:avLst/>
            <a:gdLst>
              <a:gd name="T0" fmla="*/ 0 w 159"/>
              <a:gd name="T1" fmla="*/ 21 h 43"/>
              <a:gd name="T2" fmla="*/ 89 w 159"/>
              <a:gd name="T3" fmla="*/ 43 h 43"/>
              <a:gd name="T4" fmla="*/ 159 w 159"/>
              <a:gd name="T5" fmla="*/ 24 h 43"/>
              <a:gd name="T6" fmla="*/ 66 w 159"/>
              <a:gd name="T7" fmla="*/ 0 h 43"/>
              <a:gd name="T8" fmla="*/ 0 w 159"/>
              <a:gd name="T9" fmla="*/ 21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" h="43">
                <a:moveTo>
                  <a:pt x="0" y="21"/>
                </a:moveTo>
                <a:lnTo>
                  <a:pt x="89" y="43"/>
                </a:lnTo>
                <a:lnTo>
                  <a:pt x="159" y="24"/>
                </a:lnTo>
                <a:lnTo>
                  <a:pt x="66" y="0"/>
                </a:lnTo>
                <a:lnTo>
                  <a:pt x="0" y="21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59" name="Freeform 91"/>
          <p:cNvSpPr>
            <a:spLocks/>
          </p:cNvSpPr>
          <p:nvPr/>
        </p:nvSpPr>
        <p:spPr bwMode="auto">
          <a:xfrm>
            <a:off x="3527425" y="2901950"/>
            <a:ext cx="300038" cy="107950"/>
          </a:xfrm>
          <a:custGeom>
            <a:avLst/>
            <a:gdLst>
              <a:gd name="T0" fmla="*/ 0 w 241"/>
              <a:gd name="T1" fmla="*/ 50 h 57"/>
              <a:gd name="T2" fmla="*/ 132 w 241"/>
              <a:gd name="T3" fmla="*/ 57 h 57"/>
              <a:gd name="T4" fmla="*/ 241 w 241"/>
              <a:gd name="T5" fmla="*/ 15 h 57"/>
              <a:gd name="T6" fmla="*/ 133 w 241"/>
              <a:gd name="T7" fmla="*/ 0 h 57"/>
              <a:gd name="T8" fmla="*/ 0 w 241"/>
              <a:gd name="T9" fmla="*/ 5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1" h="57">
                <a:moveTo>
                  <a:pt x="0" y="50"/>
                </a:moveTo>
                <a:lnTo>
                  <a:pt x="132" y="57"/>
                </a:lnTo>
                <a:lnTo>
                  <a:pt x="241" y="15"/>
                </a:lnTo>
                <a:lnTo>
                  <a:pt x="133" y="0"/>
                </a:lnTo>
                <a:lnTo>
                  <a:pt x="0" y="50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0" name="Freeform 92"/>
          <p:cNvSpPr>
            <a:spLocks/>
          </p:cNvSpPr>
          <p:nvPr/>
        </p:nvSpPr>
        <p:spPr bwMode="auto">
          <a:xfrm>
            <a:off x="3367088" y="2747963"/>
            <a:ext cx="176212" cy="57150"/>
          </a:xfrm>
          <a:custGeom>
            <a:avLst/>
            <a:gdLst>
              <a:gd name="T0" fmla="*/ 0 w 141"/>
              <a:gd name="T1" fmla="*/ 18 h 30"/>
              <a:gd name="T2" fmla="*/ 62 w 141"/>
              <a:gd name="T3" fmla="*/ 30 h 30"/>
              <a:gd name="T4" fmla="*/ 141 w 141"/>
              <a:gd name="T5" fmla="*/ 14 h 30"/>
              <a:gd name="T6" fmla="*/ 50 w 141"/>
              <a:gd name="T7" fmla="*/ 0 h 30"/>
              <a:gd name="T8" fmla="*/ 0 w 141"/>
              <a:gd name="T9" fmla="*/ 1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30">
                <a:moveTo>
                  <a:pt x="0" y="18"/>
                </a:moveTo>
                <a:lnTo>
                  <a:pt x="62" y="30"/>
                </a:lnTo>
                <a:lnTo>
                  <a:pt x="141" y="14"/>
                </a:lnTo>
                <a:lnTo>
                  <a:pt x="5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1" name="Freeform 93"/>
          <p:cNvSpPr>
            <a:spLocks/>
          </p:cNvSpPr>
          <p:nvPr/>
        </p:nvSpPr>
        <p:spPr bwMode="auto">
          <a:xfrm>
            <a:off x="3481388" y="2713038"/>
            <a:ext cx="192087" cy="46037"/>
          </a:xfrm>
          <a:custGeom>
            <a:avLst/>
            <a:gdLst>
              <a:gd name="T0" fmla="*/ 0 w 154"/>
              <a:gd name="T1" fmla="*/ 11 h 24"/>
              <a:gd name="T2" fmla="*/ 78 w 154"/>
              <a:gd name="T3" fmla="*/ 24 h 24"/>
              <a:gd name="T4" fmla="*/ 154 w 154"/>
              <a:gd name="T5" fmla="*/ 0 h 24"/>
              <a:gd name="T6" fmla="*/ 0 w 154"/>
              <a:gd name="T7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24">
                <a:moveTo>
                  <a:pt x="0" y="11"/>
                </a:moveTo>
                <a:lnTo>
                  <a:pt x="78" y="24"/>
                </a:lnTo>
                <a:lnTo>
                  <a:pt x="154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2" name="Freeform 94"/>
          <p:cNvSpPr>
            <a:spLocks/>
          </p:cNvSpPr>
          <p:nvPr/>
        </p:nvSpPr>
        <p:spPr bwMode="auto">
          <a:xfrm>
            <a:off x="3983038" y="2741613"/>
            <a:ext cx="203200" cy="79375"/>
          </a:xfrm>
          <a:custGeom>
            <a:avLst/>
            <a:gdLst>
              <a:gd name="T0" fmla="*/ 0 w 163"/>
              <a:gd name="T1" fmla="*/ 24 h 42"/>
              <a:gd name="T2" fmla="*/ 108 w 163"/>
              <a:gd name="T3" fmla="*/ 42 h 42"/>
              <a:gd name="T4" fmla="*/ 163 w 163"/>
              <a:gd name="T5" fmla="*/ 15 h 42"/>
              <a:gd name="T6" fmla="*/ 69 w 163"/>
              <a:gd name="T7" fmla="*/ 0 h 42"/>
              <a:gd name="T8" fmla="*/ 0 w 163"/>
              <a:gd name="T9" fmla="*/ 2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42">
                <a:moveTo>
                  <a:pt x="0" y="24"/>
                </a:moveTo>
                <a:lnTo>
                  <a:pt x="108" y="42"/>
                </a:lnTo>
                <a:lnTo>
                  <a:pt x="163" y="15"/>
                </a:lnTo>
                <a:lnTo>
                  <a:pt x="69" y="0"/>
                </a:lnTo>
                <a:lnTo>
                  <a:pt x="0" y="24"/>
                </a:lnTo>
                <a:close/>
              </a:path>
            </a:pathLst>
          </a:custGeom>
          <a:solidFill>
            <a:srgbClr val="ACC7F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3" name="Freeform 95"/>
          <p:cNvSpPr>
            <a:spLocks/>
          </p:cNvSpPr>
          <p:nvPr/>
        </p:nvSpPr>
        <p:spPr bwMode="auto">
          <a:xfrm>
            <a:off x="3632200" y="3213100"/>
            <a:ext cx="220663" cy="57150"/>
          </a:xfrm>
          <a:custGeom>
            <a:avLst/>
            <a:gdLst>
              <a:gd name="T0" fmla="*/ 111 w 178"/>
              <a:gd name="T1" fmla="*/ 30 h 30"/>
              <a:gd name="T2" fmla="*/ 100 w 178"/>
              <a:gd name="T3" fmla="*/ 30 h 30"/>
              <a:gd name="T4" fmla="*/ 0 w 178"/>
              <a:gd name="T5" fmla="*/ 24 h 30"/>
              <a:gd name="T6" fmla="*/ 57 w 178"/>
              <a:gd name="T7" fmla="*/ 0 h 30"/>
              <a:gd name="T8" fmla="*/ 178 w 178"/>
              <a:gd name="T9" fmla="*/ 7 h 30"/>
              <a:gd name="T10" fmla="*/ 111 w 178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8" h="30">
                <a:moveTo>
                  <a:pt x="111" y="30"/>
                </a:moveTo>
                <a:cubicBezTo>
                  <a:pt x="107" y="30"/>
                  <a:pt x="104" y="30"/>
                  <a:pt x="100" y="30"/>
                </a:cubicBezTo>
                <a:lnTo>
                  <a:pt x="0" y="24"/>
                </a:lnTo>
                <a:lnTo>
                  <a:pt x="57" y="0"/>
                </a:lnTo>
                <a:lnTo>
                  <a:pt x="178" y="7"/>
                </a:lnTo>
                <a:lnTo>
                  <a:pt x="111" y="30"/>
                </a:lnTo>
                <a:close/>
              </a:path>
            </a:pathLst>
          </a:custGeom>
          <a:solidFill>
            <a:srgbClr val="A5CBF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4" name="Freeform 96"/>
          <p:cNvSpPr>
            <a:spLocks/>
          </p:cNvSpPr>
          <p:nvPr/>
        </p:nvSpPr>
        <p:spPr bwMode="auto">
          <a:xfrm>
            <a:off x="3709988" y="4167188"/>
            <a:ext cx="546100" cy="296862"/>
          </a:xfrm>
          <a:custGeom>
            <a:avLst/>
            <a:gdLst>
              <a:gd name="T0" fmla="*/ 0 w 425"/>
              <a:gd name="T1" fmla="*/ 112 h 148"/>
              <a:gd name="T2" fmla="*/ 228 w 425"/>
              <a:gd name="T3" fmla="*/ 0 h 148"/>
              <a:gd name="T4" fmla="*/ 349 w 425"/>
              <a:gd name="T5" fmla="*/ 22 h 148"/>
              <a:gd name="T6" fmla="*/ 425 w 425"/>
              <a:gd name="T7" fmla="*/ 68 h 148"/>
              <a:gd name="T8" fmla="*/ 239 w 425"/>
              <a:gd name="T9" fmla="*/ 148 h 148"/>
              <a:gd name="T10" fmla="*/ 0 w 425"/>
              <a:gd name="T11" fmla="*/ 11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5" h="148">
                <a:moveTo>
                  <a:pt x="0" y="112"/>
                </a:moveTo>
                <a:lnTo>
                  <a:pt x="228" y="0"/>
                </a:lnTo>
                <a:lnTo>
                  <a:pt x="349" y="22"/>
                </a:lnTo>
                <a:lnTo>
                  <a:pt x="425" y="68"/>
                </a:lnTo>
                <a:lnTo>
                  <a:pt x="239" y="148"/>
                </a:lnTo>
                <a:lnTo>
                  <a:pt x="0" y="112"/>
                </a:lnTo>
                <a:close/>
              </a:path>
            </a:pathLst>
          </a:custGeom>
          <a:solidFill>
            <a:srgbClr val="FF9933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5" name="Freeform 97"/>
          <p:cNvSpPr>
            <a:spLocks/>
          </p:cNvSpPr>
          <p:nvPr/>
        </p:nvSpPr>
        <p:spPr bwMode="auto">
          <a:xfrm>
            <a:off x="3844925" y="4030663"/>
            <a:ext cx="801688" cy="269875"/>
          </a:xfrm>
          <a:custGeom>
            <a:avLst/>
            <a:gdLst>
              <a:gd name="T0" fmla="*/ 0 w 505"/>
              <a:gd name="T1" fmla="*/ 0 h 170"/>
              <a:gd name="T2" fmla="*/ 98 w 505"/>
              <a:gd name="T3" fmla="*/ 84 h 170"/>
              <a:gd name="T4" fmla="*/ 194 w 505"/>
              <a:gd name="T5" fmla="*/ 114 h 170"/>
              <a:gd name="T6" fmla="*/ 259 w 505"/>
              <a:gd name="T7" fmla="*/ 170 h 170"/>
              <a:gd name="T8" fmla="*/ 505 w 505"/>
              <a:gd name="T9" fmla="*/ 5 h 170"/>
              <a:gd name="T10" fmla="*/ 0 w 505"/>
              <a:gd name="T11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5" h="170">
                <a:moveTo>
                  <a:pt x="0" y="0"/>
                </a:moveTo>
                <a:lnTo>
                  <a:pt x="98" y="84"/>
                </a:lnTo>
                <a:lnTo>
                  <a:pt x="194" y="114"/>
                </a:lnTo>
                <a:lnTo>
                  <a:pt x="259" y="170"/>
                </a:lnTo>
                <a:lnTo>
                  <a:pt x="505" y="5"/>
                </a:lnTo>
                <a:lnTo>
                  <a:pt x="0" y="0"/>
                </a:lnTo>
                <a:close/>
              </a:path>
            </a:pathLst>
          </a:custGeom>
          <a:solidFill>
            <a:srgbClr val="FCA904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6" name="Freeform 98"/>
          <p:cNvSpPr>
            <a:spLocks/>
          </p:cNvSpPr>
          <p:nvPr/>
        </p:nvSpPr>
        <p:spPr bwMode="auto">
          <a:xfrm>
            <a:off x="3114675" y="4159250"/>
            <a:ext cx="430213" cy="288925"/>
          </a:xfrm>
          <a:custGeom>
            <a:avLst/>
            <a:gdLst>
              <a:gd name="T0" fmla="*/ 0 w 271"/>
              <a:gd name="T1" fmla="*/ 107 h 182"/>
              <a:gd name="T2" fmla="*/ 108 w 271"/>
              <a:gd name="T3" fmla="*/ 108 h 182"/>
              <a:gd name="T4" fmla="*/ 192 w 271"/>
              <a:gd name="T5" fmla="*/ 47 h 182"/>
              <a:gd name="T6" fmla="*/ 261 w 271"/>
              <a:gd name="T7" fmla="*/ 0 h 182"/>
              <a:gd name="T8" fmla="*/ 271 w 271"/>
              <a:gd name="T9" fmla="*/ 7 h 182"/>
              <a:gd name="T10" fmla="*/ 239 w 271"/>
              <a:gd name="T11" fmla="*/ 86 h 182"/>
              <a:gd name="T12" fmla="*/ 187 w 271"/>
              <a:gd name="T13" fmla="*/ 182 h 182"/>
              <a:gd name="T14" fmla="*/ 39 w 271"/>
              <a:gd name="T15" fmla="*/ 135 h 182"/>
              <a:gd name="T16" fmla="*/ 0 w 271"/>
              <a:gd name="T17" fmla="*/ 10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1" h="182">
                <a:moveTo>
                  <a:pt x="0" y="107"/>
                </a:moveTo>
                <a:lnTo>
                  <a:pt x="108" y="108"/>
                </a:lnTo>
                <a:lnTo>
                  <a:pt x="192" y="47"/>
                </a:lnTo>
                <a:lnTo>
                  <a:pt x="261" y="0"/>
                </a:lnTo>
                <a:lnTo>
                  <a:pt x="271" y="7"/>
                </a:lnTo>
                <a:lnTo>
                  <a:pt x="239" y="86"/>
                </a:lnTo>
                <a:lnTo>
                  <a:pt x="187" y="182"/>
                </a:lnTo>
                <a:lnTo>
                  <a:pt x="39" y="135"/>
                </a:lnTo>
                <a:lnTo>
                  <a:pt x="0" y="107"/>
                </a:lnTo>
                <a:close/>
              </a:path>
            </a:pathLst>
          </a:custGeom>
          <a:solidFill>
            <a:srgbClr val="FF9933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7" name="Freeform 99"/>
          <p:cNvSpPr>
            <a:spLocks/>
          </p:cNvSpPr>
          <p:nvPr/>
        </p:nvSpPr>
        <p:spPr bwMode="auto">
          <a:xfrm>
            <a:off x="3413125" y="4025900"/>
            <a:ext cx="601663" cy="422275"/>
          </a:xfrm>
          <a:custGeom>
            <a:avLst/>
            <a:gdLst>
              <a:gd name="T0" fmla="*/ 76 w 379"/>
              <a:gd name="T1" fmla="*/ 84 h 266"/>
              <a:gd name="T2" fmla="*/ 190 w 379"/>
              <a:gd name="T3" fmla="*/ 3 h 266"/>
              <a:gd name="T4" fmla="*/ 291 w 379"/>
              <a:gd name="T5" fmla="*/ 0 h 266"/>
              <a:gd name="T6" fmla="*/ 379 w 379"/>
              <a:gd name="T7" fmla="*/ 92 h 266"/>
              <a:gd name="T8" fmla="*/ 190 w 379"/>
              <a:gd name="T9" fmla="*/ 233 h 266"/>
              <a:gd name="T10" fmla="*/ 0 w 379"/>
              <a:gd name="T11" fmla="*/ 266 h 266"/>
              <a:gd name="T12" fmla="*/ 49 w 379"/>
              <a:gd name="T13" fmla="*/ 173 h 266"/>
              <a:gd name="T14" fmla="*/ 83 w 379"/>
              <a:gd name="T15" fmla="*/ 92 h 266"/>
              <a:gd name="T16" fmla="*/ 76 w 379"/>
              <a:gd name="T17" fmla="*/ 84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266">
                <a:moveTo>
                  <a:pt x="76" y="84"/>
                </a:moveTo>
                <a:cubicBezTo>
                  <a:pt x="83" y="85"/>
                  <a:pt x="155" y="16"/>
                  <a:pt x="190" y="3"/>
                </a:cubicBezTo>
                <a:lnTo>
                  <a:pt x="291" y="0"/>
                </a:lnTo>
                <a:lnTo>
                  <a:pt x="379" y="92"/>
                </a:lnTo>
                <a:lnTo>
                  <a:pt x="190" y="233"/>
                </a:lnTo>
                <a:lnTo>
                  <a:pt x="0" y="266"/>
                </a:lnTo>
                <a:lnTo>
                  <a:pt x="49" y="173"/>
                </a:lnTo>
                <a:lnTo>
                  <a:pt x="83" y="92"/>
                </a:lnTo>
                <a:lnTo>
                  <a:pt x="76" y="84"/>
                </a:lnTo>
                <a:close/>
              </a:path>
            </a:pathLst>
          </a:custGeom>
          <a:solidFill>
            <a:srgbClr val="E2AD1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8" name="Line 100"/>
          <p:cNvSpPr>
            <a:spLocks noChangeShapeType="1"/>
          </p:cNvSpPr>
          <p:nvPr/>
        </p:nvSpPr>
        <p:spPr bwMode="auto">
          <a:xfrm flipV="1">
            <a:off x="4240213" y="4014788"/>
            <a:ext cx="458787" cy="317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69" name="Line 101"/>
          <p:cNvSpPr>
            <a:spLocks noChangeShapeType="1"/>
          </p:cNvSpPr>
          <p:nvPr/>
        </p:nvSpPr>
        <p:spPr bwMode="auto">
          <a:xfrm flipH="1">
            <a:off x="3705225" y="4017963"/>
            <a:ext cx="9826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70" name="Freeform 102"/>
          <p:cNvSpPr>
            <a:spLocks/>
          </p:cNvSpPr>
          <p:nvPr/>
        </p:nvSpPr>
        <p:spPr bwMode="auto">
          <a:xfrm>
            <a:off x="4467225" y="4711700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FFFF99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71" name="Freeform 103"/>
          <p:cNvSpPr>
            <a:spLocks/>
          </p:cNvSpPr>
          <p:nvPr/>
        </p:nvSpPr>
        <p:spPr bwMode="auto">
          <a:xfrm>
            <a:off x="4467225" y="4044950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FFCC00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72" name="Freeform 104"/>
          <p:cNvSpPr>
            <a:spLocks/>
          </p:cNvSpPr>
          <p:nvPr/>
        </p:nvSpPr>
        <p:spPr bwMode="auto">
          <a:xfrm>
            <a:off x="4467225" y="336867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C0C0C0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73" name="Freeform 105"/>
          <p:cNvSpPr>
            <a:spLocks/>
          </p:cNvSpPr>
          <p:nvPr/>
        </p:nvSpPr>
        <p:spPr bwMode="auto">
          <a:xfrm>
            <a:off x="4467225" y="2692400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CCFFFF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74" name="Oval 106"/>
          <p:cNvSpPr>
            <a:spLocks noChangeArrowheads="1"/>
          </p:cNvSpPr>
          <p:nvPr/>
        </p:nvSpPr>
        <p:spPr bwMode="auto">
          <a:xfrm>
            <a:off x="7254875" y="3798888"/>
            <a:ext cx="196850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5" name="Oval 107"/>
          <p:cNvSpPr>
            <a:spLocks noChangeArrowheads="1"/>
          </p:cNvSpPr>
          <p:nvPr/>
        </p:nvSpPr>
        <p:spPr bwMode="auto">
          <a:xfrm>
            <a:off x="7329488" y="3735388"/>
            <a:ext cx="196850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6" name="Oval 108"/>
          <p:cNvSpPr>
            <a:spLocks noChangeArrowheads="1"/>
          </p:cNvSpPr>
          <p:nvPr/>
        </p:nvSpPr>
        <p:spPr bwMode="auto">
          <a:xfrm>
            <a:off x="7461250" y="3954463"/>
            <a:ext cx="196850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7" name="Oval 109"/>
          <p:cNvSpPr>
            <a:spLocks noChangeArrowheads="1"/>
          </p:cNvSpPr>
          <p:nvPr/>
        </p:nvSpPr>
        <p:spPr bwMode="auto">
          <a:xfrm>
            <a:off x="7586663" y="3846513"/>
            <a:ext cx="196850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8" name="Oval 110"/>
          <p:cNvSpPr>
            <a:spLocks noChangeArrowheads="1"/>
          </p:cNvSpPr>
          <p:nvPr/>
        </p:nvSpPr>
        <p:spPr bwMode="auto">
          <a:xfrm>
            <a:off x="7720013" y="3738563"/>
            <a:ext cx="195262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79" name="Oval 111"/>
          <p:cNvSpPr>
            <a:spLocks noChangeArrowheads="1"/>
          </p:cNvSpPr>
          <p:nvPr/>
        </p:nvSpPr>
        <p:spPr bwMode="auto">
          <a:xfrm>
            <a:off x="7791450" y="3667125"/>
            <a:ext cx="196850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0" name="Oval 112"/>
          <p:cNvSpPr>
            <a:spLocks noChangeArrowheads="1"/>
          </p:cNvSpPr>
          <p:nvPr/>
        </p:nvSpPr>
        <p:spPr bwMode="auto">
          <a:xfrm>
            <a:off x="7138988" y="3887788"/>
            <a:ext cx="196850" cy="34925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81" name="Line 113"/>
          <p:cNvSpPr>
            <a:spLocks noChangeShapeType="1"/>
          </p:cNvSpPr>
          <p:nvPr/>
        </p:nvSpPr>
        <p:spPr bwMode="auto">
          <a:xfrm flipH="1">
            <a:off x="6781800" y="3913188"/>
            <a:ext cx="3683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2" name="Line 114"/>
          <p:cNvSpPr>
            <a:spLocks noChangeShapeType="1"/>
          </p:cNvSpPr>
          <p:nvPr/>
        </p:nvSpPr>
        <p:spPr bwMode="auto">
          <a:xfrm flipH="1" flipV="1">
            <a:off x="7326313" y="3914775"/>
            <a:ext cx="150812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3" name="Line 115"/>
          <p:cNvSpPr>
            <a:spLocks noChangeShapeType="1"/>
          </p:cNvSpPr>
          <p:nvPr/>
        </p:nvSpPr>
        <p:spPr bwMode="auto">
          <a:xfrm flipH="1">
            <a:off x="6918325" y="3819525"/>
            <a:ext cx="336550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4" name="Line 116"/>
          <p:cNvSpPr>
            <a:spLocks noChangeShapeType="1"/>
          </p:cNvSpPr>
          <p:nvPr/>
        </p:nvSpPr>
        <p:spPr bwMode="auto">
          <a:xfrm>
            <a:off x="7526338" y="3752850"/>
            <a:ext cx="193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5" name="Line 117"/>
          <p:cNvSpPr>
            <a:spLocks noChangeShapeType="1"/>
          </p:cNvSpPr>
          <p:nvPr/>
        </p:nvSpPr>
        <p:spPr bwMode="auto">
          <a:xfrm flipH="1">
            <a:off x="7442200" y="3762375"/>
            <a:ext cx="28575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6" name="Line 118"/>
          <p:cNvSpPr>
            <a:spLocks noChangeShapeType="1"/>
          </p:cNvSpPr>
          <p:nvPr/>
        </p:nvSpPr>
        <p:spPr bwMode="auto">
          <a:xfrm flipH="1">
            <a:off x="7321550" y="3767138"/>
            <a:ext cx="427038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7" name="Line 119"/>
          <p:cNvSpPr>
            <a:spLocks noChangeShapeType="1"/>
          </p:cNvSpPr>
          <p:nvPr/>
        </p:nvSpPr>
        <p:spPr bwMode="auto">
          <a:xfrm flipH="1" flipV="1">
            <a:off x="7445375" y="3827463"/>
            <a:ext cx="139700" cy="30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8" name="Line 120"/>
          <p:cNvSpPr>
            <a:spLocks noChangeShapeType="1"/>
          </p:cNvSpPr>
          <p:nvPr/>
        </p:nvSpPr>
        <p:spPr bwMode="auto">
          <a:xfrm flipH="1">
            <a:off x="7335838" y="3867150"/>
            <a:ext cx="252412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89" name="Line 121"/>
          <p:cNvSpPr>
            <a:spLocks noChangeShapeType="1"/>
          </p:cNvSpPr>
          <p:nvPr/>
        </p:nvSpPr>
        <p:spPr bwMode="auto">
          <a:xfrm flipH="1" flipV="1">
            <a:off x="7407275" y="3833813"/>
            <a:ext cx="109538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90" name="Line 122"/>
          <p:cNvSpPr>
            <a:spLocks noChangeShapeType="1"/>
          </p:cNvSpPr>
          <p:nvPr/>
        </p:nvSpPr>
        <p:spPr bwMode="auto">
          <a:xfrm flipH="1">
            <a:off x="7821613" y="3700463"/>
            <a:ext cx="49212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91" name="Oval 123"/>
          <p:cNvSpPr>
            <a:spLocks noChangeArrowheads="1"/>
          </p:cNvSpPr>
          <p:nvPr/>
        </p:nvSpPr>
        <p:spPr bwMode="auto">
          <a:xfrm>
            <a:off x="5095875" y="4541838"/>
            <a:ext cx="195263" cy="33337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2" name="Oval 124"/>
          <p:cNvSpPr>
            <a:spLocks noChangeArrowheads="1"/>
          </p:cNvSpPr>
          <p:nvPr/>
        </p:nvSpPr>
        <p:spPr bwMode="auto">
          <a:xfrm>
            <a:off x="5392738" y="4540250"/>
            <a:ext cx="196850" cy="34925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3" name="Oval 125"/>
          <p:cNvSpPr>
            <a:spLocks noChangeArrowheads="1"/>
          </p:cNvSpPr>
          <p:nvPr/>
        </p:nvSpPr>
        <p:spPr bwMode="auto">
          <a:xfrm>
            <a:off x="5268913" y="4633913"/>
            <a:ext cx="195262" cy="34925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4" name="Oval 126"/>
          <p:cNvSpPr>
            <a:spLocks noChangeArrowheads="1"/>
          </p:cNvSpPr>
          <p:nvPr/>
        </p:nvSpPr>
        <p:spPr bwMode="auto">
          <a:xfrm>
            <a:off x="5568950" y="4633913"/>
            <a:ext cx="195263" cy="34925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5" name="Oval 127"/>
          <p:cNvSpPr>
            <a:spLocks noChangeArrowheads="1"/>
          </p:cNvSpPr>
          <p:nvPr/>
        </p:nvSpPr>
        <p:spPr bwMode="auto">
          <a:xfrm>
            <a:off x="5680075" y="4541838"/>
            <a:ext cx="196850" cy="34925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6" name="Oval 128"/>
          <p:cNvSpPr>
            <a:spLocks noChangeArrowheads="1"/>
          </p:cNvSpPr>
          <p:nvPr/>
        </p:nvSpPr>
        <p:spPr bwMode="auto">
          <a:xfrm>
            <a:off x="4981575" y="4637088"/>
            <a:ext cx="196850" cy="34925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7" name="Oval 129"/>
          <p:cNvSpPr>
            <a:spLocks noChangeArrowheads="1"/>
          </p:cNvSpPr>
          <p:nvPr/>
        </p:nvSpPr>
        <p:spPr bwMode="auto">
          <a:xfrm>
            <a:off x="5964238" y="4584700"/>
            <a:ext cx="196850" cy="34925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98" name="Line 130"/>
          <p:cNvSpPr>
            <a:spLocks noChangeShapeType="1"/>
          </p:cNvSpPr>
          <p:nvPr/>
        </p:nvSpPr>
        <p:spPr bwMode="auto">
          <a:xfrm flipH="1">
            <a:off x="5135563" y="4570413"/>
            <a:ext cx="292100" cy="68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99" name="Line 131"/>
          <p:cNvSpPr>
            <a:spLocks noChangeShapeType="1"/>
          </p:cNvSpPr>
          <p:nvPr/>
        </p:nvSpPr>
        <p:spPr bwMode="auto">
          <a:xfrm>
            <a:off x="5233988" y="4573588"/>
            <a:ext cx="71437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0" name="Line 132"/>
          <p:cNvSpPr>
            <a:spLocks noChangeShapeType="1"/>
          </p:cNvSpPr>
          <p:nvPr/>
        </p:nvSpPr>
        <p:spPr bwMode="auto">
          <a:xfrm flipH="1">
            <a:off x="5289550" y="4559300"/>
            <a:ext cx="10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1" name="Line 133"/>
          <p:cNvSpPr>
            <a:spLocks noChangeShapeType="1"/>
          </p:cNvSpPr>
          <p:nvPr/>
        </p:nvSpPr>
        <p:spPr bwMode="auto">
          <a:xfrm flipH="1">
            <a:off x="5588000" y="4559300"/>
            <a:ext cx="92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2" name="Line 134"/>
          <p:cNvSpPr>
            <a:spLocks noChangeShapeType="1"/>
          </p:cNvSpPr>
          <p:nvPr/>
        </p:nvSpPr>
        <p:spPr bwMode="auto">
          <a:xfrm>
            <a:off x="5494338" y="4575175"/>
            <a:ext cx="9525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3" name="Line 135"/>
          <p:cNvSpPr>
            <a:spLocks noChangeShapeType="1"/>
          </p:cNvSpPr>
          <p:nvPr/>
        </p:nvSpPr>
        <p:spPr bwMode="auto">
          <a:xfrm>
            <a:off x="5176838" y="4652963"/>
            <a:ext cx="93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4" name="Line 136"/>
          <p:cNvSpPr>
            <a:spLocks noChangeShapeType="1"/>
          </p:cNvSpPr>
          <p:nvPr/>
        </p:nvSpPr>
        <p:spPr bwMode="auto">
          <a:xfrm>
            <a:off x="5464175" y="4652963"/>
            <a:ext cx="103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5" name="Line 137"/>
          <p:cNvSpPr>
            <a:spLocks noChangeShapeType="1"/>
          </p:cNvSpPr>
          <p:nvPr/>
        </p:nvSpPr>
        <p:spPr bwMode="auto">
          <a:xfrm flipV="1">
            <a:off x="5846763" y="4479925"/>
            <a:ext cx="271462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6" name="Line 138"/>
          <p:cNvSpPr>
            <a:spLocks noChangeShapeType="1"/>
          </p:cNvSpPr>
          <p:nvPr/>
        </p:nvSpPr>
        <p:spPr bwMode="auto">
          <a:xfrm flipV="1">
            <a:off x="5761038" y="4608513"/>
            <a:ext cx="203200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7" name="Line 139"/>
          <p:cNvSpPr>
            <a:spLocks noChangeShapeType="1"/>
          </p:cNvSpPr>
          <p:nvPr/>
        </p:nvSpPr>
        <p:spPr bwMode="auto">
          <a:xfrm>
            <a:off x="6091238" y="4619625"/>
            <a:ext cx="10160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8" name="Line 140"/>
          <p:cNvSpPr>
            <a:spLocks noChangeShapeType="1"/>
          </p:cNvSpPr>
          <p:nvPr/>
        </p:nvSpPr>
        <p:spPr bwMode="auto">
          <a:xfrm flipV="1">
            <a:off x="6115050" y="4479925"/>
            <a:ext cx="379413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09" name="Line 141"/>
          <p:cNvSpPr>
            <a:spLocks noChangeShapeType="1"/>
          </p:cNvSpPr>
          <p:nvPr/>
        </p:nvSpPr>
        <p:spPr bwMode="auto">
          <a:xfrm>
            <a:off x="6451600" y="4332288"/>
            <a:ext cx="2222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10" name="Oval 142"/>
          <p:cNvSpPr>
            <a:spLocks noChangeArrowheads="1"/>
          </p:cNvSpPr>
          <p:nvPr/>
        </p:nvSpPr>
        <p:spPr bwMode="auto">
          <a:xfrm>
            <a:off x="6299200" y="5000625"/>
            <a:ext cx="195263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1" name="Oval 143"/>
          <p:cNvSpPr>
            <a:spLocks noChangeArrowheads="1"/>
          </p:cNvSpPr>
          <p:nvPr/>
        </p:nvSpPr>
        <p:spPr bwMode="auto">
          <a:xfrm>
            <a:off x="5842000" y="5108575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2" name="Oval 144"/>
          <p:cNvSpPr>
            <a:spLocks noChangeArrowheads="1"/>
          </p:cNvSpPr>
          <p:nvPr/>
        </p:nvSpPr>
        <p:spPr bwMode="auto">
          <a:xfrm>
            <a:off x="6219825" y="5067300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3" name="Oval 145"/>
          <p:cNvSpPr>
            <a:spLocks noChangeArrowheads="1"/>
          </p:cNvSpPr>
          <p:nvPr/>
        </p:nvSpPr>
        <p:spPr bwMode="auto">
          <a:xfrm>
            <a:off x="5965825" y="4997450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4" name="Oval 146"/>
          <p:cNvSpPr>
            <a:spLocks noChangeArrowheads="1"/>
          </p:cNvSpPr>
          <p:nvPr/>
        </p:nvSpPr>
        <p:spPr bwMode="auto">
          <a:xfrm>
            <a:off x="6113463" y="5154613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5" name="Oval 147"/>
          <p:cNvSpPr>
            <a:spLocks noChangeArrowheads="1"/>
          </p:cNvSpPr>
          <p:nvPr/>
        </p:nvSpPr>
        <p:spPr bwMode="auto">
          <a:xfrm>
            <a:off x="6488113" y="5153025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6" name="Oval 148"/>
          <p:cNvSpPr>
            <a:spLocks noChangeArrowheads="1"/>
          </p:cNvSpPr>
          <p:nvPr/>
        </p:nvSpPr>
        <p:spPr bwMode="auto">
          <a:xfrm>
            <a:off x="6597650" y="5068888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7" name="Oval 149"/>
          <p:cNvSpPr>
            <a:spLocks noChangeArrowheads="1"/>
          </p:cNvSpPr>
          <p:nvPr/>
        </p:nvSpPr>
        <p:spPr bwMode="auto">
          <a:xfrm>
            <a:off x="6437313" y="5035550"/>
            <a:ext cx="195262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8" name="Oval 150"/>
          <p:cNvSpPr>
            <a:spLocks noChangeArrowheads="1"/>
          </p:cNvSpPr>
          <p:nvPr/>
        </p:nvSpPr>
        <p:spPr bwMode="auto">
          <a:xfrm>
            <a:off x="6684963" y="5002213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19" name="Oval 151"/>
          <p:cNvSpPr>
            <a:spLocks noChangeArrowheads="1"/>
          </p:cNvSpPr>
          <p:nvPr/>
        </p:nvSpPr>
        <p:spPr bwMode="auto">
          <a:xfrm>
            <a:off x="7011988" y="5037138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20" name="Oval 152"/>
          <p:cNvSpPr>
            <a:spLocks noChangeArrowheads="1"/>
          </p:cNvSpPr>
          <p:nvPr/>
        </p:nvSpPr>
        <p:spPr bwMode="auto">
          <a:xfrm>
            <a:off x="6942138" y="5105400"/>
            <a:ext cx="196850" cy="34925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21" name="Line 153"/>
          <p:cNvSpPr>
            <a:spLocks noChangeShapeType="1"/>
          </p:cNvSpPr>
          <p:nvPr/>
        </p:nvSpPr>
        <p:spPr bwMode="auto">
          <a:xfrm flipH="1">
            <a:off x="5721350" y="5187950"/>
            <a:ext cx="431800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2" name="Line 154"/>
          <p:cNvSpPr>
            <a:spLocks noChangeShapeType="1"/>
          </p:cNvSpPr>
          <p:nvPr/>
        </p:nvSpPr>
        <p:spPr bwMode="auto">
          <a:xfrm flipH="1">
            <a:off x="6292850" y="5189538"/>
            <a:ext cx="252413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3" name="Line 155"/>
          <p:cNvSpPr>
            <a:spLocks noChangeShapeType="1"/>
          </p:cNvSpPr>
          <p:nvPr/>
        </p:nvSpPr>
        <p:spPr bwMode="auto">
          <a:xfrm>
            <a:off x="6024563" y="5135563"/>
            <a:ext cx="9683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4" name="Line 156"/>
          <p:cNvSpPr>
            <a:spLocks noChangeShapeType="1"/>
          </p:cNvSpPr>
          <p:nvPr/>
        </p:nvSpPr>
        <p:spPr bwMode="auto">
          <a:xfrm flipV="1">
            <a:off x="6042025" y="5122863"/>
            <a:ext cx="903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5" name="Line 157"/>
          <p:cNvSpPr>
            <a:spLocks noChangeShapeType="1"/>
          </p:cNvSpPr>
          <p:nvPr/>
        </p:nvSpPr>
        <p:spPr bwMode="auto">
          <a:xfrm>
            <a:off x="6130925" y="5027613"/>
            <a:ext cx="106363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6" name="Line 158"/>
          <p:cNvSpPr>
            <a:spLocks noChangeShapeType="1"/>
          </p:cNvSpPr>
          <p:nvPr/>
        </p:nvSpPr>
        <p:spPr bwMode="auto">
          <a:xfrm flipH="1">
            <a:off x="6343650" y="5033963"/>
            <a:ext cx="25400" cy="30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7" name="Line 159"/>
          <p:cNvSpPr>
            <a:spLocks noChangeShapeType="1"/>
          </p:cNvSpPr>
          <p:nvPr/>
        </p:nvSpPr>
        <p:spPr bwMode="auto">
          <a:xfrm flipH="1">
            <a:off x="6235700" y="5103813"/>
            <a:ext cx="635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8" name="Line 160"/>
          <p:cNvSpPr>
            <a:spLocks noChangeShapeType="1"/>
          </p:cNvSpPr>
          <p:nvPr/>
        </p:nvSpPr>
        <p:spPr bwMode="auto">
          <a:xfrm flipH="1">
            <a:off x="6611938" y="5021263"/>
            <a:ext cx="76200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29" name="Line 161"/>
          <p:cNvSpPr>
            <a:spLocks noChangeShapeType="1"/>
          </p:cNvSpPr>
          <p:nvPr/>
        </p:nvSpPr>
        <p:spPr bwMode="auto">
          <a:xfrm>
            <a:off x="6451600" y="5030788"/>
            <a:ext cx="2222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0" name="Line 162"/>
          <p:cNvSpPr>
            <a:spLocks noChangeShapeType="1"/>
          </p:cNvSpPr>
          <p:nvPr/>
        </p:nvSpPr>
        <p:spPr bwMode="auto">
          <a:xfrm flipH="1">
            <a:off x="6281738" y="5092700"/>
            <a:ext cx="317500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1" name="Line 163"/>
          <p:cNvSpPr>
            <a:spLocks noChangeShapeType="1"/>
          </p:cNvSpPr>
          <p:nvPr/>
        </p:nvSpPr>
        <p:spPr bwMode="auto">
          <a:xfrm flipH="1">
            <a:off x="6310313" y="5064125"/>
            <a:ext cx="709612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2" name="Line 164"/>
          <p:cNvSpPr>
            <a:spLocks noChangeShapeType="1"/>
          </p:cNvSpPr>
          <p:nvPr/>
        </p:nvSpPr>
        <p:spPr bwMode="auto">
          <a:xfrm flipH="1">
            <a:off x="6648450" y="5068888"/>
            <a:ext cx="40005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3" name="Oval 165"/>
          <p:cNvSpPr>
            <a:spLocks noChangeArrowheads="1"/>
          </p:cNvSpPr>
          <p:nvPr/>
        </p:nvSpPr>
        <p:spPr bwMode="auto">
          <a:xfrm>
            <a:off x="6900863" y="3148013"/>
            <a:ext cx="196850" cy="349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34" name="Oval 166"/>
          <p:cNvSpPr>
            <a:spLocks noChangeArrowheads="1"/>
          </p:cNvSpPr>
          <p:nvPr/>
        </p:nvSpPr>
        <p:spPr bwMode="auto">
          <a:xfrm>
            <a:off x="7053263" y="3016250"/>
            <a:ext cx="196850" cy="349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35" name="Line 167"/>
          <p:cNvSpPr>
            <a:spLocks noChangeShapeType="1"/>
          </p:cNvSpPr>
          <p:nvPr/>
        </p:nvSpPr>
        <p:spPr bwMode="auto">
          <a:xfrm flipH="1">
            <a:off x="6865938" y="3036888"/>
            <a:ext cx="187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6" name="Line 168"/>
          <p:cNvSpPr>
            <a:spLocks noChangeShapeType="1"/>
          </p:cNvSpPr>
          <p:nvPr/>
        </p:nvSpPr>
        <p:spPr bwMode="auto">
          <a:xfrm flipV="1">
            <a:off x="7024688" y="3051175"/>
            <a:ext cx="111125" cy="9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7" name="Line 169"/>
          <p:cNvSpPr>
            <a:spLocks noChangeShapeType="1"/>
          </p:cNvSpPr>
          <p:nvPr/>
        </p:nvSpPr>
        <p:spPr bwMode="auto">
          <a:xfrm flipH="1">
            <a:off x="6878638" y="3182938"/>
            <a:ext cx="98425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8" name="Line 170"/>
          <p:cNvSpPr>
            <a:spLocks noChangeShapeType="1"/>
          </p:cNvSpPr>
          <p:nvPr/>
        </p:nvSpPr>
        <p:spPr bwMode="auto">
          <a:xfrm>
            <a:off x="1555750" y="3375025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39" name="Line 171"/>
          <p:cNvSpPr>
            <a:spLocks noChangeShapeType="1"/>
          </p:cNvSpPr>
          <p:nvPr/>
        </p:nvSpPr>
        <p:spPr bwMode="auto">
          <a:xfrm>
            <a:off x="1711325" y="3273425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40" name="Line 172"/>
          <p:cNvSpPr>
            <a:spLocks noChangeShapeType="1"/>
          </p:cNvSpPr>
          <p:nvPr/>
        </p:nvSpPr>
        <p:spPr bwMode="auto">
          <a:xfrm>
            <a:off x="1311275" y="3349625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41" name="Line 173"/>
          <p:cNvSpPr>
            <a:spLocks noChangeShapeType="1"/>
          </p:cNvSpPr>
          <p:nvPr/>
        </p:nvSpPr>
        <p:spPr bwMode="auto">
          <a:xfrm>
            <a:off x="1457325" y="3270250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42" name="Freeform 174"/>
          <p:cNvSpPr>
            <a:spLocks/>
          </p:cNvSpPr>
          <p:nvPr/>
        </p:nvSpPr>
        <p:spPr bwMode="auto">
          <a:xfrm>
            <a:off x="1316038" y="3265488"/>
            <a:ext cx="395287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43" name="Freeform 175"/>
          <p:cNvSpPr>
            <a:spLocks/>
          </p:cNvSpPr>
          <p:nvPr/>
        </p:nvSpPr>
        <p:spPr bwMode="auto">
          <a:xfrm>
            <a:off x="1322388" y="4725988"/>
            <a:ext cx="395287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44" name="Freeform 176"/>
          <p:cNvSpPr>
            <a:spLocks/>
          </p:cNvSpPr>
          <p:nvPr/>
        </p:nvSpPr>
        <p:spPr bwMode="auto">
          <a:xfrm>
            <a:off x="1309688" y="5373688"/>
            <a:ext cx="395287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B2D6E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45" name="Rectangle 177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/>
              <a:t>Recent Developments in Systems Modeling</a:t>
            </a:r>
          </a:p>
        </p:txBody>
      </p:sp>
      <p:sp>
        <p:nvSpPr>
          <p:cNvPr id="109746" name="Rectangle 178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3A0000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de-CH" altLang="en-US" sz="2000" b="1"/>
              <a:t>Large scale earthquake risk management</a:t>
            </a:r>
            <a:endParaRPr lang="en-US" altLang="en-US" sz="2000" b="1"/>
          </a:p>
        </p:txBody>
      </p:sp>
    </p:spTree>
    <p:extLst>
      <p:ext uri="{BB962C8B-B14F-4D97-AF65-F5344CB8AC3E}">
        <p14:creationId xmlns:p14="http://schemas.microsoft.com/office/powerpoint/2010/main" val="16903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reeform 2"/>
          <p:cNvSpPr>
            <a:spLocks/>
          </p:cNvSpPr>
          <p:nvPr/>
        </p:nvSpPr>
        <p:spPr bwMode="auto">
          <a:xfrm>
            <a:off x="438150" y="470217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5" name="Freeform 3"/>
          <p:cNvSpPr>
            <a:spLocks/>
          </p:cNvSpPr>
          <p:nvPr/>
        </p:nvSpPr>
        <p:spPr bwMode="auto">
          <a:xfrm>
            <a:off x="1317625" y="5294313"/>
            <a:ext cx="393700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601663" y="4737100"/>
            <a:ext cx="3530600" cy="862013"/>
            <a:chOff x="379" y="2984"/>
            <a:chExt cx="2224" cy="543"/>
          </a:xfrm>
        </p:grpSpPr>
        <p:sp>
          <p:nvSpPr>
            <p:cNvPr id="110597" name="Freeform 5"/>
            <p:cNvSpPr>
              <a:spLocks/>
            </p:cNvSpPr>
            <p:nvPr/>
          </p:nvSpPr>
          <p:spPr bwMode="auto">
            <a:xfrm>
              <a:off x="379" y="3484"/>
              <a:ext cx="104" cy="43"/>
            </a:xfrm>
            <a:custGeom>
              <a:avLst/>
              <a:gdLst>
                <a:gd name="T0" fmla="*/ 55 w 133"/>
                <a:gd name="T1" fmla="*/ 0 h 36"/>
                <a:gd name="T2" fmla="*/ 133 w 133"/>
                <a:gd name="T3" fmla="*/ 3 h 36"/>
                <a:gd name="T4" fmla="*/ 75 w 133"/>
                <a:gd name="T5" fmla="*/ 36 h 36"/>
                <a:gd name="T6" fmla="*/ 0 w 133"/>
                <a:gd name="T7" fmla="*/ 26 h 36"/>
                <a:gd name="T8" fmla="*/ 55 w 13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36">
                  <a:moveTo>
                    <a:pt x="55" y="0"/>
                  </a:moveTo>
                  <a:lnTo>
                    <a:pt x="133" y="3"/>
                  </a:lnTo>
                  <a:lnTo>
                    <a:pt x="75" y="36"/>
                  </a:lnTo>
                  <a:lnTo>
                    <a:pt x="0" y="2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8" name="Freeform 6"/>
            <p:cNvSpPr>
              <a:spLocks/>
            </p:cNvSpPr>
            <p:nvPr/>
          </p:nvSpPr>
          <p:spPr bwMode="auto">
            <a:xfrm>
              <a:off x="409" y="3442"/>
              <a:ext cx="107" cy="25"/>
            </a:xfrm>
            <a:custGeom>
              <a:avLst/>
              <a:gdLst>
                <a:gd name="T0" fmla="*/ 0 w 136"/>
                <a:gd name="T1" fmla="*/ 21 h 21"/>
                <a:gd name="T2" fmla="*/ 64 w 136"/>
                <a:gd name="T3" fmla="*/ 0 h 21"/>
                <a:gd name="T4" fmla="*/ 136 w 136"/>
                <a:gd name="T5" fmla="*/ 5 h 21"/>
                <a:gd name="T6" fmla="*/ 88 w 136"/>
                <a:gd name="T7" fmla="*/ 18 h 21"/>
                <a:gd name="T8" fmla="*/ 0 w 136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1">
                  <a:moveTo>
                    <a:pt x="0" y="21"/>
                  </a:moveTo>
                  <a:lnTo>
                    <a:pt x="64" y="0"/>
                  </a:lnTo>
                  <a:lnTo>
                    <a:pt x="136" y="5"/>
                  </a:lnTo>
                  <a:lnTo>
                    <a:pt x="88" y="1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9" name="Freeform 7"/>
            <p:cNvSpPr>
              <a:spLocks/>
            </p:cNvSpPr>
            <p:nvPr/>
          </p:nvSpPr>
          <p:spPr bwMode="auto">
            <a:xfrm>
              <a:off x="599" y="3449"/>
              <a:ext cx="145" cy="43"/>
            </a:xfrm>
            <a:custGeom>
              <a:avLst/>
              <a:gdLst>
                <a:gd name="T0" fmla="*/ 0 w 186"/>
                <a:gd name="T1" fmla="*/ 26 h 36"/>
                <a:gd name="T2" fmla="*/ 12 w 186"/>
                <a:gd name="T3" fmla="*/ 26 h 36"/>
                <a:gd name="T4" fmla="*/ 144 w 186"/>
                <a:gd name="T5" fmla="*/ 36 h 36"/>
                <a:gd name="T6" fmla="*/ 186 w 186"/>
                <a:gd name="T7" fmla="*/ 9 h 36"/>
                <a:gd name="T8" fmla="*/ 73 w 186"/>
                <a:gd name="T9" fmla="*/ 0 h 36"/>
                <a:gd name="T10" fmla="*/ 0 w 186"/>
                <a:gd name="T11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36">
                  <a:moveTo>
                    <a:pt x="0" y="26"/>
                  </a:moveTo>
                  <a:cubicBezTo>
                    <a:pt x="4" y="26"/>
                    <a:pt x="8" y="26"/>
                    <a:pt x="12" y="26"/>
                  </a:cubicBezTo>
                  <a:lnTo>
                    <a:pt x="144" y="36"/>
                  </a:lnTo>
                  <a:lnTo>
                    <a:pt x="186" y="9"/>
                  </a:lnTo>
                  <a:lnTo>
                    <a:pt x="7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505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0" name="Freeform 8"/>
            <p:cNvSpPr>
              <a:spLocks/>
            </p:cNvSpPr>
            <p:nvPr/>
          </p:nvSpPr>
          <p:spPr bwMode="auto">
            <a:xfrm>
              <a:off x="516" y="3442"/>
              <a:ext cx="117" cy="39"/>
            </a:xfrm>
            <a:custGeom>
              <a:avLst/>
              <a:gdLst>
                <a:gd name="T0" fmla="*/ 0 w 150"/>
                <a:gd name="T1" fmla="*/ 27 h 33"/>
                <a:gd name="T2" fmla="*/ 87 w 150"/>
                <a:gd name="T3" fmla="*/ 33 h 33"/>
                <a:gd name="T4" fmla="*/ 150 w 150"/>
                <a:gd name="T5" fmla="*/ 9 h 33"/>
                <a:gd name="T6" fmla="*/ 57 w 150"/>
                <a:gd name="T7" fmla="*/ 0 h 33"/>
                <a:gd name="T8" fmla="*/ 0 w 150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3">
                  <a:moveTo>
                    <a:pt x="0" y="27"/>
                  </a:moveTo>
                  <a:lnTo>
                    <a:pt x="87" y="33"/>
                  </a:lnTo>
                  <a:lnTo>
                    <a:pt x="150" y="9"/>
                  </a:lnTo>
                  <a:lnTo>
                    <a:pt x="57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1" name="Freeform 9"/>
            <p:cNvSpPr>
              <a:spLocks/>
            </p:cNvSpPr>
            <p:nvPr/>
          </p:nvSpPr>
          <p:spPr bwMode="auto">
            <a:xfrm>
              <a:off x="780" y="3419"/>
              <a:ext cx="79" cy="32"/>
            </a:xfrm>
            <a:custGeom>
              <a:avLst/>
              <a:gdLst>
                <a:gd name="T0" fmla="*/ 41 w 101"/>
                <a:gd name="T1" fmla="*/ 27 h 27"/>
                <a:gd name="T2" fmla="*/ 30 w 101"/>
                <a:gd name="T3" fmla="*/ 27 h 27"/>
                <a:gd name="T4" fmla="*/ 0 w 101"/>
                <a:gd name="T5" fmla="*/ 21 h 27"/>
                <a:gd name="T6" fmla="*/ 48 w 101"/>
                <a:gd name="T7" fmla="*/ 0 h 27"/>
                <a:gd name="T8" fmla="*/ 101 w 101"/>
                <a:gd name="T9" fmla="*/ 4 h 27"/>
                <a:gd name="T10" fmla="*/ 83 w 101"/>
                <a:gd name="T11" fmla="*/ 12 h 27"/>
                <a:gd name="T12" fmla="*/ 50 w 101"/>
                <a:gd name="T13" fmla="*/ 10 h 27"/>
                <a:gd name="T14" fmla="*/ 27 w 101"/>
                <a:gd name="T15" fmla="*/ 19 h 27"/>
                <a:gd name="T16" fmla="*/ 62 w 101"/>
                <a:gd name="T17" fmla="*/ 22 h 27"/>
                <a:gd name="T18" fmla="*/ 41 w 101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27">
                  <a:moveTo>
                    <a:pt x="41" y="27"/>
                  </a:moveTo>
                  <a:cubicBezTo>
                    <a:pt x="37" y="27"/>
                    <a:pt x="34" y="27"/>
                    <a:pt x="30" y="27"/>
                  </a:cubicBezTo>
                  <a:lnTo>
                    <a:pt x="0" y="21"/>
                  </a:lnTo>
                  <a:lnTo>
                    <a:pt x="48" y="0"/>
                  </a:lnTo>
                  <a:lnTo>
                    <a:pt x="101" y="4"/>
                  </a:lnTo>
                  <a:lnTo>
                    <a:pt x="83" y="12"/>
                  </a:lnTo>
                  <a:lnTo>
                    <a:pt x="50" y="10"/>
                  </a:lnTo>
                  <a:lnTo>
                    <a:pt x="27" y="19"/>
                  </a:lnTo>
                  <a:lnTo>
                    <a:pt x="62" y="22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2" name="Freeform 10"/>
            <p:cNvSpPr>
              <a:spLocks/>
            </p:cNvSpPr>
            <p:nvPr/>
          </p:nvSpPr>
          <p:spPr bwMode="auto">
            <a:xfrm>
              <a:off x="609" y="3274"/>
              <a:ext cx="180" cy="61"/>
            </a:xfrm>
            <a:custGeom>
              <a:avLst/>
              <a:gdLst>
                <a:gd name="T0" fmla="*/ 230 w 230"/>
                <a:gd name="T1" fmla="*/ 18 h 52"/>
                <a:gd name="T2" fmla="*/ 216 w 230"/>
                <a:gd name="T3" fmla="*/ 22 h 52"/>
                <a:gd name="T4" fmla="*/ 138 w 230"/>
                <a:gd name="T5" fmla="*/ 49 h 52"/>
                <a:gd name="T6" fmla="*/ 86 w 230"/>
                <a:gd name="T7" fmla="*/ 42 h 52"/>
                <a:gd name="T8" fmla="*/ 56 w 230"/>
                <a:gd name="T9" fmla="*/ 52 h 52"/>
                <a:gd name="T10" fmla="*/ 0 w 230"/>
                <a:gd name="T11" fmla="*/ 48 h 52"/>
                <a:gd name="T12" fmla="*/ 132 w 230"/>
                <a:gd name="T13" fmla="*/ 0 h 52"/>
                <a:gd name="T14" fmla="*/ 230 w 230"/>
                <a:gd name="T15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52">
                  <a:moveTo>
                    <a:pt x="230" y="18"/>
                  </a:moveTo>
                  <a:cubicBezTo>
                    <a:pt x="225" y="19"/>
                    <a:pt x="216" y="22"/>
                    <a:pt x="216" y="22"/>
                  </a:cubicBezTo>
                  <a:lnTo>
                    <a:pt x="138" y="49"/>
                  </a:lnTo>
                  <a:lnTo>
                    <a:pt x="86" y="42"/>
                  </a:lnTo>
                  <a:lnTo>
                    <a:pt x="56" y="52"/>
                  </a:lnTo>
                  <a:lnTo>
                    <a:pt x="0" y="48"/>
                  </a:lnTo>
                  <a:lnTo>
                    <a:pt x="132" y="0"/>
                  </a:lnTo>
                  <a:lnTo>
                    <a:pt x="230" y="18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3" name="Freeform 11"/>
            <p:cNvSpPr>
              <a:spLocks/>
            </p:cNvSpPr>
            <p:nvPr/>
          </p:nvSpPr>
          <p:spPr bwMode="auto">
            <a:xfrm>
              <a:off x="841" y="3463"/>
              <a:ext cx="148" cy="39"/>
            </a:xfrm>
            <a:custGeom>
              <a:avLst/>
              <a:gdLst>
                <a:gd name="T0" fmla="*/ 0 w 190"/>
                <a:gd name="T1" fmla="*/ 30 h 33"/>
                <a:gd name="T2" fmla="*/ 123 w 190"/>
                <a:gd name="T3" fmla="*/ 33 h 33"/>
                <a:gd name="T4" fmla="*/ 190 w 190"/>
                <a:gd name="T5" fmla="*/ 5 h 33"/>
                <a:gd name="T6" fmla="*/ 57 w 190"/>
                <a:gd name="T7" fmla="*/ 0 h 33"/>
                <a:gd name="T8" fmla="*/ 0 w 19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33">
                  <a:moveTo>
                    <a:pt x="0" y="30"/>
                  </a:moveTo>
                  <a:lnTo>
                    <a:pt x="123" y="33"/>
                  </a:lnTo>
                  <a:lnTo>
                    <a:pt x="190" y="5"/>
                  </a:lnTo>
                  <a:lnTo>
                    <a:pt x="57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505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4" name="Freeform 12"/>
            <p:cNvSpPr>
              <a:spLocks/>
            </p:cNvSpPr>
            <p:nvPr/>
          </p:nvSpPr>
          <p:spPr bwMode="auto">
            <a:xfrm>
              <a:off x="780" y="3229"/>
              <a:ext cx="138" cy="57"/>
            </a:xfrm>
            <a:custGeom>
              <a:avLst/>
              <a:gdLst>
                <a:gd name="T0" fmla="*/ 177 w 177"/>
                <a:gd name="T1" fmla="*/ 5 h 48"/>
                <a:gd name="T2" fmla="*/ 37 w 177"/>
                <a:gd name="T3" fmla="*/ 48 h 48"/>
                <a:gd name="T4" fmla="*/ 0 w 177"/>
                <a:gd name="T5" fmla="*/ 33 h 48"/>
                <a:gd name="T6" fmla="*/ 115 w 177"/>
                <a:gd name="T7" fmla="*/ 0 h 48"/>
                <a:gd name="T8" fmla="*/ 177 w 177"/>
                <a:gd name="T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48">
                  <a:moveTo>
                    <a:pt x="177" y="5"/>
                  </a:moveTo>
                  <a:lnTo>
                    <a:pt x="37" y="48"/>
                  </a:lnTo>
                  <a:lnTo>
                    <a:pt x="0" y="33"/>
                  </a:lnTo>
                  <a:lnTo>
                    <a:pt x="115" y="0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5" name="Freeform 13"/>
            <p:cNvSpPr>
              <a:spLocks/>
            </p:cNvSpPr>
            <p:nvPr/>
          </p:nvSpPr>
          <p:spPr bwMode="auto">
            <a:xfrm>
              <a:off x="733" y="3222"/>
              <a:ext cx="112" cy="41"/>
            </a:xfrm>
            <a:custGeom>
              <a:avLst/>
              <a:gdLst>
                <a:gd name="T0" fmla="*/ 0 w 144"/>
                <a:gd name="T1" fmla="*/ 32 h 35"/>
                <a:gd name="T2" fmla="*/ 49 w 144"/>
                <a:gd name="T3" fmla="*/ 35 h 35"/>
                <a:gd name="T4" fmla="*/ 144 w 144"/>
                <a:gd name="T5" fmla="*/ 2 h 35"/>
                <a:gd name="T6" fmla="*/ 70 w 144"/>
                <a:gd name="T7" fmla="*/ 0 h 35"/>
                <a:gd name="T8" fmla="*/ 0 w 144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">
                  <a:moveTo>
                    <a:pt x="0" y="32"/>
                  </a:moveTo>
                  <a:lnTo>
                    <a:pt x="49" y="35"/>
                  </a:lnTo>
                  <a:lnTo>
                    <a:pt x="144" y="2"/>
                  </a:lnTo>
                  <a:lnTo>
                    <a:pt x="7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6" name="Freeform 14"/>
            <p:cNvSpPr>
              <a:spLocks/>
            </p:cNvSpPr>
            <p:nvPr/>
          </p:nvSpPr>
          <p:spPr bwMode="auto">
            <a:xfrm>
              <a:off x="1026" y="3470"/>
              <a:ext cx="114" cy="36"/>
            </a:xfrm>
            <a:custGeom>
              <a:avLst/>
              <a:gdLst>
                <a:gd name="T0" fmla="*/ 0 w 147"/>
                <a:gd name="T1" fmla="*/ 30 h 30"/>
                <a:gd name="T2" fmla="*/ 87 w 147"/>
                <a:gd name="T3" fmla="*/ 30 h 30"/>
                <a:gd name="T4" fmla="*/ 147 w 147"/>
                <a:gd name="T5" fmla="*/ 0 h 30"/>
                <a:gd name="T6" fmla="*/ 39 w 147"/>
                <a:gd name="T7" fmla="*/ 0 h 30"/>
                <a:gd name="T8" fmla="*/ 0 w 147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0">
                  <a:moveTo>
                    <a:pt x="0" y="30"/>
                  </a:moveTo>
                  <a:lnTo>
                    <a:pt x="87" y="30"/>
                  </a:lnTo>
                  <a:lnTo>
                    <a:pt x="147" y="0"/>
                  </a:lnTo>
                  <a:lnTo>
                    <a:pt x="39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7" name="Freeform 15"/>
            <p:cNvSpPr>
              <a:spLocks/>
            </p:cNvSpPr>
            <p:nvPr/>
          </p:nvSpPr>
          <p:spPr bwMode="auto">
            <a:xfrm>
              <a:off x="1258" y="3456"/>
              <a:ext cx="121" cy="27"/>
            </a:xfrm>
            <a:custGeom>
              <a:avLst/>
              <a:gdLst>
                <a:gd name="T0" fmla="*/ 0 w 156"/>
                <a:gd name="T1" fmla="*/ 23 h 23"/>
                <a:gd name="T2" fmla="*/ 97 w 156"/>
                <a:gd name="T3" fmla="*/ 23 h 23"/>
                <a:gd name="T4" fmla="*/ 156 w 156"/>
                <a:gd name="T5" fmla="*/ 2 h 23"/>
                <a:gd name="T6" fmla="*/ 75 w 156"/>
                <a:gd name="T7" fmla="*/ 0 h 23"/>
                <a:gd name="T8" fmla="*/ 0 w 15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3">
                  <a:moveTo>
                    <a:pt x="0" y="23"/>
                  </a:moveTo>
                  <a:lnTo>
                    <a:pt x="97" y="23"/>
                  </a:lnTo>
                  <a:lnTo>
                    <a:pt x="156" y="2"/>
                  </a:lnTo>
                  <a:lnTo>
                    <a:pt x="7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8" name="Freeform 16"/>
            <p:cNvSpPr>
              <a:spLocks/>
            </p:cNvSpPr>
            <p:nvPr/>
          </p:nvSpPr>
          <p:spPr bwMode="auto">
            <a:xfrm>
              <a:off x="1368" y="3392"/>
              <a:ext cx="178" cy="25"/>
            </a:xfrm>
            <a:custGeom>
              <a:avLst/>
              <a:gdLst>
                <a:gd name="T0" fmla="*/ 0 w 228"/>
                <a:gd name="T1" fmla="*/ 18 h 21"/>
                <a:gd name="T2" fmla="*/ 176 w 228"/>
                <a:gd name="T3" fmla="*/ 21 h 21"/>
                <a:gd name="T4" fmla="*/ 228 w 228"/>
                <a:gd name="T5" fmla="*/ 0 h 21"/>
                <a:gd name="T6" fmla="*/ 57 w 228"/>
                <a:gd name="T7" fmla="*/ 2 h 21"/>
                <a:gd name="T8" fmla="*/ 0 w 228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1">
                  <a:moveTo>
                    <a:pt x="0" y="18"/>
                  </a:moveTo>
                  <a:lnTo>
                    <a:pt x="176" y="21"/>
                  </a:lnTo>
                  <a:lnTo>
                    <a:pt x="228" y="0"/>
                  </a:lnTo>
                  <a:lnTo>
                    <a:pt x="57" y="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9" name="Freeform 17"/>
            <p:cNvSpPr>
              <a:spLocks/>
            </p:cNvSpPr>
            <p:nvPr/>
          </p:nvSpPr>
          <p:spPr bwMode="auto">
            <a:xfrm>
              <a:off x="1206" y="3430"/>
              <a:ext cx="66" cy="26"/>
            </a:xfrm>
            <a:custGeom>
              <a:avLst/>
              <a:gdLst>
                <a:gd name="T0" fmla="*/ 0 w 85"/>
                <a:gd name="T1" fmla="*/ 21 h 22"/>
                <a:gd name="T2" fmla="*/ 43 w 85"/>
                <a:gd name="T3" fmla="*/ 22 h 22"/>
                <a:gd name="T4" fmla="*/ 85 w 85"/>
                <a:gd name="T5" fmla="*/ 0 h 22"/>
                <a:gd name="T6" fmla="*/ 18 w 85"/>
                <a:gd name="T7" fmla="*/ 1 h 22"/>
                <a:gd name="T8" fmla="*/ 0 w 85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2">
                  <a:moveTo>
                    <a:pt x="0" y="21"/>
                  </a:moveTo>
                  <a:lnTo>
                    <a:pt x="43" y="22"/>
                  </a:lnTo>
                  <a:lnTo>
                    <a:pt x="85" y="0"/>
                  </a:lnTo>
                  <a:lnTo>
                    <a:pt x="18" y="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0" name="Freeform 18"/>
            <p:cNvSpPr>
              <a:spLocks/>
            </p:cNvSpPr>
            <p:nvPr/>
          </p:nvSpPr>
          <p:spPr bwMode="auto">
            <a:xfrm>
              <a:off x="1117" y="3492"/>
              <a:ext cx="77" cy="30"/>
            </a:xfrm>
            <a:custGeom>
              <a:avLst/>
              <a:gdLst>
                <a:gd name="T0" fmla="*/ 0 w 99"/>
                <a:gd name="T1" fmla="*/ 26 h 26"/>
                <a:gd name="T2" fmla="*/ 49 w 99"/>
                <a:gd name="T3" fmla="*/ 26 h 26"/>
                <a:gd name="T4" fmla="*/ 99 w 99"/>
                <a:gd name="T5" fmla="*/ 0 h 26"/>
                <a:gd name="T6" fmla="*/ 43 w 99"/>
                <a:gd name="T7" fmla="*/ 0 h 26"/>
                <a:gd name="T8" fmla="*/ 0 w 9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6">
                  <a:moveTo>
                    <a:pt x="0" y="26"/>
                  </a:moveTo>
                  <a:lnTo>
                    <a:pt x="49" y="26"/>
                  </a:lnTo>
                  <a:lnTo>
                    <a:pt x="99" y="0"/>
                  </a:lnTo>
                  <a:lnTo>
                    <a:pt x="4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1" name="Freeform 19"/>
            <p:cNvSpPr>
              <a:spLocks/>
            </p:cNvSpPr>
            <p:nvPr/>
          </p:nvSpPr>
          <p:spPr bwMode="auto">
            <a:xfrm>
              <a:off x="1372" y="3264"/>
              <a:ext cx="160" cy="57"/>
            </a:xfrm>
            <a:custGeom>
              <a:avLst/>
              <a:gdLst>
                <a:gd name="T0" fmla="*/ 0 w 205"/>
                <a:gd name="T1" fmla="*/ 45 h 48"/>
                <a:gd name="T2" fmla="*/ 93 w 205"/>
                <a:gd name="T3" fmla="*/ 48 h 48"/>
                <a:gd name="T4" fmla="*/ 205 w 205"/>
                <a:gd name="T5" fmla="*/ 5 h 48"/>
                <a:gd name="T6" fmla="*/ 102 w 205"/>
                <a:gd name="T7" fmla="*/ 0 h 48"/>
                <a:gd name="T8" fmla="*/ 0 w 205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48">
                  <a:moveTo>
                    <a:pt x="0" y="45"/>
                  </a:moveTo>
                  <a:lnTo>
                    <a:pt x="93" y="48"/>
                  </a:lnTo>
                  <a:lnTo>
                    <a:pt x="205" y="5"/>
                  </a:lnTo>
                  <a:lnTo>
                    <a:pt x="10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2" name="Freeform 20"/>
            <p:cNvSpPr>
              <a:spLocks/>
            </p:cNvSpPr>
            <p:nvPr/>
          </p:nvSpPr>
          <p:spPr bwMode="auto">
            <a:xfrm>
              <a:off x="989" y="3253"/>
              <a:ext cx="102" cy="36"/>
            </a:xfrm>
            <a:custGeom>
              <a:avLst/>
              <a:gdLst>
                <a:gd name="T0" fmla="*/ 0 w 131"/>
                <a:gd name="T1" fmla="*/ 25 h 31"/>
                <a:gd name="T2" fmla="*/ 51 w 131"/>
                <a:gd name="T3" fmla="*/ 31 h 31"/>
                <a:gd name="T4" fmla="*/ 65 w 131"/>
                <a:gd name="T5" fmla="*/ 25 h 31"/>
                <a:gd name="T6" fmla="*/ 38 w 131"/>
                <a:gd name="T7" fmla="*/ 21 h 31"/>
                <a:gd name="T8" fmla="*/ 63 w 131"/>
                <a:gd name="T9" fmla="*/ 12 h 31"/>
                <a:gd name="T10" fmla="*/ 104 w 131"/>
                <a:gd name="T11" fmla="*/ 13 h 31"/>
                <a:gd name="T12" fmla="*/ 131 w 131"/>
                <a:gd name="T13" fmla="*/ 7 h 31"/>
                <a:gd name="T14" fmla="*/ 68 w 131"/>
                <a:gd name="T15" fmla="*/ 0 h 31"/>
                <a:gd name="T16" fmla="*/ 0 w 131"/>
                <a:gd name="T17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1">
                  <a:moveTo>
                    <a:pt x="0" y="25"/>
                  </a:moveTo>
                  <a:lnTo>
                    <a:pt x="51" y="31"/>
                  </a:lnTo>
                  <a:lnTo>
                    <a:pt x="65" y="25"/>
                  </a:lnTo>
                  <a:lnTo>
                    <a:pt x="38" y="21"/>
                  </a:lnTo>
                  <a:lnTo>
                    <a:pt x="63" y="12"/>
                  </a:lnTo>
                  <a:lnTo>
                    <a:pt x="104" y="13"/>
                  </a:lnTo>
                  <a:lnTo>
                    <a:pt x="131" y="7"/>
                  </a:lnTo>
                  <a:lnTo>
                    <a:pt x="68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3" name="Freeform 21"/>
            <p:cNvSpPr>
              <a:spLocks/>
            </p:cNvSpPr>
            <p:nvPr/>
          </p:nvSpPr>
          <p:spPr bwMode="auto">
            <a:xfrm>
              <a:off x="853" y="3146"/>
              <a:ext cx="131" cy="37"/>
            </a:xfrm>
            <a:custGeom>
              <a:avLst/>
              <a:gdLst>
                <a:gd name="T0" fmla="*/ 117 w 168"/>
                <a:gd name="T1" fmla="*/ 31 h 31"/>
                <a:gd name="T2" fmla="*/ 0 w 168"/>
                <a:gd name="T3" fmla="*/ 28 h 31"/>
                <a:gd name="T4" fmla="*/ 89 w 168"/>
                <a:gd name="T5" fmla="*/ 0 h 31"/>
                <a:gd name="T6" fmla="*/ 168 w 168"/>
                <a:gd name="T7" fmla="*/ 7 h 31"/>
                <a:gd name="T8" fmla="*/ 117 w 168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31">
                  <a:moveTo>
                    <a:pt x="117" y="31"/>
                  </a:moveTo>
                  <a:lnTo>
                    <a:pt x="0" y="28"/>
                  </a:lnTo>
                  <a:lnTo>
                    <a:pt x="89" y="0"/>
                  </a:lnTo>
                  <a:lnTo>
                    <a:pt x="168" y="7"/>
                  </a:lnTo>
                  <a:lnTo>
                    <a:pt x="117" y="31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4" name="Freeform 22"/>
            <p:cNvSpPr>
              <a:spLocks/>
            </p:cNvSpPr>
            <p:nvPr/>
          </p:nvSpPr>
          <p:spPr bwMode="auto">
            <a:xfrm>
              <a:off x="933" y="3108"/>
              <a:ext cx="123" cy="42"/>
            </a:xfrm>
            <a:custGeom>
              <a:avLst/>
              <a:gdLst>
                <a:gd name="T0" fmla="*/ 87 w 158"/>
                <a:gd name="T1" fmla="*/ 35 h 35"/>
                <a:gd name="T2" fmla="*/ 158 w 158"/>
                <a:gd name="T3" fmla="*/ 12 h 35"/>
                <a:gd name="T4" fmla="*/ 75 w 158"/>
                <a:gd name="T5" fmla="*/ 0 h 35"/>
                <a:gd name="T6" fmla="*/ 0 w 158"/>
                <a:gd name="T7" fmla="*/ 18 h 35"/>
                <a:gd name="T8" fmla="*/ 87 w 158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5">
                  <a:moveTo>
                    <a:pt x="87" y="35"/>
                  </a:moveTo>
                  <a:lnTo>
                    <a:pt x="158" y="12"/>
                  </a:lnTo>
                  <a:lnTo>
                    <a:pt x="75" y="0"/>
                  </a:lnTo>
                  <a:lnTo>
                    <a:pt x="0" y="18"/>
                  </a:lnTo>
                  <a:lnTo>
                    <a:pt x="87" y="35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5" name="Freeform 23"/>
            <p:cNvSpPr>
              <a:spLocks/>
            </p:cNvSpPr>
            <p:nvPr/>
          </p:nvSpPr>
          <p:spPr bwMode="auto">
            <a:xfrm>
              <a:off x="1178" y="3027"/>
              <a:ext cx="141" cy="42"/>
            </a:xfrm>
            <a:custGeom>
              <a:avLst/>
              <a:gdLst>
                <a:gd name="T0" fmla="*/ 39 w 181"/>
                <a:gd name="T1" fmla="*/ 36 h 36"/>
                <a:gd name="T2" fmla="*/ 181 w 181"/>
                <a:gd name="T3" fmla="*/ 12 h 36"/>
                <a:gd name="T4" fmla="*/ 108 w 181"/>
                <a:gd name="T5" fmla="*/ 0 h 36"/>
                <a:gd name="T6" fmla="*/ 0 w 181"/>
                <a:gd name="T7" fmla="*/ 23 h 36"/>
                <a:gd name="T8" fmla="*/ 39 w 18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36">
                  <a:moveTo>
                    <a:pt x="39" y="36"/>
                  </a:moveTo>
                  <a:lnTo>
                    <a:pt x="181" y="12"/>
                  </a:lnTo>
                  <a:lnTo>
                    <a:pt x="108" y="0"/>
                  </a:lnTo>
                  <a:lnTo>
                    <a:pt x="0" y="23"/>
                  </a:lnTo>
                  <a:lnTo>
                    <a:pt x="39" y="36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6" name="Freeform 24"/>
            <p:cNvSpPr>
              <a:spLocks/>
            </p:cNvSpPr>
            <p:nvPr/>
          </p:nvSpPr>
          <p:spPr bwMode="auto">
            <a:xfrm>
              <a:off x="1029" y="3034"/>
              <a:ext cx="131" cy="55"/>
            </a:xfrm>
            <a:custGeom>
              <a:avLst/>
              <a:gdLst>
                <a:gd name="T0" fmla="*/ 86 w 168"/>
                <a:gd name="T1" fmla="*/ 47 h 47"/>
                <a:gd name="T2" fmla="*/ 51 w 168"/>
                <a:gd name="T3" fmla="*/ 44 h 47"/>
                <a:gd name="T4" fmla="*/ 30 w 168"/>
                <a:gd name="T5" fmla="*/ 39 h 47"/>
                <a:gd name="T6" fmla="*/ 0 w 168"/>
                <a:gd name="T7" fmla="*/ 38 h 47"/>
                <a:gd name="T8" fmla="*/ 111 w 168"/>
                <a:gd name="T9" fmla="*/ 0 h 47"/>
                <a:gd name="T10" fmla="*/ 168 w 168"/>
                <a:gd name="T11" fmla="*/ 8 h 47"/>
                <a:gd name="T12" fmla="*/ 86 w 168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47">
                  <a:moveTo>
                    <a:pt x="86" y="47"/>
                  </a:moveTo>
                  <a:cubicBezTo>
                    <a:pt x="74" y="46"/>
                    <a:pt x="63" y="46"/>
                    <a:pt x="51" y="44"/>
                  </a:cubicBezTo>
                  <a:cubicBezTo>
                    <a:pt x="44" y="43"/>
                    <a:pt x="30" y="39"/>
                    <a:pt x="30" y="39"/>
                  </a:cubicBezTo>
                  <a:lnTo>
                    <a:pt x="0" y="38"/>
                  </a:lnTo>
                  <a:lnTo>
                    <a:pt x="111" y="0"/>
                  </a:lnTo>
                  <a:lnTo>
                    <a:pt x="168" y="8"/>
                  </a:lnTo>
                  <a:lnTo>
                    <a:pt x="86" y="47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7" name="Freeform 25"/>
            <p:cNvSpPr>
              <a:spLocks/>
            </p:cNvSpPr>
            <p:nvPr/>
          </p:nvSpPr>
          <p:spPr bwMode="auto">
            <a:xfrm>
              <a:off x="1239" y="2984"/>
              <a:ext cx="120" cy="28"/>
            </a:xfrm>
            <a:custGeom>
              <a:avLst/>
              <a:gdLst>
                <a:gd name="T0" fmla="*/ 0 w 154"/>
                <a:gd name="T1" fmla="*/ 18 h 24"/>
                <a:gd name="T2" fmla="*/ 61 w 154"/>
                <a:gd name="T3" fmla="*/ 24 h 24"/>
                <a:gd name="T4" fmla="*/ 154 w 154"/>
                <a:gd name="T5" fmla="*/ 2 h 24"/>
                <a:gd name="T6" fmla="*/ 76 w 154"/>
                <a:gd name="T7" fmla="*/ 0 h 24"/>
                <a:gd name="T8" fmla="*/ 0 w 154"/>
                <a:gd name="T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4">
                  <a:moveTo>
                    <a:pt x="0" y="18"/>
                  </a:moveTo>
                  <a:lnTo>
                    <a:pt x="61" y="24"/>
                  </a:lnTo>
                  <a:lnTo>
                    <a:pt x="154" y="2"/>
                  </a:lnTo>
                  <a:lnTo>
                    <a:pt x="7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8" name="Freeform 26"/>
            <p:cNvSpPr>
              <a:spLocks/>
            </p:cNvSpPr>
            <p:nvPr/>
          </p:nvSpPr>
          <p:spPr bwMode="auto">
            <a:xfrm>
              <a:off x="1206" y="3176"/>
              <a:ext cx="120" cy="23"/>
            </a:xfrm>
            <a:custGeom>
              <a:avLst/>
              <a:gdLst>
                <a:gd name="T0" fmla="*/ 0 w 154"/>
                <a:gd name="T1" fmla="*/ 17 h 20"/>
                <a:gd name="T2" fmla="*/ 100 w 154"/>
                <a:gd name="T3" fmla="*/ 20 h 20"/>
                <a:gd name="T4" fmla="*/ 154 w 154"/>
                <a:gd name="T5" fmla="*/ 3 h 20"/>
                <a:gd name="T6" fmla="*/ 64 w 154"/>
                <a:gd name="T7" fmla="*/ 0 h 20"/>
                <a:gd name="T8" fmla="*/ 0 w 154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0">
                  <a:moveTo>
                    <a:pt x="0" y="17"/>
                  </a:moveTo>
                  <a:lnTo>
                    <a:pt x="100" y="20"/>
                  </a:lnTo>
                  <a:lnTo>
                    <a:pt x="154" y="3"/>
                  </a:lnTo>
                  <a:lnTo>
                    <a:pt x="64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9" name="Freeform 27"/>
            <p:cNvSpPr>
              <a:spLocks/>
            </p:cNvSpPr>
            <p:nvPr/>
          </p:nvSpPr>
          <p:spPr bwMode="auto">
            <a:xfrm>
              <a:off x="1518" y="3176"/>
              <a:ext cx="140" cy="35"/>
            </a:xfrm>
            <a:custGeom>
              <a:avLst/>
              <a:gdLst>
                <a:gd name="T0" fmla="*/ 0 w 180"/>
                <a:gd name="T1" fmla="*/ 30 h 30"/>
                <a:gd name="T2" fmla="*/ 120 w 180"/>
                <a:gd name="T3" fmla="*/ 30 h 30"/>
                <a:gd name="T4" fmla="*/ 180 w 180"/>
                <a:gd name="T5" fmla="*/ 6 h 30"/>
                <a:gd name="T6" fmla="*/ 58 w 180"/>
                <a:gd name="T7" fmla="*/ 0 h 30"/>
                <a:gd name="T8" fmla="*/ 0 w 18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0">
                  <a:moveTo>
                    <a:pt x="0" y="30"/>
                  </a:moveTo>
                  <a:lnTo>
                    <a:pt x="120" y="30"/>
                  </a:lnTo>
                  <a:lnTo>
                    <a:pt x="180" y="6"/>
                  </a:lnTo>
                  <a:lnTo>
                    <a:pt x="58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0" name="Freeform 28"/>
            <p:cNvSpPr>
              <a:spLocks/>
            </p:cNvSpPr>
            <p:nvPr/>
          </p:nvSpPr>
          <p:spPr bwMode="auto">
            <a:xfrm>
              <a:off x="1384" y="3169"/>
              <a:ext cx="171" cy="41"/>
            </a:xfrm>
            <a:custGeom>
              <a:avLst/>
              <a:gdLst>
                <a:gd name="T0" fmla="*/ 0 w 219"/>
                <a:gd name="T1" fmla="*/ 29 h 35"/>
                <a:gd name="T2" fmla="*/ 153 w 219"/>
                <a:gd name="T3" fmla="*/ 35 h 35"/>
                <a:gd name="T4" fmla="*/ 219 w 219"/>
                <a:gd name="T5" fmla="*/ 3 h 35"/>
                <a:gd name="T6" fmla="*/ 81 w 219"/>
                <a:gd name="T7" fmla="*/ 0 h 35"/>
                <a:gd name="T8" fmla="*/ 0 w 219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35">
                  <a:moveTo>
                    <a:pt x="0" y="29"/>
                  </a:moveTo>
                  <a:lnTo>
                    <a:pt x="153" y="35"/>
                  </a:lnTo>
                  <a:lnTo>
                    <a:pt x="219" y="3"/>
                  </a:lnTo>
                  <a:lnTo>
                    <a:pt x="81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1" name="Freeform 29"/>
            <p:cNvSpPr>
              <a:spLocks/>
            </p:cNvSpPr>
            <p:nvPr/>
          </p:nvSpPr>
          <p:spPr bwMode="auto">
            <a:xfrm>
              <a:off x="1644" y="3050"/>
              <a:ext cx="98" cy="30"/>
            </a:xfrm>
            <a:custGeom>
              <a:avLst/>
              <a:gdLst>
                <a:gd name="T0" fmla="*/ 0 w 126"/>
                <a:gd name="T1" fmla="*/ 19 h 25"/>
                <a:gd name="T2" fmla="*/ 51 w 126"/>
                <a:gd name="T3" fmla="*/ 25 h 25"/>
                <a:gd name="T4" fmla="*/ 126 w 126"/>
                <a:gd name="T5" fmla="*/ 4 h 25"/>
                <a:gd name="T6" fmla="*/ 61 w 126"/>
                <a:gd name="T7" fmla="*/ 0 h 25"/>
                <a:gd name="T8" fmla="*/ 0 w 126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5">
                  <a:moveTo>
                    <a:pt x="0" y="19"/>
                  </a:moveTo>
                  <a:lnTo>
                    <a:pt x="51" y="25"/>
                  </a:lnTo>
                  <a:lnTo>
                    <a:pt x="126" y="4"/>
                  </a:lnTo>
                  <a:lnTo>
                    <a:pt x="6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505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2" name="Freeform 30"/>
            <p:cNvSpPr>
              <a:spLocks/>
            </p:cNvSpPr>
            <p:nvPr/>
          </p:nvSpPr>
          <p:spPr bwMode="auto">
            <a:xfrm>
              <a:off x="1714" y="3165"/>
              <a:ext cx="128" cy="57"/>
            </a:xfrm>
            <a:custGeom>
              <a:avLst/>
              <a:gdLst>
                <a:gd name="T0" fmla="*/ 0 w 163"/>
                <a:gd name="T1" fmla="*/ 47 h 48"/>
                <a:gd name="T2" fmla="*/ 93 w 163"/>
                <a:gd name="T3" fmla="*/ 48 h 48"/>
                <a:gd name="T4" fmla="*/ 163 w 163"/>
                <a:gd name="T5" fmla="*/ 5 h 48"/>
                <a:gd name="T6" fmla="*/ 39 w 163"/>
                <a:gd name="T7" fmla="*/ 0 h 48"/>
                <a:gd name="T8" fmla="*/ 21 w 163"/>
                <a:gd name="T9" fmla="*/ 18 h 48"/>
                <a:gd name="T10" fmla="*/ 90 w 163"/>
                <a:gd name="T11" fmla="*/ 20 h 48"/>
                <a:gd name="T12" fmla="*/ 0 w 163"/>
                <a:gd name="T13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48">
                  <a:moveTo>
                    <a:pt x="0" y="47"/>
                  </a:moveTo>
                  <a:lnTo>
                    <a:pt x="93" y="48"/>
                  </a:lnTo>
                  <a:lnTo>
                    <a:pt x="163" y="5"/>
                  </a:lnTo>
                  <a:lnTo>
                    <a:pt x="39" y="0"/>
                  </a:lnTo>
                  <a:lnTo>
                    <a:pt x="21" y="18"/>
                  </a:lnTo>
                  <a:lnTo>
                    <a:pt x="90" y="2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3" name="Freeform 31"/>
            <p:cNvSpPr>
              <a:spLocks/>
            </p:cNvSpPr>
            <p:nvPr/>
          </p:nvSpPr>
          <p:spPr bwMode="auto">
            <a:xfrm>
              <a:off x="1712" y="3353"/>
              <a:ext cx="148" cy="64"/>
            </a:xfrm>
            <a:custGeom>
              <a:avLst/>
              <a:gdLst>
                <a:gd name="T0" fmla="*/ 0 w 190"/>
                <a:gd name="T1" fmla="*/ 45 h 54"/>
                <a:gd name="T2" fmla="*/ 126 w 190"/>
                <a:gd name="T3" fmla="*/ 54 h 54"/>
                <a:gd name="T4" fmla="*/ 141 w 190"/>
                <a:gd name="T5" fmla="*/ 38 h 54"/>
                <a:gd name="T6" fmla="*/ 96 w 190"/>
                <a:gd name="T7" fmla="*/ 35 h 54"/>
                <a:gd name="T8" fmla="*/ 111 w 190"/>
                <a:gd name="T9" fmla="*/ 17 h 54"/>
                <a:gd name="T10" fmla="*/ 159 w 190"/>
                <a:gd name="T11" fmla="*/ 20 h 54"/>
                <a:gd name="T12" fmla="*/ 190 w 190"/>
                <a:gd name="T13" fmla="*/ 0 h 54"/>
                <a:gd name="T14" fmla="*/ 22 w 190"/>
                <a:gd name="T15" fmla="*/ 15 h 54"/>
                <a:gd name="T16" fmla="*/ 0 w 190"/>
                <a:gd name="T17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54">
                  <a:moveTo>
                    <a:pt x="0" y="45"/>
                  </a:moveTo>
                  <a:lnTo>
                    <a:pt x="126" y="54"/>
                  </a:lnTo>
                  <a:lnTo>
                    <a:pt x="141" y="38"/>
                  </a:lnTo>
                  <a:lnTo>
                    <a:pt x="96" y="35"/>
                  </a:lnTo>
                  <a:lnTo>
                    <a:pt x="111" y="17"/>
                  </a:lnTo>
                  <a:lnTo>
                    <a:pt x="159" y="20"/>
                  </a:lnTo>
                  <a:lnTo>
                    <a:pt x="190" y="0"/>
                  </a:lnTo>
                  <a:lnTo>
                    <a:pt x="22" y="1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4" name="Freeform 32"/>
            <p:cNvSpPr>
              <a:spLocks/>
            </p:cNvSpPr>
            <p:nvPr/>
          </p:nvSpPr>
          <p:spPr bwMode="auto">
            <a:xfrm>
              <a:off x="1968" y="3346"/>
              <a:ext cx="190" cy="49"/>
            </a:xfrm>
            <a:custGeom>
              <a:avLst/>
              <a:gdLst>
                <a:gd name="T0" fmla="*/ 23 w 243"/>
                <a:gd name="T1" fmla="*/ 6 h 41"/>
                <a:gd name="T2" fmla="*/ 0 w 243"/>
                <a:gd name="T3" fmla="*/ 41 h 41"/>
                <a:gd name="T4" fmla="*/ 195 w 243"/>
                <a:gd name="T5" fmla="*/ 32 h 41"/>
                <a:gd name="T6" fmla="*/ 243 w 243"/>
                <a:gd name="T7" fmla="*/ 0 h 41"/>
                <a:gd name="T8" fmla="*/ 23 w 243"/>
                <a:gd name="T9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41">
                  <a:moveTo>
                    <a:pt x="23" y="6"/>
                  </a:moveTo>
                  <a:lnTo>
                    <a:pt x="0" y="41"/>
                  </a:lnTo>
                  <a:lnTo>
                    <a:pt x="195" y="32"/>
                  </a:lnTo>
                  <a:lnTo>
                    <a:pt x="243" y="0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5" name="Freeform 33"/>
            <p:cNvSpPr>
              <a:spLocks/>
            </p:cNvSpPr>
            <p:nvPr/>
          </p:nvSpPr>
          <p:spPr bwMode="auto">
            <a:xfrm>
              <a:off x="1808" y="3183"/>
              <a:ext cx="120" cy="45"/>
            </a:xfrm>
            <a:custGeom>
              <a:avLst/>
              <a:gdLst>
                <a:gd name="T0" fmla="*/ 0 w 153"/>
                <a:gd name="T1" fmla="*/ 27 h 38"/>
                <a:gd name="T2" fmla="*/ 48 w 153"/>
                <a:gd name="T3" fmla="*/ 0 h 38"/>
                <a:gd name="T4" fmla="*/ 153 w 153"/>
                <a:gd name="T5" fmla="*/ 6 h 38"/>
                <a:gd name="T6" fmla="*/ 94 w 153"/>
                <a:gd name="T7" fmla="*/ 38 h 38"/>
                <a:gd name="T8" fmla="*/ 0 w 153"/>
                <a:gd name="T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8">
                  <a:moveTo>
                    <a:pt x="0" y="27"/>
                  </a:moveTo>
                  <a:lnTo>
                    <a:pt x="48" y="0"/>
                  </a:lnTo>
                  <a:lnTo>
                    <a:pt x="153" y="6"/>
                  </a:lnTo>
                  <a:lnTo>
                    <a:pt x="94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6" name="Freeform 34"/>
            <p:cNvSpPr>
              <a:spLocks/>
            </p:cNvSpPr>
            <p:nvPr/>
          </p:nvSpPr>
          <p:spPr bwMode="auto">
            <a:xfrm>
              <a:off x="1911" y="3193"/>
              <a:ext cx="108" cy="38"/>
            </a:xfrm>
            <a:custGeom>
              <a:avLst/>
              <a:gdLst>
                <a:gd name="T0" fmla="*/ 0 w 138"/>
                <a:gd name="T1" fmla="*/ 27 h 32"/>
                <a:gd name="T2" fmla="*/ 96 w 138"/>
                <a:gd name="T3" fmla="*/ 32 h 32"/>
                <a:gd name="T4" fmla="*/ 138 w 138"/>
                <a:gd name="T5" fmla="*/ 5 h 32"/>
                <a:gd name="T6" fmla="*/ 34 w 138"/>
                <a:gd name="T7" fmla="*/ 0 h 32"/>
                <a:gd name="T8" fmla="*/ 0 w 138"/>
                <a:gd name="T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2">
                  <a:moveTo>
                    <a:pt x="0" y="27"/>
                  </a:moveTo>
                  <a:lnTo>
                    <a:pt x="96" y="32"/>
                  </a:lnTo>
                  <a:lnTo>
                    <a:pt x="138" y="5"/>
                  </a:lnTo>
                  <a:lnTo>
                    <a:pt x="34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505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7" name="Freeform 35"/>
            <p:cNvSpPr>
              <a:spLocks/>
            </p:cNvSpPr>
            <p:nvPr/>
          </p:nvSpPr>
          <p:spPr bwMode="auto">
            <a:xfrm>
              <a:off x="2022" y="3176"/>
              <a:ext cx="136" cy="53"/>
            </a:xfrm>
            <a:custGeom>
              <a:avLst/>
              <a:gdLst>
                <a:gd name="T0" fmla="*/ 0 w 174"/>
                <a:gd name="T1" fmla="*/ 45 h 45"/>
                <a:gd name="T2" fmla="*/ 14 w 174"/>
                <a:gd name="T3" fmla="*/ 42 h 45"/>
                <a:gd name="T4" fmla="*/ 65 w 174"/>
                <a:gd name="T5" fmla="*/ 45 h 45"/>
                <a:gd name="T6" fmla="*/ 174 w 174"/>
                <a:gd name="T7" fmla="*/ 0 h 45"/>
                <a:gd name="T8" fmla="*/ 66 w 174"/>
                <a:gd name="T9" fmla="*/ 2 h 45"/>
                <a:gd name="T10" fmla="*/ 0 w 174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45">
                  <a:moveTo>
                    <a:pt x="0" y="45"/>
                  </a:moveTo>
                  <a:cubicBezTo>
                    <a:pt x="10" y="41"/>
                    <a:pt x="5" y="42"/>
                    <a:pt x="14" y="42"/>
                  </a:cubicBezTo>
                  <a:lnTo>
                    <a:pt x="65" y="45"/>
                  </a:lnTo>
                  <a:lnTo>
                    <a:pt x="174" y="0"/>
                  </a:lnTo>
                  <a:lnTo>
                    <a:pt x="66" y="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8" name="Freeform 36"/>
            <p:cNvSpPr>
              <a:spLocks/>
            </p:cNvSpPr>
            <p:nvPr/>
          </p:nvSpPr>
          <p:spPr bwMode="auto">
            <a:xfrm>
              <a:off x="2213" y="3196"/>
              <a:ext cx="146" cy="58"/>
            </a:xfrm>
            <a:custGeom>
              <a:avLst/>
              <a:gdLst>
                <a:gd name="T0" fmla="*/ 117 w 186"/>
                <a:gd name="T1" fmla="*/ 49 h 49"/>
                <a:gd name="T2" fmla="*/ 93 w 186"/>
                <a:gd name="T3" fmla="*/ 49 h 49"/>
                <a:gd name="T4" fmla="*/ 0 w 186"/>
                <a:gd name="T5" fmla="*/ 37 h 49"/>
                <a:gd name="T6" fmla="*/ 69 w 186"/>
                <a:gd name="T7" fmla="*/ 0 h 49"/>
                <a:gd name="T8" fmla="*/ 186 w 186"/>
                <a:gd name="T9" fmla="*/ 6 h 49"/>
                <a:gd name="T10" fmla="*/ 117 w 186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49">
                  <a:moveTo>
                    <a:pt x="117" y="49"/>
                  </a:moveTo>
                  <a:cubicBezTo>
                    <a:pt x="109" y="49"/>
                    <a:pt x="101" y="49"/>
                    <a:pt x="93" y="49"/>
                  </a:cubicBezTo>
                  <a:lnTo>
                    <a:pt x="0" y="37"/>
                  </a:lnTo>
                  <a:lnTo>
                    <a:pt x="69" y="0"/>
                  </a:lnTo>
                  <a:lnTo>
                    <a:pt x="186" y="6"/>
                  </a:lnTo>
                  <a:lnTo>
                    <a:pt x="117" y="49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9" name="Freeform 37"/>
            <p:cNvSpPr>
              <a:spLocks/>
            </p:cNvSpPr>
            <p:nvPr/>
          </p:nvSpPr>
          <p:spPr bwMode="auto">
            <a:xfrm>
              <a:off x="1912" y="3086"/>
              <a:ext cx="108" cy="39"/>
            </a:xfrm>
            <a:custGeom>
              <a:avLst/>
              <a:gdLst>
                <a:gd name="T0" fmla="*/ 63 w 138"/>
                <a:gd name="T1" fmla="*/ 33 h 33"/>
                <a:gd name="T2" fmla="*/ 138 w 138"/>
                <a:gd name="T3" fmla="*/ 7 h 33"/>
                <a:gd name="T4" fmla="*/ 62 w 138"/>
                <a:gd name="T5" fmla="*/ 0 h 33"/>
                <a:gd name="T6" fmla="*/ 0 w 138"/>
                <a:gd name="T7" fmla="*/ 19 h 33"/>
                <a:gd name="T8" fmla="*/ 63 w 138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3">
                  <a:moveTo>
                    <a:pt x="63" y="33"/>
                  </a:moveTo>
                  <a:lnTo>
                    <a:pt x="138" y="7"/>
                  </a:lnTo>
                  <a:lnTo>
                    <a:pt x="62" y="0"/>
                  </a:lnTo>
                  <a:lnTo>
                    <a:pt x="0" y="19"/>
                  </a:lnTo>
                  <a:lnTo>
                    <a:pt x="63" y="33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0" name="Freeform 38"/>
            <p:cNvSpPr>
              <a:spLocks/>
            </p:cNvSpPr>
            <p:nvPr/>
          </p:nvSpPr>
          <p:spPr bwMode="auto">
            <a:xfrm>
              <a:off x="1796" y="3040"/>
              <a:ext cx="95" cy="29"/>
            </a:xfrm>
            <a:custGeom>
              <a:avLst/>
              <a:gdLst>
                <a:gd name="T0" fmla="*/ 0 w 121"/>
                <a:gd name="T1" fmla="*/ 19 h 25"/>
                <a:gd name="T2" fmla="*/ 55 w 121"/>
                <a:gd name="T3" fmla="*/ 25 h 25"/>
                <a:gd name="T4" fmla="*/ 121 w 121"/>
                <a:gd name="T5" fmla="*/ 6 h 25"/>
                <a:gd name="T6" fmla="*/ 51 w 121"/>
                <a:gd name="T7" fmla="*/ 0 h 25"/>
                <a:gd name="T8" fmla="*/ 0 w 121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5">
                  <a:moveTo>
                    <a:pt x="0" y="19"/>
                  </a:moveTo>
                  <a:lnTo>
                    <a:pt x="55" y="25"/>
                  </a:lnTo>
                  <a:lnTo>
                    <a:pt x="121" y="6"/>
                  </a:lnTo>
                  <a:lnTo>
                    <a:pt x="5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1" name="Freeform 39"/>
            <p:cNvSpPr>
              <a:spLocks/>
            </p:cNvSpPr>
            <p:nvPr/>
          </p:nvSpPr>
          <p:spPr bwMode="auto">
            <a:xfrm>
              <a:off x="2005" y="3037"/>
              <a:ext cx="112" cy="42"/>
            </a:xfrm>
            <a:custGeom>
              <a:avLst/>
              <a:gdLst>
                <a:gd name="T0" fmla="*/ 0 w 144"/>
                <a:gd name="T1" fmla="*/ 26 h 35"/>
                <a:gd name="T2" fmla="*/ 70 w 144"/>
                <a:gd name="T3" fmla="*/ 35 h 35"/>
                <a:gd name="T4" fmla="*/ 144 w 144"/>
                <a:gd name="T5" fmla="*/ 17 h 35"/>
                <a:gd name="T6" fmla="*/ 75 w 144"/>
                <a:gd name="T7" fmla="*/ 0 h 35"/>
                <a:gd name="T8" fmla="*/ 0 w 144"/>
                <a:gd name="T9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">
                  <a:moveTo>
                    <a:pt x="0" y="26"/>
                  </a:moveTo>
                  <a:lnTo>
                    <a:pt x="70" y="35"/>
                  </a:lnTo>
                  <a:lnTo>
                    <a:pt x="144" y="17"/>
                  </a:lnTo>
                  <a:lnTo>
                    <a:pt x="75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2" name="Freeform 40"/>
            <p:cNvSpPr>
              <a:spLocks/>
            </p:cNvSpPr>
            <p:nvPr/>
          </p:nvSpPr>
          <p:spPr bwMode="auto">
            <a:xfrm>
              <a:off x="2152" y="3076"/>
              <a:ext cx="132" cy="50"/>
            </a:xfrm>
            <a:custGeom>
              <a:avLst/>
              <a:gdLst>
                <a:gd name="T0" fmla="*/ 67 w 169"/>
                <a:gd name="T1" fmla="*/ 42 h 42"/>
                <a:gd name="T2" fmla="*/ 169 w 169"/>
                <a:gd name="T3" fmla="*/ 14 h 42"/>
                <a:gd name="T4" fmla="*/ 88 w 169"/>
                <a:gd name="T5" fmla="*/ 0 h 42"/>
                <a:gd name="T6" fmla="*/ 0 w 169"/>
                <a:gd name="T7" fmla="*/ 30 h 42"/>
                <a:gd name="T8" fmla="*/ 67 w 169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42">
                  <a:moveTo>
                    <a:pt x="67" y="42"/>
                  </a:moveTo>
                  <a:lnTo>
                    <a:pt x="169" y="14"/>
                  </a:lnTo>
                  <a:lnTo>
                    <a:pt x="88" y="0"/>
                  </a:lnTo>
                  <a:lnTo>
                    <a:pt x="0" y="30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3" name="Freeform 41"/>
            <p:cNvSpPr>
              <a:spLocks/>
            </p:cNvSpPr>
            <p:nvPr/>
          </p:nvSpPr>
          <p:spPr bwMode="auto">
            <a:xfrm>
              <a:off x="2238" y="3019"/>
              <a:ext cx="181" cy="63"/>
            </a:xfrm>
            <a:custGeom>
              <a:avLst/>
              <a:gdLst>
                <a:gd name="T0" fmla="*/ 77 w 233"/>
                <a:gd name="T1" fmla="*/ 53 h 53"/>
                <a:gd name="T2" fmla="*/ 233 w 233"/>
                <a:gd name="T3" fmla="*/ 6 h 53"/>
                <a:gd name="T4" fmla="*/ 128 w 233"/>
                <a:gd name="T5" fmla="*/ 0 h 53"/>
                <a:gd name="T6" fmla="*/ 0 w 233"/>
                <a:gd name="T7" fmla="*/ 38 h 53"/>
                <a:gd name="T8" fmla="*/ 77 w 233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53">
                  <a:moveTo>
                    <a:pt x="77" y="53"/>
                  </a:moveTo>
                  <a:lnTo>
                    <a:pt x="233" y="6"/>
                  </a:lnTo>
                  <a:lnTo>
                    <a:pt x="128" y="0"/>
                  </a:lnTo>
                  <a:lnTo>
                    <a:pt x="0" y="38"/>
                  </a:lnTo>
                  <a:lnTo>
                    <a:pt x="77" y="53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4" name="Freeform 42"/>
            <p:cNvSpPr>
              <a:spLocks/>
            </p:cNvSpPr>
            <p:nvPr/>
          </p:nvSpPr>
          <p:spPr bwMode="auto">
            <a:xfrm>
              <a:off x="2356" y="3221"/>
              <a:ext cx="117" cy="35"/>
            </a:xfrm>
            <a:custGeom>
              <a:avLst/>
              <a:gdLst>
                <a:gd name="T0" fmla="*/ 0 w 150"/>
                <a:gd name="T1" fmla="*/ 25 h 30"/>
                <a:gd name="T2" fmla="*/ 78 w 150"/>
                <a:gd name="T3" fmla="*/ 30 h 30"/>
                <a:gd name="T4" fmla="*/ 150 w 150"/>
                <a:gd name="T5" fmla="*/ 3 h 30"/>
                <a:gd name="T6" fmla="*/ 60 w 150"/>
                <a:gd name="T7" fmla="*/ 0 h 30"/>
                <a:gd name="T8" fmla="*/ 0 w 150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">
                  <a:moveTo>
                    <a:pt x="0" y="25"/>
                  </a:moveTo>
                  <a:lnTo>
                    <a:pt x="78" y="30"/>
                  </a:lnTo>
                  <a:lnTo>
                    <a:pt x="150" y="3"/>
                  </a:lnTo>
                  <a:lnTo>
                    <a:pt x="6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5" name="Freeform 43"/>
            <p:cNvSpPr>
              <a:spLocks/>
            </p:cNvSpPr>
            <p:nvPr/>
          </p:nvSpPr>
          <p:spPr bwMode="auto">
            <a:xfrm>
              <a:off x="2474" y="3178"/>
              <a:ext cx="80" cy="44"/>
            </a:xfrm>
            <a:custGeom>
              <a:avLst/>
              <a:gdLst>
                <a:gd name="T0" fmla="*/ 0 w 102"/>
                <a:gd name="T1" fmla="*/ 30 h 37"/>
                <a:gd name="T2" fmla="*/ 36 w 102"/>
                <a:gd name="T3" fmla="*/ 37 h 37"/>
                <a:gd name="T4" fmla="*/ 102 w 102"/>
                <a:gd name="T5" fmla="*/ 9 h 37"/>
                <a:gd name="T6" fmla="*/ 39 w 102"/>
                <a:gd name="T7" fmla="*/ 0 h 37"/>
                <a:gd name="T8" fmla="*/ 0 w 102"/>
                <a:gd name="T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7">
                  <a:moveTo>
                    <a:pt x="0" y="30"/>
                  </a:moveTo>
                  <a:lnTo>
                    <a:pt x="36" y="37"/>
                  </a:lnTo>
                  <a:lnTo>
                    <a:pt x="102" y="9"/>
                  </a:lnTo>
                  <a:lnTo>
                    <a:pt x="39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7C8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6" name="Freeform 44"/>
            <p:cNvSpPr>
              <a:spLocks/>
            </p:cNvSpPr>
            <p:nvPr/>
          </p:nvSpPr>
          <p:spPr bwMode="auto">
            <a:xfrm>
              <a:off x="2476" y="3119"/>
              <a:ext cx="98" cy="42"/>
            </a:xfrm>
            <a:custGeom>
              <a:avLst/>
              <a:gdLst>
                <a:gd name="T0" fmla="*/ 0 w 125"/>
                <a:gd name="T1" fmla="*/ 20 h 36"/>
                <a:gd name="T2" fmla="*/ 38 w 125"/>
                <a:gd name="T3" fmla="*/ 36 h 36"/>
                <a:gd name="T4" fmla="*/ 125 w 125"/>
                <a:gd name="T5" fmla="*/ 12 h 36"/>
                <a:gd name="T6" fmla="*/ 65 w 125"/>
                <a:gd name="T7" fmla="*/ 0 h 36"/>
                <a:gd name="T8" fmla="*/ 0 w 12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36">
                  <a:moveTo>
                    <a:pt x="0" y="20"/>
                  </a:moveTo>
                  <a:lnTo>
                    <a:pt x="38" y="36"/>
                  </a:lnTo>
                  <a:lnTo>
                    <a:pt x="125" y="12"/>
                  </a:lnTo>
                  <a:lnTo>
                    <a:pt x="6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9900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7" name="Freeform 45"/>
            <p:cNvSpPr>
              <a:spLocks/>
            </p:cNvSpPr>
            <p:nvPr/>
          </p:nvSpPr>
          <p:spPr bwMode="auto">
            <a:xfrm>
              <a:off x="2453" y="3057"/>
              <a:ext cx="124" cy="51"/>
            </a:xfrm>
            <a:custGeom>
              <a:avLst/>
              <a:gdLst>
                <a:gd name="T0" fmla="*/ 0 w 159"/>
                <a:gd name="T1" fmla="*/ 21 h 43"/>
                <a:gd name="T2" fmla="*/ 89 w 159"/>
                <a:gd name="T3" fmla="*/ 43 h 43"/>
                <a:gd name="T4" fmla="*/ 159 w 159"/>
                <a:gd name="T5" fmla="*/ 24 h 43"/>
                <a:gd name="T6" fmla="*/ 66 w 159"/>
                <a:gd name="T7" fmla="*/ 0 h 43"/>
                <a:gd name="T8" fmla="*/ 0 w 159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3">
                  <a:moveTo>
                    <a:pt x="0" y="21"/>
                  </a:moveTo>
                  <a:lnTo>
                    <a:pt x="89" y="43"/>
                  </a:lnTo>
                  <a:lnTo>
                    <a:pt x="159" y="24"/>
                  </a:lnTo>
                  <a:lnTo>
                    <a:pt x="6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8" name="Freeform 46"/>
            <p:cNvSpPr>
              <a:spLocks/>
            </p:cNvSpPr>
            <p:nvPr/>
          </p:nvSpPr>
          <p:spPr bwMode="auto">
            <a:xfrm>
              <a:off x="2190" y="3108"/>
              <a:ext cx="188" cy="68"/>
            </a:xfrm>
            <a:custGeom>
              <a:avLst/>
              <a:gdLst>
                <a:gd name="T0" fmla="*/ 0 w 241"/>
                <a:gd name="T1" fmla="*/ 50 h 57"/>
                <a:gd name="T2" fmla="*/ 132 w 241"/>
                <a:gd name="T3" fmla="*/ 57 h 57"/>
                <a:gd name="T4" fmla="*/ 241 w 241"/>
                <a:gd name="T5" fmla="*/ 15 h 57"/>
                <a:gd name="T6" fmla="*/ 133 w 241"/>
                <a:gd name="T7" fmla="*/ 0 h 57"/>
                <a:gd name="T8" fmla="*/ 0 w 241"/>
                <a:gd name="T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57">
                  <a:moveTo>
                    <a:pt x="0" y="50"/>
                  </a:moveTo>
                  <a:lnTo>
                    <a:pt x="132" y="57"/>
                  </a:lnTo>
                  <a:lnTo>
                    <a:pt x="241" y="15"/>
                  </a:lnTo>
                  <a:lnTo>
                    <a:pt x="133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39" name="Freeform 47"/>
            <p:cNvSpPr>
              <a:spLocks/>
            </p:cNvSpPr>
            <p:nvPr/>
          </p:nvSpPr>
          <p:spPr bwMode="auto">
            <a:xfrm>
              <a:off x="2090" y="3012"/>
              <a:ext cx="110" cy="36"/>
            </a:xfrm>
            <a:custGeom>
              <a:avLst/>
              <a:gdLst>
                <a:gd name="T0" fmla="*/ 0 w 141"/>
                <a:gd name="T1" fmla="*/ 18 h 30"/>
                <a:gd name="T2" fmla="*/ 62 w 141"/>
                <a:gd name="T3" fmla="*/ 30 h 30"/>
                <a:gd name="T4" fmla="*/ 141 w 141"/>
                <a:gd name="T5" fmla="*/ 14 h 30"/>
                <a:gd name="T6" fmla="*/ 50 w 141"/>
                <a:gd name="T7" fmla="*/ 0 h 30"/>
                <a:gd name="T8" fmla="*/ 0 w 141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0">
                  <a:moveTo>
                    <a:pt x="0" y="18"/>
                  </a:moveTo>
                  <a:lnTo>
                    <a:pt x="62" y="30"/>
                  </a:lnTo>
                  <a:lnTo>
                    <a:pt x="141" y="14"/>
                  </a:lnTo>
                  <a:lnTo>
                    <a:pt x="5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40" name="Freeform 48"/>
            <p:cNvSpPr>
              <a:spLocks/>
            </p:cNvSpPr>
            <p:nvPr/>
          </p:nvSpPr>
          <p:spPr bwMode="auto">
            <a:xfrm>
              <a:off x="2162" y="2991"/>
              <a:ext cx="120" cy="28"/>
            </a:xfrm>
            <a:custGeom>
              <a:avLst/>
              <a:gdLst>
                <a:gd name="T0" fmla="*/ 0 w 154"/>
                <a:gd name="T1" fmla="*/ 11 h 24"/>
                <a:gd name="T2" fmla="*/ 78 w 154"/>
                <a:gd name="T3" fmla="*/ 24 h 24"/>
                <a:gd name="T4" fmla="*/ 154 w 154"/>
                <a:gd name="T5" fmla="*/ 0 h 24"/>
                <a:gd name="T6" fmla="*/ 0 w 154"/>
                <a:gd name="T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4">
                  <a:moveTo>
                    <a:pt x="0" y="11"/>
                  </a:moveTo>
                  <a:lnTo>
                    <a:pt x="78" y="24"/>
                  </a:lnTo>
                  <a:lnTo>
                    <a:pt x="15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41" name="Freeform 49"/>
            <p:cNvSpPr>
              <a:spLocks/>
            </p:cNvSpPr>
            <p:nvPr/>
          </p:nvSpPr>
          <p:spPr bwMode="auto">
            <a:xfrm>
              <a:off x="2476" y="3009"/>
              <a:ext cx="127" cy="50"/>
            </a:xfrm>
            <a:custGeom>
              <a:avLst/>
              <a:gdLst>
                <a:gd name="T0" fmla="*/ 0 w 163"/>
                <a:gd name="T1" fmla="*/ 24 h 42"/>
                <a:gd name="T2" fmla="*/ 108 w 163"/>
                <a:gd name="T3" fmla="*/ 42 h 42"/>
                <a:gd name="T4" fmla="*/ 163 w 163"/>
                <a:gd name="T5" fmla="*/ 15 h 42"/>
                <a:gd name="T6" fmla="*/ 69 w 163"/>
                <a:gd name="T7" fmla="*/ 0 h 42"/>
                <a:gd name="T8" fmla="*/ 0 w 163"/>
                <a:gd name="T9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42">
                  <a:moveTo>
                    <a:pt x="0" y="24"/>
                  </a:moveTo>
                  <a:lnTo>
                    <a:pt x="108" y="42"/>
                  </a:lnTo>
                  <a:lnTo>
                    <a:pt x="163" y="15"/>
                  </a:lnTo>
                  <a:lnTo>
                    <a:pt x="69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42" name="Freeform 50"/>
            <p:cNvSpPr>
              <a:spLocks/>
            </p:cNvSpPr>
            <p:nvPr/>
          </p:nvSpPr>
          <p:spPr bwMode="auto">
            <a:xfrm>
              <a:off x="2256" y="3302"/>
              <a:ext cx="139" cy="36"/>
            </a:xfrm>
            <a:custGeom>
              <a:avLst/>
              <a:gdLst>
                <a:gd name="T0" fmla="*/ 111 w 178"/>
                <a:gd name="T1" fmla="*/ 30 h 30"/>
                <a:gd name="T2" fmla="*/ 100 w 178"/>
                <a:gd name="T3" fmla="*/ 30 h 30"/>
                <a:gd name="T4" fmla="*/ 0 w 178"/>
                <a:gd name="T5" fmla="*/ 24 h 30"/>
                <a:gd name="T6" fmla="*/ 57 w 178"/>
                <a:gd name="T7" fmla="*/ 0 h 30"/>
                <a:gd name="T8" fmla="*/ 178 w 178"/>
                <a:gd name="T9" fmla="*/ 7 h 30"/>
                <a:gd name="T10" fmla="*/ 111 w 178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30">
                  <a:moveTo>
                    <a:pt x="111" y="30"/>
                  </a:moveTo>
                  <a:cubicBezTo>
                    <a:pt x="107" y="30"/>
                    <a:pt x="104" y="30"/>
                    <a:pt x="100" y="30"/>
                  </a:cubicBezTo>
                  <a:lnTo>
                    <a:pt x="0" y="24"/>
                  </a:lnTo>
                  <a:lnTo>
                    <a:pt x="57" y="0"/>
                  </a:lnTo>
                  <a:lnTo>
                    <a:pt x="178" y="7"/>
                  </a:lnTo>
                  <a:lnTo>
                    <a:pt x="111" y="30"/>
                  </a:lnTo>
                  <a:close/>
                </a:path>
              </a:pathLst>
            </a:cu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43" name="Freeform 51"/>
          <p:cNvSpPr>
            <a:spLocks/>
          </p:cNvSpPr>
          <p:nvPr/>
        </p:nvSpPr>
        <p:spPr bwMode="auto">
          <a:xfrm>
            <a:off x="428625" y="403542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44" name="Freeform 52"/>
          <p:cNvSpPr>
            <a:spLocks/>
          </p:cNvSpPr>
          <p:nvPr/>
        </p:nvSpPr>
        <p:spPr bwMode="auto">
          <a:xfrm>
            <a:off x="1322388" y="4625975"/>
            <a:ext cx="396875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33CC33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645" name="Group 53"/>
          <p:cNvGrpSpPr>
            <a:grpSpLocks/>
          </p:cNvGrpSpPr>
          <p:nvPr/>
        </p:nvGrpSpPr>
        <p:grpSpPr bwMode="auto">
          <a:xfrm>
            <a:off x="595313" y="4065588"/>
            <a:ext cx="3575050" cy="866775"/>
            <a:chOff x="375" y="2561"/>
            <a:chExt cx="2252" cy="546"/>
          </a:xfrm>
        </p:grpSpPr>
        <p:sp>
          <p:nvSpPr>
            <p:cNvPr id="110646" name="Freeform 54"/>
            <p:cNvSpPr>
              <a:spLocks/>
            </p:cNvSpPr>
            <p:nvPr/>
          </p:nvSpPr>
          <p:spPr bwMode="auto">
            <a:xfrm>
              <a:off x="375" y="3064"/>
              <a:ext cx="105" cy="43"/>
            </a:xfrm>
            <a:custGeom>
              <a:avLst/>
              <a:gdLst>
                <a:gd name="T0" fmla="*/ 55 w 133"/>
                <a:gd name="T1" fmla="*/ 0 h 36"/>
                <a:gd name="T2" fmla="*/ 133 w 133"/>
                <a:gd name="T3" fmla="*/ 3 h 36"/>
                <a:gd name="T4" fmla="*/ 75 w 133"/>
                <a:gd name="T5" fmla="*/ 36 h 36"/>
                <a:gd name="T6" fmla="*/ 0 w 133"/>
                <a:gd name="T7" fmla="*/ 26 h 36"/>
                <a:gd name="T8" fmla="*/ 55 w 13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36">
                  <a:moveTo>
                    <a:pt x="55" y="0"/>
                  </a:moveTo>
                  <a:lnTo>
                    <a:pt x="133" y="3"/>
                  </a:lnTo>
                  <a:lnTo>
                    <a:pt x="75" y="36"/>
                  </a:lnTo>
                  <a:lnTo>
                    <a:pt x="0" y="2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47" name="Freeform 55"/>
            <p:cNvSpPr>
              <a:spLocks/>
            </p:cNvSpPr>
            <p:nvPr/>
          </p:nvSpPr>
          <p:spPr bwMode="auto">
            <a:xfrm>
              <a:off x="406" y="3021"/>
              <a:ext cx="107" cy="25"/>
            </a:xfrm>
            <a:custGeom>
              <a:avLst/>
              <a:gdLst>
                <a:gd name="T0" fmla="*/ 0 w 136"/>
                <a:gd name="T1" fmla="*/ 21 h 21"/>
                <a:gd name="T2" fmla="*/ 64 w 136"/>
                <a:gd name="T3" fmla="*/ 0 h 21"/>
                <a:gd name="T4" fmla="*/ 136 w 136"/>
                <a:gd name="T5" fmla="*/ 5 h 21"/>
                <a:gd name="T6" fmla="*/ 88 w 136"/>
                <a:gd name="T7" fmla="*/ 18 h 21"/>
                <a:gd name="T8" fmla="*/ 0 w 136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1">
                  <a:moveTo>
                    <a:pt x="0" y="21"/>
                  </a:moveTo>
                  <a:lnTo>
                    <a:pt x="64" y="0"/>
                  </a:lnTo>
                  <a:lnTo>
                    <a:pt x="136" y="5"/>
                  </a:lnTo>
                  <a:lnTo>
                    <a:pt x="88" y="1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48" name="Freeform 56"/>
            <p:cNvSpPr>
              <a:spLocks/>
            </p:cNvSpPr>
            <p:nvPr/>
          </p:nvSpPr>
          <p:spPr bwMode="auto">
            <a:xfrm>
              <a:off x="598" y="3028"/>
              <a:ext cx="147" cy="43"/>
            </a:xfrm>
            <a:custGeom>
              <a:avLst/>
              <a:gdLst>
                <a:gd name="T0" fmla="*/ 0 w 186"/>
                <a:gd name="T1" fmla="*/ 26 h 36"/>
                <a:gd name="T2" fmla="*/ 12 w 186"/>
                <a:gd name="T3" fmla="*/ 26 h 36"/>
                <a:gd name="T4" fmla="*/ 144 w 186"/>
                <a:gd name="T5" fmla="*/ 36 h 36"/>
                <a:gd name="T6" fmla="*/ 186 w 186"/>
                <a:gd name="T7" fmla="*/ 9 h 36"/>
                <a:gd name="T8" fmla="*/ 73 w 186"/>
                <a:gd name="T9" fmla="*/ 0 h 36"/>
                <a:gd name="T10" fmla="*/ 0 w 186"/>
                <a:gd name="T11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36">
                  <a:moveTo>
                    <a:pt x="0" y="26"/>
                  </a:moveTo>
                  <a:cubicBezTo>
                    <a:pt x="4" y="26"/>
                    <a:pt x="8" y="26"/>
                    <a:pt x="12" y="26"/>
                  </a:cubicBezTo>
                  <a:lnTo>
                    <a:pt x="144" y="36"/>
                  </a:lnTo>
                  <a:lnTo>
                    <a:pt x="186" y="9"/>
                  </a:lnTo>
                  <a:lnTo>
                    <a:pt x="7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49" name="Freeform 57"/>
            <p:cNvSpPr>
              <a:spLocks/>
            </p:cNvSpPr>
            <p:nvPr/>
          </p:nvSpPr>
          <p:spPr bwMode="auto">
            <a:xfrm>
              <a:off x="513" y="3021"/>
              <a:ext cx="119" cy="40"/>
            </a:xfrm>
            <a:custGeom>
              <a:avLst/>
              <a:gdLst>
                <a:gd name="T0" fmla="*/ 0 w 150"/>
                <a:gd name="T1" fmla="*/ 27 h 33"/>
                <a:gd name="T2" fmla="*/ 87 w 150"/>
                <a:gd name="T3" fmla="*/ 33 h 33"/>
                <a:gd name="T4" fmla="*/ 150 w 150"/>
                <a:gd name="T5" fmla="*/ 9 h 33"/>
                <a:gd name="T6" fmla="*/ 57 w 150"/>
                <a:gd name="T7" fmla="*/ 0 h 33"/>
                <a:gd name="T8" fmla="*/ 0 w 150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3">
                  <a:moveTo>
                    <a:pt x="0" y="27"/>
                  </a:moveTo>
                  <a:lnTo>
                    <a:pt x="87" y="33"/>
                  </a:lnTo>
                  <a:lnTo>
                    <a:pt x="150" y="9"/>
                  </a:lnTo>
                  <a:lnTo>
                    <a:pt x="57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0" name="Freeform 58"/>
            <p:cNvSpPr>
              <a:spLocks/>
            </p:cNvSpPr>
            <p:nvPr/>
          </p:nvSpPr>
          <p:spPr bwMode="auto">
            <a:xfrm>
              <a:off x="781" y="2999"/>
              <a:ext cx="80" cy="32"/>
            </a:xfrm>
            <a:custGeom>
              <a:avLst/>
              <a:gdLst>
                <a:gd name="T0" fmla="*/ 41 w 101"/>
                <a:gd name="T1" fmla="*/ 27 h 27"/>
                <a:gd name="T2" fmla="*/ 30 w 101"/>
                <a:gd name="T3" fmla="*/ 27 h 27"/>
                <a:gd name="T4" fmla="*/ 0 w 101"/>
                <a:gd name="T5" fmla="*/ 21 h 27"/>
                <a:gd name="T6" fmla="*/ 48 w 101"/>
                <a:gd name="T7" fmla="*/ 0 h 27"/>
                <a:gd name="T8" fmla="*/ 101 w 101"/>
                <a:gd name="T9" fmla="*/ 4 h 27"/>
                <a:gd name="T10" fmla="*/ 83 w 101"/>
                <a:gd name="T11" fmla="*/ 12 h 27"/>
                <a:gd name="T12" fmla="*/ 50 w 101"/>
                <a:gd name="T13" fmla="*/ 10 h 27"/>
                <a:gd name="T14" fmla="*/ 27 w 101"/>
                <a:gd name="T15" fmla="*/ 19 h 27"/>
                <a:gd name="T16" fmla="*/ 62 w 101"/>
                <a:gd name="T17" fmla="*/ 22 h 27"/>
                <a:gd name="T18" fmla="*/ 41 w 101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27">
                  <a:moveTo>
                    <a:pt x="41" y="27"/>
                  </a:moveTo>
                  <a:cubicBezTo>
                    <a:pt x="37" y="27"/>
                    <a:pt x="34" y="27"/>
                    <a:pt x="30" y="27"/>
                  </a:cubicBezTo>
                  <a:lnTo>
                    <a:pt x="0" y="21"/>
                  </a:lnTo>
                  <a:lnTo>
                    <a:pt x="48" y="0"/>
                  </a:lnTo>
                  <a:lnTo>
                    <a:pt x="101" y="4"/>
                  </a:lnTo>
                  <a:lnTo>
                    <a:pt x="83" y="12"/>
                  </a:lnTo>
                  <a:lnTo>
                    <a:pt x="50" y="10"/>
                  </a:lnTo>
                  <a:lnTo>
                    <a:pt x="27" y="19"/>
                  </a:lnTo>
                  <a:lnTo>
                    <a:pt x="62" y="22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1" name="Freeform 59"/>
            <p:cNvSpPr>
              <a:spLocks/>
            </p:cNvSpPr>
            <p:nvPr/>
          </p:nvSpPr>
          <p:spPr bwMode="auto">
            <a:xfrm>
              <a:off x="608" y="2852"/>
              <a:ext cx="182" cy="62"/>
            </a:xfrm>
            <a:custGeom>
              <a:avLst/>
              <a:gdLst>
                <a:gd name="T0" fmla="*/ 230 w 230"/>
                <a:gd name="T1" fmla="*/ 18 h 52"/>
                <a:gd name="T2" fmla="*/ 216 w 230"/>
                <a:gd name="T3" fmla="*/ 22 h 52"/>
                <a:gd name="T4" fmla="*/ 138 w 230"/>
                <a:gd name="T5" fmla="*/ 49 h 52"/>
                <a:gd name="T6" fmla="*/ 86 w 230"/>
                <a:gd name="T7" fmla="*/ 42 h 52"/>
                <a:gd name="T8" fmla="*/ 56 w 230"/>
                <a:gd name="T9" fmla="*/ 52 h 52"/>
                <a:gd name="T10" fmla="*/ 0 w 230"/>
                <a:gd name="T11" fmla="*/ 48 h 52"/>
                <a:gd name="T12" fmla="*/ 132 w 230"/>
                <a:gd name="T13" fmla="*/ 0 h 52"/>
                <a:gd name="T14" fmla="*/ 230 w 230"/>
                <a:gd name="T15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52">
                  <a:moveTo>
                    <a:pt x="230" y="18"/>
                  </a:moveTo>
                  <a:cubicBezTo>
                    <a:pt x="225" y="19"/>
                    <a:pt x="216" y="22"/>
                    <a:pt x="216" y="22"/>
                  </a:cubicBezTo>
                  <a:lnTo>
                    <a:pt x="138" y="49"/>
                  </a:lnTo>
                  <a:lnTo>
                    <a:pt x="86" y="42"/>
                  </a:lnTo>
                  <a:lnTo>
                    <a:pt x="56" y="52"/>
                  </a:lnTo>
                  <a:lnTo>
                    <a:pt x="0" y="48"/>
                  </a:lnTo>
                  <a:lnTo>
                    <a:pt x="132" y="0"/>
                  </a:lnTo>
                  <a:lnTo>
                    <a:pt x="230" y="18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2" name="Freeform 60"/>
            <p:cNvSpPr>
              <a:spLocks/>
            </p:cNvSpPr>
            <p:nvPr/>
          </p:nvSpPr>
          <p:spPr bwMode="auto">
            <a:xfrm>
              <a:off x="842" y="3043"/>
              <a:ext cx="151" cy="39"/>
            </a:xfrm>
            <a:custGeom>
              <a:avLst/>
              <a:gdLst>
                <a:gd name="T0" fmla="*/ 0 w 190"/>
                <a:gd name="T1" fmla="*/ 30 h 33"/>
                <a:gd name="T2" fmla="*/ 123 w 190"/>
                <a:gd name="T3" fmla="*/ 33 h 33"/>
                <a:gd name="T4" fmla="*/ 190 w 190"/>
                <a:gd name="T5" fmla="*/ 5 h 33"/>
                <a:gd name="T6" fmla="*/ 57 w 190"/>
                <a:gd name="T7" fmla="*/ 0 h 33"/>
                <a:gd name="T8" fmla="*/ 0 w 19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33">
                  <a:moveTo>
                    <a:pt x="0" y="30"/>
                  </a:moveTo>
                  <a:lnTo>
                    <a:pt x="123" y="33"/>
                  </a:lnTo>
                  <a:lnTo>
                    <a:pt x="190" y="5"/>
                  </a:lnTo>
                  <a:lnTo>
                    <a:pt x="57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3" name="Freeform 61"/>
            <p:cNvSpPr>
              <a:spLocks/>
            </p:cNvSpPr>
            <p:nvPr/>
          </p:nvSpPr>
          <p:spPr bwMode="auto">
            <a:xfrm>
              <a:off x="781" y="2807"/>
              <a:ext cx="140" cy="57"/>
            </a:xfrm>
            <a:custGeom>
              <a:avLst/>
              <a:gdLst>
                <a:gd name="T0" fmla="*/ 177 w 177"/>
                <a:gd name="T1" fmla="*/ 5 h 48"/>
                <a:gd name="T2" fmla="*/ 37 w 177"/>
                <a:gd name="T3" fmla="*/ 48 h 48"/>
                <a:gd name="T4" fmla="*/ 0 w 177"/>
                <a:gd name="T5" fmla="*/ 33 h 48"/>
                <a:gd name="T6" fmla="*/ 115 w 177"/>
                <a:gd name="T7" fmla="*/ 0 h 48"/>
                <a:gd name="T8" fmla="*/ 177 w 177"/>
                <a:gd name="T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48">
                  <a:moveTo>
                    <a:pt x="177" y="5"/>
                  </a:moveTo>
                  <a:lnTo>
                    <a:pt x="37" y="48"/>
                  </a:lnTo>
                  <a:lnTo>
                    <a:pt x="0" y="33"/>
                  </a:lnTo>
                  <a:lnTo>
                    <a:pt x="115" y="0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4" name="Freeform 62"/>
            <p:cNvSpPr>
              <a:spLocks/>
            </p:cNvSpPr>
            <p:nvPr/>
          </p:nvSpPr>
          <p:spPr bwMode="auto">
            <a:xfrm>
              <a:off x="733" y="2800"/>
              <a:ext cx="114" cy="42"/>
            </a:xfrm>
            <a:custGeom>
              <a:avLst/>
              <a:gdLst>
                <a:gd name="T0" fmla="*/ 0 w 144"/>
                <a:gd name="T1" fmla="*/ 32 h 35"/>
                <a:gd name="T2" fmla="*/ 49 w 144"/>
                <a:gd name="T3" fmla="*/ 35 h 35"/>
                <a:gd name="T4" fmla="*/ 144 w 144"/>
                <a:gd name="T5" fmla="*/ 2 h 35"/>
                <a:gd name="T6" fmla="*/ 70 w 144"/>
                <a:gd name="T7" fmla="*/ 0 h 35"/>
                <a:gd name="T8" fmla="*/ 0 w 144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">
                  <a:moveTo>
                    <a:pt x="0" y="32"/>
                  </a:moveTo>
                  <a:lnTo>
                    <a:pt x="49" y="35"/>
                  </a:lnTo>
                  <a:lnTo>
                    <a:pt x="144" y="2"/>
                  </a:lnTo>
                  <a:lnTo>
                    <a:pt x="7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5" name="Freeform 63"/>
            <p:cNvSpPr>
              <a:spLocks/>
            </p:cNvSpPr>
            <p:nvPr/>
          </p:nvSpPr>
          <p:spPr bwMode="auto">
            <a:xfrm>
              <a:off x="1030" y="3050"/>
              <a:ext cx="116" cy="36"/>
            </a:xfrm>
            <a:custGeom>
              <a:avLst/>
              <a:gdLst>
                <a:gd name="T0" fmla="*/ 0 w 147"/>
                <a:gd name="T1" fmla="*/ 30 h 30"/>
                <a:gd name="T2" fmla="*/ 87 w 147"/>
                <a:gd name="T3" fmla="*/ 30 h 30"/>
                <a:gd name="T4" fmla="*/ 147 w 147"/>
                <a:gd name="T5" fmla="*/ 0 h 30"/>
                <a:gd name="T6" fmla="*/ 39 w 147"/>
                <a:gd name="T7" fmla="*/ 0 h 30"/>
                <a:gd name="T8" fmla="*/ 0 w 147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0">
                  <a:moveTo>
                    <a:pt x="0" y="30"/>
                  </a:moveTo>
                  <a:lnTo>
                    <a:pt x="87" y="30"/>
                  </a:lnTo>
                  <a:lnTo>
                    <a:pt x="147" y="0"/>
                  </a:lnTo>
                  <a:lnTo>
                    <a:pt x="39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6" name="Freeform 64"/>
            <p:cNvSpPr>
              <a:spLocks/>
            </p:cNvSpPr>
            <p:nvPr/>
          </p:nvSpPr>
          <p:spPr bwMode="auto">
            <a:xfrm>
              <a:off x="1265" y="3036"/>
              <a:ext cx="123" cy="27"/>
            </a:xfrm>
            <a:custGeom>
              <a:avLst/>
              <a:gdLst>
                <a:gd name="T0" fmla="*/ 0 w 156"/>
                <a:gd name="T1" fmla="*/ 23 h 23"/>
                <a:gd name="T2" fmla="*/ 97 w 156"/>
                <a:gd name="T3" fmla="*/ 23 h 23"/>
                <a:gd name="T4" fmla="*/ 156 w 156"/>
                <a:gd name="T5" fmla="*/ 2 h 23"/>
                <a:gd name="T6" fmla="*/ 75 w 156"/>
                <a:gd name="T7" fmla="*/ 0 h 23"/>
                <a:gd name="T8" fmla="*/ 0 w 15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3">
                  <a:moveTo>
                    <a:pt x="0" y="23"/>
                  </a:moveTo>
                  <a:lnTo>
                    <a:pt x="97" y="23"/>
                  </a:lnTo>
                  <a:lnTo>
                    <a:pt x="156" y="2"/>
                  </a:lnTo>
                  <a:lnTo>
                    <a:pt x="7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7" name="Freeform 65"/>
            <p:cNvSpPr>
              <a:spLocks/>
            </p:cNvSpPr>
            <p:nvPr/>
          </p:nvSpPr>
          <p:spPr bwMode="auto">
            <a:xfrm>
              <a:off x="1377" y="2971"/>
              <a:ext cx="180" cy="25"/>
            </a:xfrm>
            <a:custGeom>
              <a:avLst/>
              <a:gdLst>
                <a:gd name="T0" fmla="*/ 0 w 228"/>
                <a:gd name="T1" fmla="*/ 18 h 21"/>
                <a:gd name="T2" fmla="*/ 176 w 228"/>
                <a:gd name="T3" fmla="*/ 21 h 21"/>
                <a:gd name="T4" fmla="*/ 228 w 228"/>
                <a:gd name="T5" fmla="*/ 0 h 21"/>
                <a:gd name="T6" fmla="*/ 57 w 228"/>
                <a:gd name="T7" fmla="*/ 2 h 21"/>
                <a:gd name="T8" fmla="*/ 0 w 228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1">
                  <a:moveTo>
                    <a:pt x="0" y="18"/>
                  </a:moveTo>
                  <a:lnTo>
                    <a:pt x="176" y="21"/>
                  </a:lnTo>
                  <a:lnTo>
                    <a:pt x="228" y="0"/>
                  </a:lnTo>
                  <a:lnTo>
                    <a:pt x="57" y="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8" name="Freeform 66"/>
            <p:cNvSpPr>
              <a:spLocks/>
            </p:cNvSpPr>
            <p:nvPr/>
          </p:nvSpPr>
          <p:spPr bwMode="auto">
            <a:xfrm>
              <a:off x="1212" y="3009"/>
              <a:ext cx="68" cy="27"/>
            </a:xfrm>
            <a:custGeom>
              <a:avLst/>
              <a:gdLst>
                <a:gd name="T0" fmla="*/ 0 w 85"/>
                <a:gd name="T1" fmla="*/ 21 h 22"/>
                <a:gd name="T2" fmla="*/ 43 w 85"/>
                <a:gd name="T3" fmla="*/ 22 h 22"/>
                <a:gd name="T4" fmla="*/ 85 w 85"/>
                <a:gd name="T5" fmla="*/ 0 h 22"/>
                <a:gd name="T6" fmla="*/ 18 w 85"/>
                <a:gd name="T7" fmla="*/ 1 h 22"/>
                <a:gd name="T8" fmla="*/ 0 w 85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2">
                  <a:moveTo>
                    <a:pt x="0" y="21"/>
                  </a:moveTo>
                  <a:lnTo>
                    <a:pt x="43" y="22"/>
                  </a:lnTo>
                  <a:lnTo>
                    <a:pt x="85" y="0"/>
                  </a:lnTo>
                  <a:lnTo>
                    <a:pt x="18" y="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9" name="Freeform 67"/>
            <p:cNvSpPr>
              <a:spLocks/>
            </p:cNvSpPr>
            <p:nvPr/>
          </p:nvSpPr>
          <p:spPr bwMode="auto">
            <a:xfrm>
              <a:off x="1122" y="3071"/>
              <a:ext cx="79" cy="31"/>
            </a:xfrm>
            <a:custGeom>
              <a:avLst/>
              <a:gdLst>
                <a:gd name="T0" fmla="*/ 0 w 99"/>
                <a:gd name="T1" fmla="*/ 26 h 26"/>
                <a:gd name="T2" fmla="*/ 49 w 99"/>
                <a:gd name="T3" fmla="*/ 26 h 26"/>
                <a:gd name="T4" fmla="*/ 99 w 99"/>
                <a:gd name="T5" fmla="*/ 0 h 26"/>
                <a:gd name="T6" fmla="*/ 43 w 99"/>
                <a:gd name="T7" fmla="*/ 0 h 26"/>
                <a:gd name="T8" fmla="*/ 0 w 9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6">
                  <a:moveTo>
                    <a:pt x="0" y="26"/>
                  </a:moveTo>
                  <a:lnTo>
                    <a:pt x="49" y="26"/>
                  </a:lnTo>
                  <a:lnTo>
                    <a:pt x="99" y="0"/>
                  </a:lnTo>
                  <a:lnTo>
                    <a:pt x="4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0" name="Freeform 68"/>
            <p:cNvSpPr>
              <a:spLocks/>
            </p:cNvSpPr>
            <p:nvPr/>
          </p:nvSpPr>
          <p:spPr bwMode="auto">
            <a:xfrm>
              <a:off x="1381" y="2843"/>
              <a:ext cx="162" cy="57"/>
            </a:xfrm>
            <a:custGeom>
              <a:avLst/>
              <a:gdLst>
                <a:gd name="T0" fmla="*/ 0 w 205"/>
                <a:gd name="T1" fmla="*/ 45 h 48"/>
                <a:gd name="T2" fmla="*/ 93 w 205"/>
                <a:gd name="T3" fmla="*/ 48 h 48"/>
                <a:gd name="T4" fmla="*/ 205 w 205"/>
                <a:gd name="T5" fmla="*/ 5 h 48"/>
                <a:gd name="T6" fmla="*/ 102 w 205"/>
                <a:gd name="T7" fmla="*/ 0 h 48"/>
                <a:gd name="T8" fmla="*/ 0 w 205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48">
                  <a:moveTo>
                    <a:pt x="0" y="45"/>
                  </a:moveTo>
                  <a:lnTo>
                    <a:pt x="93" y="48"/>
                  </a:lnTo>
                  <a:lnTo>
                    <a:pt x="205" y="5"/>
                  </a:lnTo>
                  <a:lnTo>
                    <a:pt x="10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1" name="Freeform 69"/>
            <p:cNvSpPr>
              <a:spLocks/>
            </p:cNvSpPr>
            <p:nvPr/>
          </p:nvSpPr>
          <p:spPr bwMode="auto">
            <a:xfrm>
              <a:off x="993" y="2831"/>
              <a:ext cx="103" cy="37"/>
            </a:xfrm>
            <a:custGeom>
              <a:avLst/>
              <a:gdLst>
                <a:gd name="T0" fmla="*/ 0 w 131"/>
                <a:gd name="T1" fmla="*/ 25 h 31"/>
                <a:gd name="T2" fmla="*/ 51 w 131"/>
                <a:gd name="T3" fmla="*/ 31 h 31"/>
                <a:gd name="T4" fmla="*/ 65 w 131"/>
                <a:gd name="T5" fmla="*/ 25 h 31"/>
                <a:gd name="T6" fmla="*/ 38 w 131"/>
                <a:gd name="T7" fmla="*/ 21 h 31"/>
                <a:gd name="T8" fmla="*/ 63 w 131"/>
                <a:gd name="T9" fmla="*/ 12 h 31"/>
                <a:gd name="T10" fmla="*/ 104 w 131"/>
                <a:gd name="T11" fmla="*/ 13 h 31"/>
                <a:gd name="T12" fmla="*/ 131 w 131"/>
                <a:gd name="T13" fmla="*/ 7 h 31"/>
                <a:gd name="T14" fmla="*/ 68 w 131"/>
                <a:gd name="T15" fmla="*/ 0 h 31"/>
                <a:gd name="T16" fmla="*/ 0 w 131"/>
                <a:gd name="T17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1">
                  <a:moveTo>
                    <a:pt x="0" y="25"/>
                  </a:moveTo>
                  <a:lnTo>
                    <a:pt x="51" y="31"/>
                  </a:lnTo>
                  <a:lnTo>
                    <a:pt x="65" y="25"/>
                  </a:lnTo>
                  <a:lnTo>
                    <a:pt x="38" y="21"/>
                  </a:lnTo>
                  <a:lnTo>
                    <a:pt x="63" y="12"/>
                  </a:lnTo>
                  <a:lnTo>
                    <a:pt x="104" y="13"/>
                  </a:lnTo>
                  <a:lnTo>
                    <a:pt x="131" y="7"/>
                  </a:lnTo>
                  <a:lnTo>
                    <a:pt x="68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2" name="Freeform 70"/>
            <p:cNvSpPr>
              <a:spLocks/>
            </p:cNvSpPr>
            <p:nvPr/>
          </p:nvSpPr>
          <p:spPr bwMode="auto">
            <a:xfrm>
              <a:off x="855" y="2724"/>
              <a:ext cx="133" cy="37"/>
            </a:xfrm>
            <a:custGeom>
              <a:avLst/>
              <a:gdLst>
                <a:gd name="T0" fmla="*/ 117 w 168"/>
                <a:gd name="T1" fmla="*/ 31 h 31"/>
                <a:gd name="T2" fmla="*/ 0 w 168"/>
                <a:gd name="T3" fmla="*/ 28 h 31"/>
                <a:gd name="T4" fmla="*/ 89 w 168"/>
                <a:gd name="T5" fmla="*/ 0 h 31"/>
                <a:gd name="T6" fmla="*/ 168 w 168"/>
                <a:gd name="T7" fmla="*/ 7 h 31"/>
                <a:gd name="T8" fmla="*/ 117 w 168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31">
                  <a:moveTo>
                    <a:pt x="117" y="31"/>
                  </a:moveTo>
                  <a:lnTo>
                    <a:pt x="0" y="28"/>
                  </a:lnTo>
                  <a:lnTo>
                    <a:pt x="89" y="0"/>
                  </a:lnTo>
                  <a:lnTo>
                    <a:pt x="168" y="7"/>
                  </a:lnTo>
                  <a:lnTo>
                    <a:pt x="117" y="31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3" name="Freeform 71"/>
            <p:cNvSpPr>
              <a:spLocks/>
            </p:cNvSpPr>
            <p:nvPr/>
          </p:nvSpPr>
          <p:spPr bwMode="auto">
            <a:xfrm>
              <a:off x="936" y="2686"/>
              <a:ext cx="125" cy="42"/>
            </a:xfrm>
            <a:custGeom>
              <a:avLst/>
              <a:gdLst>
                <a:gd name="T0" fmla="*/ 87 w 158"/>
                <a:gd name="T1" fmla="*/ 35 h 35"/>
                <a:gd name="T2" fmla="*/ 158 w 158"/>
                <a:gd name="T3" fmla="*/ 12 h 35"/>
                <a:gd name="T4" fmla="*/ 75 w 158"/>
                <a:gd name="T5" fmla="*/ 0 h 35"/>
                <a:gd name="T6" fmla="*/ 0 w 158"/>
                <a:gd name="T7" fmla="*/ 18 h 35"/>
                <a:gd name="T8" fmla="*/ 87 w 158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5">
                  <a:moveTo>
                    <a:pt x="87" y="35"/>
                  </a:moveTo>
                  <a:lnTo>
                    <a:pt x="158" y="12"/>
                  </a:lnTo>
                  <a:lnTo>
                    <a:pt x="75" y="0"/>
                  </a:lnTo>
                  <a:lnTo>
                    <a:pt x="0" y="18"/>
                  </a:lnTo>
                  <a:lnTo>
                    <a:pt x="87" y="35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4" name="Freeform 72"/>
            <p:cNvSpPr>
              <a:spLocks/>
            </p:cNvSpPr>
            <p:nvPr/>
          </p:nvSpPr>
          <p:spPr bwMode="auto">
            <a:xfrm>
              <a:off x="1184" y="2604"/>
              <a:ext cx="143" cy="43"/>
            </a:xfrm>
            <a:custGeom>
              <a:avLst/>
              <a:gdLst>
                <a:gd name="T0" fmla="*/ 39 w 181"/>
                <a:gd name="T1" fmla="*/ 36 h 36"/>
                <a:gd name="T2" fmla="*/ 181 w 181"/>
                <a:gd name="T3" fmla="*/ 12 h 36"/>
                <a:gd name="T4" fmla="*/ 108 w 181"/>
                <a:gd name="T5" fmla="*/ 0 h 36"/>
                <a:gd name="T6" fmla="*/ 0 w 181"/>
                <a:gd name="T7" fmla="*/ 23 h 36"/>
                <a:gd name="T8" fmla="*/ 39 w 18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36">
                  <a:moveTo>
                    <a:pt x="39" y="36"/>
                  </a:moveTo>
                  <a:lnTo>
                    <a:pt x="181" y="12"/>
                  </a:lnTo>
                  <a:lnTo>
                    <a:pt x="108" y="0"/>
                  </a:lnTo>
                  <a:lnTo>
                    <a:pt x="0" y="23"/>
                  </a:lnTo>
                  <a:lnTo>
                    <a:pt x="39" y="36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5" name="Freeform 73"/>
            <p:cNvSpPr>
              <a:spLocks/>
            </p:cNvSpPr>
            <p:nvPr/>
          </p:nvSpPr>
          <p:spPr bwMode="auto">
            <a:xfrm>
              <a:off x="1033" y="2611"/>
              <a:ext cx="133" cy="56"/>
            </a:xfrm>
            <a:custGeom>
              <a:avLst/>
              <a:gdLst>
                <a:gd name="T0" fmla="*/ 86 w 168"/>
                <a:gd name="T1" fmla="*/ 47 h 47"/>
                <a:gd name="T2" fmla="*/ 51 w 168"/>
                <a:gd name="T3" fmla="*/ 44 h 47"/>
                <a:gd name="T4" fmla="*/ 30 w 168"/>
                <a:gd name="T5" fmla="*/ 39 h 47"/>
                <a:gd name="T6" fmla="*/ 0 w 168"/>
                <a:gd name="T7" fmla="*/ 38 h 47"/>
                <a:gd name="T8" fmla="*/ 111 w 168"/>
                <a:gd name="T9" fmla="*/ 0 h 47"/>
                <a:gd name="T10" fmla="*/ 168 w 168"/>
                <a:gd name="T11" fmla="*/ 8 h 47"/>
                <a:gd name="T12" fmla="*/ 86 w 168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47">
                  <a:moveTo>
                    <a:pt x="86" y="47"/>
                  </a:moveTo>
                  <a:cubicBezTo>
                    <a:pt x="74" y="46"/>
                    <a:pt x="63" y="46"/>
                    <a:pt x="51" y="44"/>
                  </a:cubicBezTo>
                  <a:cubicBezTo>
                    <a:pt x="44" y="43"/>
                    <a:pt x="30" y="39"/>
                    <a:pt x="30" y="39"/>
                  </a:cubicBezTo>
                  <a:lnTo>
                    <a:pt x="0" y="38"/>
                  </a:lnTo>
                  <a:lnTo>
                    <a:pt x="111" y="0"/>
                  </a:lnTo>
                  <a:lnTo>
                    <a:pt x="168" y="8"/>
                  </a:lnTo>
                  <a:lnTo>
                    <a:pt x="86" y="47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6" name="Freeform 74"/>
            <p:cNvSpPr>
              <a:spLocks/>
            </p:cNvSpPr>
            <p:nvPr/>
          </p:nvSpPr>
          <p:spPr bwMode="auto">
            <a:xfrm>
              <a:off x="1246" y="2561"/>
              <a:ext cx="121" cy="29"/>
            </a:xfrm>
            <a:custGeom>
              <a:avLst/>
              <a:gdLst>
                <a:gd name="T0" fmla="*/ 0 w 154"/>
                <a:gd name="T1" fmla="*/ 18 h 24"/>
                <a:gd name="T2" fmla="*/ 61 w 154"/>
                <a:gd name="T3" fmla="*/ 24 h 24"/>
                <a:gd name="T4" fmla="*/ 154 w 154"/>
                <a:gd name="T5" fmla="*/ 2 h 24"/>
                <a:gd name="T6" fmla="*/ 76 w 154"/>
                <a:gd name="T7" fmla="*/ 0 h 24"/>
                <a:gd name="T8" fmla="*/ 0 w 154"/>
                <a:gd name="T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4">
                  <a:moveTo>
                    <a:pt x="0" y="18"/>
                  </a:moveTo>
                  <a:lnTo>
                    <a:pt x="61" y="24"/>
                  </a:lnTo>
                  <a:lnTo>
                    <a:pt x="154" y="2"/>
                  </a:lnTo>
                  <a:lnTo>
                    <a:pt x="7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7" name="Freeform 75"/>
            <p:cNvSpPr>
              <a:spLocks/>
            </p:cNvSpPr>
            <p:nvPr/>
          </p:nvSpPr>
          <p:spPr bwMode="auto">
            <a:xfrm>
              <a:off x="1212" y="2754"/>
              <a:ext cx="122" cy="23"/>
            </a:xfrm>
            <a:custGeom>
              <a:avLst/>
              <a:gdLst>
                <a:gd name="T0" fmla="*/ 0 w 154"/>
                <a:gd name="T1" fmla="*/ 17 h 20"/>
                <a:gd name="T2" fmla="*/ 100 w 154"/>
                <a:gd name="T3" fmla="*/ 20 h 20"/>
                <a:gd name="T4" fmla="*/ 154 w 154"/>
                <a:gd name="T5" fmla="*/ 3 h 20"/>
                <a:gd name="T6" fmla="*/ 64 w 154"/>
                <a:gd name="T7" fmla="*/ 0 h 20"/>
                <a:gd name="T8" fmla="*/ 0 w 154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0">
                  <a:moveTo>
                    <a:pt x="0" y="17"/>
                  </a:moveTo>
                  <a:lnTo>
                    <a:pt x="100" y="20"/>
                  </a:lnTo>
                  <a:lnTo>
                    <a:pt x="154" y="3"/>
                  </a:lnTo>
                  <a:lnTo>
                    <a:pt x="64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8" name="Freeform 76"/>
            <p:cNvSpPr>
              <a:spLocks/>
            </p:cNvSpPr>
            <p:nvPr/>
          </p:nvSpPr>
          <p:spPr bwMode="auto">
            <a:xfrm>
              <a:off x="1528" y="2754"/>
              <a:ext cx="142" cy="35"/>
            </a:xfrm>
            <a:custGeom>
              <a:avLst/>
              <a:gdLst>
                <a:gd name="T0" fmla="*/ 0 w 180"/>
                <a:gd name="T1" fmla="*/ 30 h 30"/>
                <a:gd name="T2" fmla="*/ 120 w 180"/>
                <a:gd name="T3" fmla="*/ 30 h 30"/>
                <a:gd name="T4" fmla="*/ 180 w 180"/>
                <a:gd name="T5" fmla="*/ 6 h 30"/>
                <a:gd name="T6" fmla="*/ 58 w 180"/>
                <a:gd name="T7" fmla="*/ 0 h 30"/>
                <a:gd name="T8" fmla="*/ 0 w 18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0">
                  <a:moveTo>
                    <a:pt x="0" y="30"/>
                  </a:moveTo>
                  <a:lnTo>
                    <a:pt x="120" y="30"/>
                  </a:lnTo>
                  <a:lnTo>
                    <a:pt x="180" y="6"/>
                  </a:lnTo>
                  <a:lnTo>
                    <a:pt x="58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9" name="Freeform 77"/>
            <p:cNvSpPr>
              <a:spLocks/>
            </p:cNvSpPr>
            <p:nvPr/>
          </p:nvSpPr>
          <p:spPr bwMode="auto">
            <a:xfrm>
              <a:off x="1393" y="2747"/>
              <a:ext cx="173" cy="41"/>
            </a:xfrm>
            <a:custGeom>
              <a:avLst/>
              <a:gdLst>
                <a:gd name="T0" fmla="*/ 0 w 219"/>
                <a:gd name="T1" fmla="*/ 29 h 35"/>
                <a:gd name="T2" fmla="*/ 153 w 219"/>
                <a:gd name="T3" fmla="*/ 35 h 35"/>
                <a:gd name="T4" fmla="*/ 219 w 219"/>
                <a:gd name="T5" fmla="*/ 3 h 35"/>
                <a:gd name="T6" fmla="*/ 81 w 219"/>
                <a:gd name="T7" fmla="*/ 0 h 35"/>
                <a:gd name="T8" fmla="*/ 0 w 219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35">
                  <a:moveTo>
                    <a:pt x="0" y="29"/>
                  </a:moveTo>
                  <a:lnTo>
                    <a:pt x="153" y="35"/>
                  </a:lnTo>
                  <a:lnTo>
                    <a:pt x="219" y="3"/>
                  </a:lnTo>
                  <a:lnTo>
                    <a:pt x="81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0" name="Freeform 78"/>
            <p:cNvSpPr>
              <a:spLocks/>
            </p:cNvSpPr>
            <p:nvPr/>
          </p:nvSpPr>
          <p:spPr bwMode="auto">
            <a:xfrm>
              <a:off x="1656" y="2628"/>
              <a:ext cx="100" cy="29"/>
            </a:xfrm>
            <a:custGeom>
              <a:avLst/>
              <a:gdLst>
                <a:gd name="T0" fmla="*/ 0 w 126"/>
                <a:gd name="T1" fmla="*/ 19 h 25"/>
                <a:gd name="T2" fmla="*/ 51 w 126"/>
                <a:gd name="T3" fmla="*/ 25 h 25"/>
                <a:gd name="T4" fmla="*/ 126 w 126"/>
                <a:gd name="T5" fmla="*/ 4 h 25"/>
                <a:gd name="T6" fmla="*/ 61 w 126"/>
                <a:gd name="T7" fmla="*/ 0 h 25"/>
                <a:gd name="T8" fmla="*/ 0 w 126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5">
                  <a:moveTo>
                    <a:pt x="0" y="19"/>
                  </a:moveTo>
                  <a:lnTo>
                    <a:pt x="51" y="25"/>
                  </a:lnTo>
                  <a:lnTo>
                    <a:pt x="126" y="4"/>
                  </a:lnTo>
                  <a:lnTo>
                    <a:pt x="6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1" name="Freeform 79"/>
            <p:cNvSpPr>
              <a:spLocks/>
            </p:cNvSpPr>
            <p:nvPr/>
          </p:nvSpPr>
          <p:spPr bwMode="auto">
            <a:xfrm>
              <a:off x="1727" y="2743"/>
              <a:ext cx="129" cy="57"/>
            </a:xfrm>
            <a:custGeom>
              <a:avLst/>
              <a:gdLst>
                <a:gd name="T0" fmla="*/ 0 w 163"/>
                <a:gd name="T1" fmla="*/ 47 h 48"/>
                <a:gd name="T2" fmla="*/ 93 w 163"/>
                <a:gd name="T3" fmla="*/ 48 h 48"/>
                <a:gd name="T4" fmla="*/ 163 w 163"/>
                <a:gd name="T5" fmla="*/ 5 h 48"/>
                <a:gd name="T6" fmla="*/ 39 w 163"/>
                <a:gd name="T7" fmla="*/ 0 h 48"/>
                <a:gd name="T8" fmla="*/ 21 w 163"/>
                <a:gd name="T9" fmla="*/ 18 h 48"/>
                <a:gd name="T10" fmla="*/ 90 w 163"/>
                <a:gd name="T11" fmla="*/ 20 h 48"/>
                <a:gd name="T12" fmla="*/ 0 w 163"/>
                <a:gd name="T13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48">
                  <a:moveTo>
                    <a:pt x="0" y="47"/>
                  </a:moveTo>
                  <a:lnTo>
                    <a:pt x="93" y="48"/>
                  </a:lnTo>
                  <a:lnTo>
                    <a:pt x="163" y="5"/>
                  </a:lnTo>
                  <a:lnTo>
                    <a:pt x="39" y="0"/>
                  </a:lnTo>
                  <a:lnTo>
                    <a:pt x="21" y="18"/>
                  </a:lnTo>
                  <a:lnTo>
                    <a:pt x="90" y="2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2" name="Freeform 80"/>
            <p:cNvSpPr>
              <a:spLocks/>
            </p:cNvSpPr>
            <p:nvPr/>
          </p:nvSpPr>
          <p:spPr bwMode="auto">
            <a:xfrm>
              <a:off x="1725" y="2932"/>
              <a:ext cx="150" cy="64"/>
            </a:xfrm>
            <a:custGeom>
              <a:avLst/>
              <a:gdLst>
                <a:gd name="T0" fmla="*/ 0 w 190"/>
                <a:gd name="T1" fmla="*/ 45 h 54"/>
                <a:gd name="T2" fmla="*/ 126 w 190"/>
                <a:gd name="T3" fmla="*/ 54 h 54"/>
                <a:gd name="T4" fmla="*/ 141 w 190"/>
                <a:gd name="T5" fmla="*/ 38 h 54"/>
                <a:gd name="T6" fmla="*/ 96 w 190"/>
                <a:gd name="T7" fmla="*/ 35 h 54"/>
                <a:gd name="T8" fmla="*/ 111 w 190"/>
                <a:gd name="T9" fmla="*/ 17 h 54"/>
                <a:gd name="T10" fmla="*/ 159 w 190"/>
                <a:gd name="T11" fmla="*/ 20 h 54"/>
                <a:gd name="T12" fmla="*/ 190 w 190"/>
                <a:gd name="T13" fmla="*/ 0 h 54"/>
                <a:gd name="T14" fmla="*/ 22 w 190"/>
                <a:gd name="T15" fmla="*/ 15 h 54"/>
                <a:gd name="T16" fmla="*/ 0 w 190"/>
                <a:gd name="T17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54">
                  <a:moveTo>
                    <a:pt x="0" y="45"/>
                  </a:moveTo>
                  <a:lnTo>
                    <a:pt x="126" y="54"/>
                  </a:lnTo>
                  <a:lnTo>
                    <a:pt x="141" y="38"/>
                  </a:lnTo>
                  <a:lnTo>
                    <a:pt x="96" y="35"/>
                  </a:lnTo>
                  <a:lnTo>
                    <a:pt x="111" y="17"/>
                  </a:lnTo>
                  <a:lnTo>
                    <a:pt x="159" y="20"/>
                  </a:lnTo>
                  <a:lnTo>
                    <a:pt x="190" y="0"/>
                  </a:lnTo>
                  <a:lnTo>
                    <a:pt x="22" y="1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3" name="Freeform 81"/>
            <p:cNvSpPr>
              <a:spLocks/>
            </p:cNvSpPr>
            <p:nvPr/>
          </p:nvSpPr>
          <p:spPr bwMode="auto">
            <a:xfrm>
              <a:off x="1984" y="2925"/>
              <a:ext cx="192" cy="49"/>
            </a:xfrm>
            <a:custGeom>
              <a:avLst/>
              <a:gdLst>
                <a:gd name="T0" fmla="*/ 23 w 243"/>
                <a:gd name="T1" fmla="*/ 6 h 41"/>
                <a:gd name="T2" fmla="*/ 0 w 243"/>
                <a:gd name="T3" fmla="*/ 41 h 41"/>
                <a:gd name="T4" fmla="*/ 195 w 243"/>
                <a:gd name="T5" fmla="*/ 32 h 41"/>
                <a:gd name="T6" fmla="*/ 243 w 243"/>
                <a:gd name="T7" fmla="*/ 0 h 41"/>
                <a:gd name="T8" fmla="*/ 23 w 243"/>
                <a:gd name="T9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41">
                  <a:moveTo>
                    <a:pt x="23" y="6"/>
                  </a:moveTo>
                  <a:lnTo>
                    <a:pt x="0" y="41"/>
                  </a:lnTo>
                  <a:lnTo>
                    <a:pt x="195" y="32"/>
                  </a:lnTo>
                  <a:lnTo>
                    <a:pt x="243" y="0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4" name="Freeform 82"/>
            <p:cNvSpPr>
              <a:spLocks/>
            </p:cNvSpPr>
            <p:nvPr/>
          </p:nvSpPr>
          <p:spPr bwMode="auto">
            <a:xfrm>
              <a:off x="1822" y="2761"/>
              <a:ext cx="121" cy="45"/>
            </a:xfrm>
            <a:custGeom>
              <a:avLst/>
              <a:gdLst>
                <a:gd name="T0" fmla="*/ 0 w 153"/>
                <a:gd name="T1" fmla="*/ 27 h 38"/>
                <a:gd name="T2" fmla="*/ 48 w 153"/>
                <a:gd name="T3" fmla="*/ 0 h 38"/>
                <a:gd name="T4" fmla="*/ 153 w 153"/>
                <a:gd name="T5" fmla="*/ 6 h 38"/>
                <a:gd name="T6" fmla="*/ 94 w 153"/>
                <a:gd name="T7" fmla="*/ 38 h 38"/>
                <a:gd name="T8" fmla="*/ 0 w 153"/>
                <a:gd name="T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8">
                  <a:moveTo>
                    <a:pt x="0" y="27"/>
                  </a:moveTo>
                  <a:lnTo>
                    <a:pt x="48" y="0"/>
                  </a:lnTo>
                  <a:lnTo>
                    <a:pt x="153" y="6"/>
                  </a:lnTo>
                  <a:lnTo>
                    <a:pt x="94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5" name="Freeform 83"/>
            <p:cNvSpPr>
              <a:spLocks/>
            </p:cNvSpPr>
            <p:nvPr/>
          </p:nvSpPr>
          <p:spPr bwMode="auto">
            <a:xfrm>
              <a:off x="1926" y="2772"/>
              <a:ext cx="110" cy="38"/>
            </a:xfrm>
            <a:custGeom>
              <a:avLst/>
              <a:gdLst>
                <a:gd name="T0" fmla="*/ 0 w 138"/>
                <a:gd name="T1" fmla="*/ 27 h 32"/>
                <a:gd name="T2" fmla="*/ 96 w 138"/>
                <a:gd name="T3" fmla="*/ 32 h 32"/>
                <a:gd name="T4" fmla="*/ 138 w 138"/>
                <a:gd name="T5" fmla="*/ 5 h 32"/>
                <a:gd name="T6" fmla="*/ 34 w 138"/>
                <a:gd name="T7" fmla="*/ 0 h 32"/>
                <a:gd name="T8" fmla="*/ 0 w 138"/>
                <a:gd name="T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2">
                  <a:moveTo>
                    <a:pt x="0" y="27"/>
                  </a:moveTo>
                  <a:lnTo>
                    <a:pt x="96" y="32"/>
                  </a:lnTo>
                  <a:lnTo>
                    <a:pt x="138" y="5"/>
                  </a:lnTo>
                  <a:lnTo>
                    <a:pt x="34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6" name="Freeform 84"/>
            <p:cNvSpPr>
              <a:spLocks/>
            </p:cNvSpPr>
            <p:nvPr/>
          </p:nvSpPr>
          <p:spPr bwMode="auto">
            <a:xfrm>
              <a:off x="2039" y="2754"/>
              <a:ext cx="137" cy="53"/>
            </a:xfrm>
            <a:custGeom>
              <a:avLst/>
              <a:gdLst>
                <a:gd name="T0" fmla="*/ 0 w 174"/>
                <a:gd name="T1" fmla="*/ 45 h 45"/>
                <a:gd name="T2" fmla="*/ 14 w 174"/>
                <a:gd name="T3" fmla="*/ 42 h 45"/>
                <a:gd name="T4" fmla="*/ 65 w 174"/>
                <a:gd name="T5" fmla="*/ 45 h 45"/>
                <a:gd name="T6" fmla="*/ 174 w 174"/>
                <a:gd name="T7" fmla="*/ 0 h 45"/>
                <a:gd name="T8" fmla="*/ 66 w 174"/>
                <a:gd name="T9" fmla="*/ 2 h 45"/>
                <a:gd name="T10" fmla="*/ 0 w 174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45">
                  <a:moveTo>
                    <a:pt x="0" y="45"/>
                  </a:moveTo>
                  <a:cubicBezTo>
                    <a:pt x="10" y="41"/>
                    <a:pt x="5" y="42"/>
                    <a:pt x="14" y="42"/>
                  </a:cubicBezTo>
                  <a:lnTo>
                    <a:pt x="65" y="45"/>
                  </a:lnTo>
                  <a:lnTo>
                    <a:pt x="174" y="0"/>
                  </a:lnTo>
                  <a:lnTo>
                    <a:pt x="66" y="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7" name="Freeform 85"/>
            <p:cNvSpPr>
              <a:spLocks/>
            </p:cNvSpPr>
            <p:nvPr/>
          </p:nvSpPr>
          <p:spPr bwMode="auto">
            <a:xfrm>
              <a:off x="2232" y="2774"/>
              <a:ext cx="148" cy="58"/>
            </a:xfrm>
            <a:custGeom>
              <a:avLst/>
              <a:gdLst>
                <a:gd name="T0" fmla="*/ 117 w 186"/>
                <a:gd name="T1" fmla="*/ 49 h 49"/>
                <a:gd name="T2" fmla="*/ 93 w 186"/>
                <a:gd name="T3" fmla="*/ 49 h 49"/>
                <a:gd name="T4" fmla="*/ 0 w 186"/>
                <a:gd name="T5" fmla="*/ 37 h 49"/>
                <a:gd name="T6" fmla="*/ 69 w 186"/>
                <a:gd name="T7" fmla="*/ 0 h 49"/>
                <a:gd name="T8" fmla="*/ 186 w 186"/>
                <a:gd name="T9" fmla="*/ 6 h 49"/>
                <a:gd name="T10" fmla="*/ 117 w 186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49">
                  <a:moveTo>
                    <a:pt x="117" y="49"/>
                  </a:moveTo>
                  <a:cubicBezTo>
                    <a:pt x="109" y="49"/>
                    <a:pt x="101" y="49"/>
                    <a:pt x="93" y="49"/>
                  </a:cubicBezTo>
                  <a:lnTo>
                    <a:pt x="0" y="37"/>
                  </a:lnTo>
                  <a:lnTo>
                    <a:pt x="69" y="0"/>
                  </a:lnTo>
                  <a:lnTo>
                    <a:pt x="186" y="6"/>
                  </a:lnTo>
                  <a:lnTo>
                    <a:pt x="117" y="49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8" name="Freeform 86"/>
            <p:cNvSpPr>
              <a:spLocks/>
            </p:cNvSpPr>
            <p:nvPr/>
          </p:nvSpPr>
          <p:spPr bwMode="auto">
            <a:xfrm>
              <a:off x="1927" y="2663"/>
              <a:ext cx="109" cy="40"/>
            </a:xfrm>
            <a:custGeom>
              <a:avLst/>
              <a:gdLst>
                <a:gd name="T0" fmla="*/ 63 w 138"/>
                <a:gd name="T1" fmla="*/ 33 h 33"/>
                <a:gd name="T2" fmla="*/ 138 w 138"/>
                <a:gd name="T3" fmla="*/ 7 h 33"/>
                <a:gd name="T4" fmla="*/ 62 w 138"/>
                <a:gd name="T5" fmla="*/ 0 h 33"/>
                <a:gd name="T6" fmla="*/ 0 w 138"/>
                <a:gd name="T7" fmla="*/ 19 h 33"/>
                <a:gd name="T8" fmla="*/ 63 w 138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3">
                  <a:moveTo>
                    <a:pt x="63" y="33"/>
                  </a:moveTo>
                  <a:lnTo>
                    <a:pt x="138" y="7"/>
                  </a:lnTo>
                  <a:lnTo>
                    <a:pt x="62" y="0"/>
                  </a:lnTo>
                  <a:lnTo>
                    <a:pt x="0" y="19"/>
                  </a:lnTo>
                  <a:lnTo>
                    <a:pt x="63" y="33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9" name="Freeform 87"/>
            <p:cNvSpPr>
              <a:spLocks/>
            </p:cNvSpPr>
            <p:nvPr/>
          </p:nvSpPr>
          <p:spPr bwMode="auto">
            <a:xfrm>
              <a:off x="1810" y="2617"/>
              <a:ext cx="96" cy="30"/>
            </a:xfrm>
            <a:custGeom>
              <a:avLst/>
              <a:gdLst>
                <a:gd name="T0" fmla="*/ 0 w 121"/>
                <a:gd name="T1" fmla="*/ 19 h 25"/>
                <a:gd name="T2" fmla="*/ 55 w 121"/>
                <a:gd name="T3" fmla="*/ 25 h 25"/>
                <a:gd name="T4" fmla="*/ 121 w 121"/>
                <a:gd name="T5" fmla="*/ 6 h 25"/>
                <a:gd name="T6" fmla="*/ 51 w 121"/>
                <a:gd name="T7" fmla="*/ 0 h 25"/>
                <a:gd name="T8" fmla="*/ 0 w 121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5">
                  <a:moveTo>
                    <a:pt x="0" y="19"/>
                  </a:moveTo>
                  <a:lnTo>
                    <a:pt x="55" y="25"/>
                  </a:lnTo>
                  <a:lnTo>
                    <a:pt x="121" y="6"/>
                  </a:lnTo>
                  <a:lnTo>
                    <a:pt x="5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0" name="Freeform 88"/>
            <p:cNvSpPr>
              <a:spLocks/>
            </p:cNvSpPr>
            <p:nvPr/>
          </p:nvSpPr>
          <p:spPr bwMode="auto">
            <a:xfrm>
              <a:off x="2021" y="2615"/>
              <a:ext cx="114" cy="41"/>
            </a:xfrm>
            <a:custGeom>
              <a:avLst/>
              <a:gdLst>
                <a:gd name="T0" fmla="*/ 0 w 144"/>
                <a:gd name="T1" fmla="*/ 26 h 35"/>
                <a:gd name="T2" fmla="*/ 70 w 144"/>
                <a:gd name="T3" fmla="*/ 35 h 35"/>
                <a:gd name="T4" fmla="*/ 144 w 144"/>
                <a:gd name="T5" fmla="*/ 17 h 35"/>
                <a:gd name="T6" fmla="*/ 75 w 144"/>
                <a:gd name="T7" fmla="*/ 0 h 35"/>
                <a:gd name="T8" fmla="*/ 0 w 144"/>
                <a:gd name="T9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">
                  <a:moveTo>
                    <a:pt x="0" y="26"/>
                  </a:moveTo>
                  <a:lnTo>
                    <a:pt x="70" y="35"/>
                  </a:lnTo>
                  <a:lnTo>
                    <a:pt x="144" y="17"/>
                  </a:lnTo>
                  <a:lnTo>
                    <a:pt x="75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1" name="Freeform 89"/>
            <p:cNvSpPr>
              <a:spLocks/>
            </p:cNvSpPr>
            <p:nvPr/>
          </p:nvSpPr>
          <p:spPr bwMode="auto">
            <a:xfrm>
              <a:off x="2171" y="2654"/>
              <a:ext cx="133" cy="50"/>
            </a:xfrm>
            <a:custGeom>
              <a:avLst/>
              <a:gdLst>
                <a:gd name="T0" fmla="*/ 67 w 169"/>
                <a:gd name="T1" fmla="*/ 42 h 42"/>
                <a:gd name="T2" fmla="*/ 169 w 169"/>
                <a:gd name="T3" fmla="*/ 14 h 42"/>
                <a:gd name="T4" fmla="*/ 88 w 169"/>
                <a:gd name="T5" fmla="*/ 0 h 42"/>
                <a:gd name="T6" fmla="*/ 0 w 169"/>
                <a:gd name="T7" fmla="*/ 30 h 42"/>
                <a:gd name="T8" fmla="*/ 67 w 169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42">
                  <a:moveTo>
                    <a:pt x="67" y="42"/>
                  </a:moveTo>
                  <a:lnTo>
                    <a:pt x="169" y="14"/>
                  </a:lnTo>
                  <a:lnTo>
                    <a:pt x="88" y="0"/>
                  </a:lnTo>
                  <a:lnTo>
                    <a:pt x="0" y="30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2" name="Freeform 90"/>
            <p:cNvSpPr>
              <a:spLocks/>
            </p:cNvSpPr>
            <p:nvPr/>
          </p:nvSpPr>
          <p:spPr bwMode="auto">
            <a:xfrm>
              <a:off x="2257" y="2597"/>
              <a:ext cx="184" cy="63"/>
            </a:xfrm>
            <a:custGeom>
              <a:avLst/>
              <a:gdLst>
                <a:gd name="T0" fmla="*/ 77 w 233"/>
                <a:gd name="T1" fmla="*/ 53 h 53"/>
                <a:gd name="T2" fmla="*/ 233 w 233"/>
                <a:gd name="T3" fmla="*/ 6 h 53"/>
                <a:gd name="T4" fmla="*/ 128 w 233"/>
                <a:gd name="T5" fmla="*/ 0 h 53"/>
                <a:gd name="T6" fmla="*/ 0 w 233"/>
                <a:gd name="T7" fmla="*/ 38 h 53"/>
                <a:gd name="T8" fmla="*/ 77 w 233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53">
                  <a:moveTo>
                    <a:pt x="77" y="53"/>
                  </a:moveTo>
                  <a:lnTo>
                    <a:pt x="233" y="6"/>
                  </a:lnTo>
                  <a:lnTo>
                    <a:pt x="128" y="0"/>
                  </a:lnTo>
                  <a:lnTo>
                    <a:pt x="0" y="38"/>
                  </a:lnTo>
                  <a:lnTo>
                    <a:pt x="77" y="53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3" name="Freeform 91"/>
            <p:cNvSpPr>
              <a:spLocks/>
            </p:cNvSpPr>
            <p:nvPr/>
          </p:nvSpPr>
          <p:spPr bwMode="auto">
            <a:xfrm>
              <a:off x="2377" y="2799"/>
              <a:ext cx="119" cy="36"/>
            </a:xfrm>
            <a:custGeom>
              <a:avLst/>
              <a:gdLst>
                <a:gd name="T0" fmla="*/ 0 w 150"/>
                <a:gd name="T1" fmla="*/ 25 h 30"/>
                <a:gd name="T2" fmla="*/ 78 w 150"/>
                <a:gd name="T3" fmla="*/ 30 h 30"/>
                <a:gd name="T4" fmla="*/ 150 w 150"/>
                <a:gd name="T5" fmla="*/ 3 h 30"/>
                <a:gd name="T6" fmla="*/ 60 w 150"/>
                <a:gd name="T7" fmla="*/ 0 h 30"/>
                <a:gd name="T8" fmla="*/ 0 w 150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">
                  <a:moveTo>
                    <a:pt x="0" y="25"/>
                  </a:moveTo>
                  <a:lnTo>
                    <a:pt x="78" y="30"/>
                  </a:lnTo>
                  <a:lnTo>
                    <a:pt x="150" y="3"/>
                  </a:lnTo>
                  <a:lnTo>
                    <a:pt x="6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4" name="Freeform 92"/>
            <p:cNvSpPr>
              <a:spLocks/>
            </p:cNvSpPr>
            <p:nvPr/>
          </p:nvSpPr>
          <p:spPr bwMode="auto">
            <a:xfrm>
              <a:off x="2497" y="2756"/>
              <a:ext cx="80" cy="44"/>
            </a:xfrm>
            <a:custGeom>
              <a:avLst/>
              <a:gdLst>
                <a:gd name="T0" fmla="*/ 0 w 102"/>
                <a:gd name="T1" fmla="*/ 30 h 37"/>
                <a:gd name="T2" fmla="*/ 36 w 102"/>
                <a:gd name="T3" fmla="*/ 37 h 37"/>
                <a:gd name="T4" fmla="*/ 102 w 102"/>
                <a:gd name="T5" fmla="*/ 9 h 37"/>
                <a:gd name="T6" fmla="*/ 39 w 102"/>
                <a:gd name="T7" fmla="*/ 0 h 37"/>
                <a:gd name="T8" fmla="*/ 0 w 102"/>
                <a:gd name="T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7">
                  <a:moveTo>
                    <a:pt x="0" y="30"/>
                  </a:moveTo>
                  <a:lnTo>
                    <a:pt x="36" y="37"/>
                  </a:lnTo>
                  <a:lnTo>
                    <a:pt x="102" y="9"/>
                  </a:lnTo>
                  <a:lnTo>
                    <a:pt x="39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5" name="Freeform 93"/>
            <p:cNvSpPr>
              <a:spLocks/>
            </p:cNvSpPr>
            <p:nvPr/>
          </p:nvSpPr>
          <p:spPr bwMode="auto">
            <a:xfrm>
              <a:off x="2499" y="2697"/>
              <a:ext cx="99" cy="42"/>
            </a:xfrm>
            <a:custGeom>
              <a:avLst/>
              <a:gdLst>
                <a:gd name="T0" fmla="*/ 0 w 125"/>
                <a:gd name="T1" fmla="*/ 20 h 36"/>
                <a:gd name="T2" fmla="*/ 38 w 125"/>
                <a:gd name="T3" fmla="*/ 36 h 36"/>
                <a:gd name="T4" fmla="*/ 125 w 125"/>
                <a:gd name="T5" fmla="*/ 12 h 36"/>
                <a:gd name="T6" fmla="*/ 65 w 125"/>
                <a:gd name="T7" fmla="*/ 0 h 36"/>
                <a:gd name="T8" fmla="*/ 0 w 12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36">
                  <a:moveTo>
                    <a:pt x="0" y="20"/>
                  </a:moveTo>
                  <a:lnTo>
                    <a:pt x="38" y="36"/>
                  </a:lnTo>
                  <a:lnTo>
                    <a:pt x="125" y="12"/>
                  </a:lnTo>
                  <a:lnTo>
                    <a:pt x="6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6" name="Freeform 94"/>
            <p:cNvSpPr>
              <a:spLocks/>
            </p:cNvSpPr>
            <p:nvPr/>
          </p:nvSpPr>
          <p:spPr bwMode="auto">
            <a:xfrm>
              <a:off x="2475" y="2635"/>
              <a:ext cx="126" cy="51"/>
            </a:xfrm>
            <a:custGeom>
              <a:avLst/>
              <a:gdLst>
                <a:gd name="T0" fmla="*/ 0 w 159"/>
                <a:gd name="T1" fmla="*/ 21 h 43"/>
                <a:gd name="T2" fmla="*/ 89 w 159"/>
                <a:gd name="T3" fmla="*/ 43 h 43"/>
                <a:gd name="T4" fmla="*/ 159 w 159"/>
                <a:gd name="T5" fmla="*/ 24 h 43"/>
                <a:gd name="T6" fmla="*/ 66 w 159"/>
                <a:gd name="T7" fmla="*/ 0 h 43"/>
                <a:gd name="T8" fmla="*/ 0 w 159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3">
                  <a:moveTo>
                    <a:pt x="0" y="21"/>
                  </a:moveTo>
                  <a:lnTo>
                    <a:pt x="89" y="43"/>
                  </a:lnTo>
                  <a:lnTo>
                    <a:pt x="159" y="24"/>
                  </a:lnTo>
                  <a:lnTo>
                    <a:pt x="6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7" name="Freeform 95"/>
            <p:cNvSpPr>
              <a:spLocks/>
            </p:cNvSpPr>
            <p:nvPr/>
          </p:nvSpPr>
          <p:spPr bwMode="auto">
            <a:xfrm>
              <a:off x="2209" y="2686"/>
              <a:ext cx="190" cy="68"/>
            </a:xfrm>
            <a:custGeom>
              <a:avLst/>
              <a:gdLst>
                <a:gd name="T0" fmla="*/ 0 w 241"/>
                <a:gd name="T1" fmla="*/ 50 h 57"/>
                <a:gd name="T2" fmla="*/ 132 w 241"/>
                <a:gd name="T3" fmla="*/ 57 h 57"/>
                <a:gd name="T4" fmla="*/ 241 w 241"/>
                <a:gd name="T5" fmla="*/ 15 h 57"/>
                <a:gd name="T6" fmla="*/ 133 w 241"/>
                <a:gd name="T7" fmla="*/ 0 h 57"/>
                <a:gd name="T8" fmla="*/ 0 w 241"/>
                <a:gd name="T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57">
                  <a:moveTo>
                    <a:pt x="0" y="50"/>
                  </a:moveTo>
                  <a:lnTo>
                    <a:pt x="132" y="57"/>
                  </a:lnTo>
                  <a:lnTo>
                    <a:pt x="241" y="15"/>
                  </a:lnTo>
                  <a:lnTo>
                    <a:pt x="133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8" name="Freeform 96"/>
            <p:cNvSpPr>
              <a:spLocks/>
            </p:cNvSpPr>
            <p:nvPr/>
          </p:nvSpPr>
          <p:spPr bwMode="auto">
            <a:xfrm>
              <a:off x="2107" y="2590"/>
              <a:ext cx="112" cy="35"/>
            </a:xfrm>
            <a:custGeom>
              <a:avLst/>
              <a:gdLst>
                <a:gd name="T0" fmla="*/ 0 w 141"/>
                <a:gd name="T1" fmla="*/ 18 h 30"/>
                <a:gd name="T2" fmla="*/ 62 w 141"/>
                <a:gd name="T3" fmla="*/ 30 h 30"/>
                <a:gd name="T4" fmla="*/ 141 w 141"/>
                <a:gd name="T5" fmla="*/ 14 h 30"/>
                <a:gd name="T6" fmla="*/ 50 w 141"/>
                <a:gd name="T7" fmla="*/ 0 h 30"/>
                <a:gd name="T8" fmla="*/ 0 w 141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0">
                  <a:moveTo>
                    <a:pt x="0" y="18"/>
                  </a:moveTo>
                  <a:lnTo>
                    <a:pt x="62" y="30"/>
                  </a:lnTo>
                  <a:lnTo>
                    <a:pt x="141" y="14"/>
                  </a:lnTo>
                  <a:lnTo>
                    <a:pt x="5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9" name="Freeform 97"/>
            <p:cNvSpPr>
              <a:spLocks/>
            </p:cNvSpPr>
            <p:nvPr/>
          </p:nvSpPr>
          <p:spPr bwMode="auto">
            <a:xfrm>
              <a:off x="2180" y="2568"/>
              <a:ext cx="122" cy="29"/>
            </a:xfrm>
            <a:custGeom>
              <a:avLst/>
              <a:gdLst>
                <a:gd name="T0" fmla="*/ 0 w 154"/>
                <a:gd name="T1" fmla="*/ 11 h 24"/>
                <a:gd name="T2" fmla="*/ 78 w 154"/>
                <a:gd name="T3" fmla="*/ 24 h 24"/>
                <a:gd name="T4" fmla="*/ 154 w 154"/>
                <a:gd name="T5" fmla="*/ 0 h 24"/>
                <a:gd name="T6" fmla="*/ 0 w 154"/>
                <a:gd name="T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4">
                  <a:moveTo>
                    <a:pt x="0" y="11"/>
                  </a:moveTo>
                  <a:lnTo>
                    <a:pt x="78" y="24"/>
                  </a:lnTo>
                  <a:lnTo>
                    <a:pt x="15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0" name="Freeform 98"/>
            <p:cNvSpPr>
              <a:spLocks/>
            </p:cNvSpPr>
            <p:nvPr/>
          </p:nvSpPr>
          <p:spPr bwMode="auto">
            <a:xfrm>
              <a:off x="2498" y="2586"/>
              <a:ext cx="129" cy="50"/>
            </a:xfrm>
            <a:custGeom>
              <a:avLst/>
              <a:gdLst>
                <a:gd name="T0" fmla="*/ 0 w 163"/>
                <a:gd name="T1" fmla="*/ 24 h 42"/>
                <a:gd name="T2" fmla="*/ 108 w 163"/>
                <a:gd name="T3" fmla="*/ 42 h 42"/>
                <a:gd name="T4" fmla="*/ 163 w 163"/>
                <a:gd name="T5" fmla="*/ 15 h 42"/>
                <a:gd name="T6" fmla="*/ 69 w 163"/>
                <a:gd name="T7" fmla="*/ 0 h 42"/>
                <a:gd name="T8" fmla="*/ 0 w 163"/>
                <a:gd name="T9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42">
                  <a:moveTo>
                    <a:pt x="0" y="24"/>
                  </a:moveTo>
                  <a:lnTo>
                    <a:pt x="108" y="42"/>
                  </a:lnTo>
                  <a:lnTo>
                    <a:pt x="163" y="15"/>
                  </a:lnTo>
                  <a:lnTo>
                    <a:pt x="69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1" name="Freeform 99"/>
            <p:cNvSpPr>
              <a:spLocks/>
            </p:cNvSpPr>
            <p:nvPr/>
          </p:nvSpPr>
          <p:spPr bwMode="auto">
            <a:xfrm>
              <a:off x="2275" y="2881"/>
              <a:ext cx="141" cy="36"/>
            </a:xfrm>
            <a:custGeom>
              <a:avLst/>
              <a:gdLst>
                <a:gd name="T0" fmla="*/ 111 w 178"/>
                <a:gd name="T1" fmla="*/ 30 h 30"/>
                <a:gd name="T2" fmla="*/ 100 w 178"/>
                <a:gd name="T3" fmla="*/ 30 h 30"/>
                <a:gd name="T4" fmla="*/ 0 w 178"/>
                <a:gd name="T5" fmla="*/ 24 h 30"/>
                <a:gd name="T6" fmla="*/ 57 w 178"/>
                <a:gd name="T7" fmla="*/ 0 h 30"/>
                <a:gd name="T8" fmla="*/ 178 w 178"/>
                <a:gd name="T9" fmla="*/ 7 h 30"/>
                <a:gd name="T10" fmla="*/ 111 w 178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30">
                  <a:moveTo>
                    <a:pt x="111" y="30"/>
                  </a:moveTo>
                  <a:cubicBezTo>
                    <a:pt x="107" y="30"/>
                    <a:pt x="104" y="30"/>
                    <a:pt x="100" y="30"/>
                  </a:cubicBezTo>
                  <a:lnTo>
                    <a:pt x="0" y="24"/>
                  </a:lnTo>
                  <a:lnTo>
                    <a:pt x="57" y="0"/>
                  </a:lnTo>
                  <a:lnTo>
                    <a:pt x="178" y="7"/>
                  </a:lnTo>
                  <a:lnTo>
                    <a:pt x="111" y="30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2" name="Freeform 100"/>
          <p:cNvSpPr>
            <a:spLocks/>
          </p:cNvSpPr>
          <p:nvPr/>
        </p:nvSpPr>
        <p:spPr bwMode="auto">
          <a:xfrm>
            <a:off x="409575" y="333057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3" name="Freeform 101"/>
          <p:cNvSpPr>
            <a:spLocks/>
          </p:cNvSpPr>
          <p:nvPr/>
        </p:nvSpPr>
        <p:spPr bwMode="auto">
          <a:xfrm>
            <a:off x="1320800" y="3919538"/>
            <a:ext cx="395288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3366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694" name="Group 102"/>
          <p:cNvGrpSpPr>
            <a:grpSpLocks/>
          </p:cNvGrpSpPr>
          <p:nvPr/>
        </p:nvGrpSpPr>
        <p:grpSpPr bwMode="auto">
          <a:xfrm>
            <a:off x="598488" y="3352800"/>
            <a:ext cx="3556000" cy="874713"/>
            <a:chOff x="377" y="2112"/>
            <a:chExt cx="2240" cy="551"/>
          </a:xfrm>
        </p:grpSpPr>
        <p:sp>
          <p:nvSpPr>
            <p:cNvPr id="110695" name="Freeform 103"/>
            <p:cNvSpPr>
              <a:spLocks/>
            </p:cNvSpPr>
            <p:nvPr/>
          </p:nvSpPr>
          <p:spPr bwMode="auto">
            <a:xfrm>
              <a:off x="377" y="2620"/>
              <a:ext cx="105" cy="43"/>
            </a:xfrm>
            <a:custGeom>
              <a:avLst/>
              <a:gdLst>
                <a:gd name="T0" fmla="*/ 55 w 133"/>
                <a:gd name="T1" fmla="*/ 0 h 36"/>
                <a:gd name="T2" fmla="*/ 133 w 133"/>
                <a:gd name="T3" fmla="*/ 3 h 36"/>
                <a:gd name="T4" fmla="*/ 75 w 133"/>
                <a:gd name="T5" fmla="*/ 36 h 36"/>
                <a:gd name="T6" fmla="*/ 0 w 133"/>
                <a:gd name="T7" fmla="*/ 26 h 36"/>
                <a:gd name="T8" fmla="*/ 55 w 13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36">
                  <a:moveTo>
                    <a:pt x="55" y="0"/>
                  </a:moveTo>
                  <a:lnTo>
                    <a:pt x="133" y="3"/>
                  </a:lnTo>
                  <a:lnTo>
                    <a:pt x="75" y="36"/>
                  </a:lnTo>
                  <a:lnTo>
                    <a:pt x="0" y="2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6" name="Freeform 104"/>
            <p:cNvSpPr>
              <a:spLocks/>
            </p:cNvSpPr>
            <p:nvPr/>
          </p:nvSpPr>
          <p:spPr bwMode="auto">
            <a:xfrm>
              <a:off x="408" y="2577"/>
              <a:ext cx="107" cy="25"/>
            </a:xfrm>
            <a:custGeom>
              <a:avLst/>
              <a:gdLst>
                <a:gd name="T0" fmla="*/ 0 w 136"/>
                <a:gd name="T1" fmla="*/ 21 h 21"/>
                <a:gd name="T2" fmla="*/ 64 w 136"/>
                <a:gd name="T3" fmla="*/ 0 h 21"/>
                <a:gd name="T4" fmla="*/ 136 w 136"/>
                <a:gd name="T5" fmla="*/ 5 h 21"/>
                <a:gd name="T6" fmla="*/ 88 w 136"/>
                <a:gd name="T7" fmla="*/ 18 h 21"/>
                <a:gd name="T8" fmla="*/ 0 w 136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1">
                  <a:moveTo>
                    <a:pt x="0" y="21"/>
                  </a:moveTo>
                  <a:lnTo>
                    <a:pt x="64" y="0"/>
                  </a:lnTo>
                  <a:lnTo>
                    <a:pt x="136" y="5"/>
                  </a:lnTo>
                  <a:lnTo>
                    <a:pt x="88" y="1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7" name="Freeform 105"/>
            <p:cNvSpPr>
              <a:spLocks/>
            </p:cNvSpPr>
            <p:nvPr/>
          </p:nvSpPr>
          <p:spPr bwMode="auto">
            <a:xfrm>
              <a:off x="599" y="2584"/>
              <a:ext cx="146" cy="43"/>
            </a:xfrm>
            <a:custGeom>
              <a:avLst/>
              <a:gdLst>
                <a:gd name="T0" fmla="*/ 0 w 186"/>
                <a:gd name="T1" fmla="*/ 26 h 36"/>
                <a:gd name="T2" fmla="*/ 12 w 186"/>
                <a:gd name="T3" fmla="*/ 26 h 36"/>
                <a:gd name="T4" fmla="*/ 144 w 186"/>
                <a:gd name="T5" fmla="*/ 36 h 36"/>
                <a:gd name="T6" fmla="*/ 186 w 186"/>
                <a:gd name="T7" fmla="*/ 9 h 36"/>
                <a:gd name="T8" fmla="*/ 73 w 186"/>
                <a:gd name="T9" fmla="*/ 0 h 36"/>
                <a:gd name="T10" fmla="*/ 0 w 186"/>
                <a:gd name="T11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36">
                  <a:moveTo>
                    <a:pt x="0" y="26"/>
                  </a:moveTo>
                  <a:cubicBezTo>
                    <a:pt x="4" y="26"/>
                    <a:pt x="8" y="26"/>
                    <a:pt x="12" y="26"/>
                  </a:cubicBezTo>
                  <a:lnTo>
                    <a:pt x="144" y="36"/>
                  </a:lnTo>
                  <a:lnTo>
                    <a:pt x="186" y="9"/>
                  </a:lnTo>
                  <a:lnTo>
                    <a:pt x="7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8" name="Freeform 106"/>
            <p:cNvSpPr>
              <a:spLocks/>
            </p:cNvSpPr>
            <p:nvPr/>
          </p:nvSpPr>
          <p:spPr bwMode="auto">
            <a:xfrm>
              <a:off x="515" y="2577"/>
              <a:ext cx="118" cy="39"/>
            </a:xfrm>
            <a:custGeom>
              <a:avLst/>
              <a:gdLst>
                <a:gd name="T0" fmla="*/ 0 w 150"/>
                <a:gd name="T1" fmla="*/ 27 h 33"/>
                <a:gd name="T2" fmla="*/ 87 w 150"/>
                <a:gd name="T3" fmla="*/ 33 h 33"/>
                <a:gd name="T4" fmla="*/ 150 w 150"/>
                <a:gd name="T5" fmla="*/ 9 h 33"/>
                <a:gd name="T6" fmla="*/ 57 w 150"/>
                <a:gd name="T7" fmla="*/ 0 h 33"/>
                <a:gd name="T8" fmla="*/ 0 w 150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3">
                  <a:moveTo>
                    <a:pt x="0" y="27"/>
                  </a:moveTo>
                  <a:lnTo>
                    <a:pt x="87" y="33"/>
                  </a:lnTo>
                  <a:lnTo>
                    <a:pt x="150" y="9"/>
                  </a:lnTo>
                  <a:lnTo>
                    <a:pt x="57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99" name="Freeform 107"/>
            <p:cNvSpPr>
              <a:spLocks/>
            </p:cNvSpPr>
            <p:nvPr/>
          </p:nvSpPr>
          <p:spPr bwMode="auto">
            <a:xfrm>
              <a:off x="781" y="2554"/>
              <a:ext cx="80" cy="32"/>
            </a:xfrm>
            <a:custGeom>
              <a:avLst/>
              <a:gdLst>
                <a:gd name="T0" fmla="*/ 41 w 101"/>
                <a:gd name="T1" fmla="*/ 27 h 27"/>
                <a:gd name="T2" fmla="*/ 30 w 101"/>
                <a:gd name="T3" fmla="*/ 27 h 27"/>
                <a:gd name="T4" fmla="*/ 0 w 101"/>
                <a:gd name="T5" fmla="*/ 21 h 27"/>
                <a:gd name="T6" fmla="*/ 48 w 101"/>
                <a:gd name="T7" fmla="*/ 0 h 27"/>
                <a:gd name="T8" fmla="*/ 101 w 101"/>
                <a:gd name="T9" fmla="*/ 4 h 27"/>
                <a:gd name="T10" fmla="*/ 83 w 101"/>
                <a:gd name="T11" fmla="*/ 12 h 27"/>
                <a:gd name="T12" fmla="*/ 50 w 101"/>
                <a:gd name="T13" fmla="*/ 10 h 27"/>
                <a:gd name="T14" fmla="*/ 27 w 101"/>
                <a:gd name="T15" fmla="*/ 19 h 27"/>
                <a:gd name="T16" fmla="*/ 62 w 101"/>
                <a:gd name="T17" fmla="*/ 22 h 27"/>
                <a:gd name="T18" fmla="*/ 41 w 101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27">
                  <a:moveTo>
                    <a:pt x="41" y="27"/>
                  </a:moveTo>
                  <a:cubicBezTo>
                    <a:pt x="37" y="27"/>
                    <a:pt x="34" y="27"/>
                    <a:pt x="30" y="27"/>
                  </a:cubicBezTo>
                  <a:lnTo>
                    <a:pt x="0" y="21"/>
                  </a:lnTo>
                  <a:lnTo>
                    <a:pt x="48" y="0"/>
                  </a:lnTo>
                  <a:lnTo>
                    <a:pt x="101" y="4"/>
                  </a:lnTo>
                  <a:lnTo>
                    <a:pt x="83" y="12"/>
                  </a:lnTo>
                  <a:lnTo>
                    <a:pt x="50" y="10"/>
                  </a:lnTo>
                  <a:lnTo>
                    <a:pt x="27" y="19"/>
                  </a:lnTo>
                  <a:lnTo>
                    <a:pt x="62" y="22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0" name="Freeform 108"/>
            <p:cNvSpPr>
              <a:spLocks/>
            </p:cNvSpPr>
            <p:nvPr/>
          </p:nvSpPr>
          <p:spPr bwMode="auto">
            <a:xfrm>
              <a:off x="609" y="2406"/>
              <a:ext cx="181" cy="63"/>
            </a:xfrm>
            <a:custGeom>
              <a:avLst/>
              <a:gdLst>
                <a:gd name="T0" fmla="*/ 230 w 230"/>
                <a:gd name="T1" fmla="*/ 18 h 52"/>
                <a:gd name="T2" fmla="*/ 216 w 230"/>
                <a:gd name="T3" fmla="*/ 22 h 52"/>
                <a:gd name="T4" fmla="*/ 138 w 230"/>
                <a:gd name="T5" fmla="*/ 49 h 52"/>
                <a:gd name="T6" fmla="*/ 86 w 230"/>
                <a:gd name="T7" fmla="*/ 42 h 52"/>
                <a:gd name="T8" fmla="*/ 56 w 230"/>
                <a:gd name="T9" fmla="*/ 52 h 52"/>
                <a:gd name="T10" fmla="*/ 0 w 230"/>
                <a:gd name="T11" fmla="*/ 48 h 52"/>
                <a:gd name="T12" fmla="*/ 132 w 230"/>
                <a:gd name="T13" fmla="*/ 0 h 52"/>
                <a:gd name="T14" fmla="*/ 230 w 230"/>
                <a:gd name="T15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52">
                  <a:moveTo>
                    <a:pt x="230" y="18"/>
                  </a:moveTo>
                  <a:cubicBezTo>
                    <a:pt x="225" y="19"/>
                    <a:pt x="216" y="22"/>
                    <a:pt x="216" y="22"/>
                  </a:cubicBezTo>
                  <a:lnTo>
                    <a:pt x="138" y="49"/>
                  </a:lnTo>
                  <a:lnTo>
                    <a:pt x="86" y="42"/>
                  </a:lnTo>
                  <a:lnTo>
                    <a:pt x="56" y="52"/>
                  </a:lnTo>
                  <a:lnTo>
                    <a:pt x="0" y="48"/>
                  </a:lnTo>
                  <a:lnTo>
                    <a:pt x="132" y="0"/>
                  </a:lnTo>
                  <a:lnTo>
                    <a:pt x="230" y="18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1" name="Freeform 109"/>
            <p:cNvSpPr>
              <a:spLocks/>
            </p:cNvSpPr>
            <p:nvPr/>
          </p:nvSpPr>
          <p:spPr bwMode="auto">
            <a:xfrm>
              <a:off x="842" y="2598"/>
              <a:ext cx="149" cy="40"/>
            </a:xfrm>
            <a:custGeom>
              <a:avLst/>
              <a:gdLst>
                <a:gd name="T0" fmla="*/ 0 w 190"/>
                <a:gd name="T1" fmla="*/ 30 h 33"/>
                <a:gd name="T2" fmla="*/ 123 w 190"/>
                <a:gd name="T3" fmla="*/ 33 h 33"/>
                <a:gd name="T4" fmla="*/ 190 w 190"/>
                <a:gd name="T5" fmla="*/ 5 h 33"/>
                <a:gd name="T6" fmla="*/ 57 w 190"/>
                <a:gd name="T7" fmla="*/ 0 h 33"/>
                <a:gd name="T8" fmla="*/ 0 w 19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33">
                  <a:moveTo>
                    <a:pt x="0" y="30"/>
                  </a:moveTo>
                  <a:lnTo>
                    <a:pt x="123" y="33"/>
                  </a:lnTo>
                  <a:lnTo>
                    <a:pt x="190" y="5"/>
                  </a:lnTo>
                  <a:lnTo>
                    <a:pt x="57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2" name="Freeform 110"/>
            <p:cNvSpPr>
              <a:spLocks/>
            </p:cNvSpPr>
            <p:nvPr/>
          </p:nvSpPr>
          <p:spPr bwMode="auto">
            <a:xfrm>
              <a:off x="780" y="2360"/>
              <a:ext cx="140" cy="58"/>
            </a:xfrm>
            <a:custGeom>
              <a:avLst/>
              <a:gdLst>
                <a:gd name="T0" fmla="*/ 177 w 177"/>
                <a:gd name="T1" fmla="*/ 5 h 48"/>
                <a:gd name="T2" fmla="*/ 37 w 177"/>
                <a:gd name="T3" fmla="*/ 48 h 48"/>
                <a:gd name="T4" fmla="*/ 0 w 177"/>
                <a:gd name="T5" fmla="*/ 33 h 48"/>
                <a:gd name="T6" fmla="*/ 115 w 177"/>
                <a:gd name="T7" fmla="*/ 0 h 48"/>
                <a:gd name="T8" fmla="*/ 177 w 177"/>
                <a:gd name="T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48">
                  <a:moveTo>
                    <a:pt x="177" y="5"/>
                  </a:moveTo>
                  <a:lnTo>
                    <a:pt x="37" y="48"/>
                  </a:lnTo>
                  <a:lnTo>
                    <a:pt x="0" y="33"/>
                  </a:lnTo>
                  <a:lnTo>
                    <a:pt x="115" y="0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3" name="Freeform 111"/>
            <p:cNvSpPr>
              <a:spLocks/>
            </p:cNvSpPr>
            <p:nvPr/>
          </p:nvSpPr>
          <p:spPr bwMode="auto">
            <a:xfrm>
              <a:off x="733" y="2353"/>
              <a:ext cx="114" cy="42"/>
            </a:xfrm>
            <a:custGeom>
              <a:avLst/>
              <a:gdLst>
                <a:gd name="T0" fmla="*/ 0 w 144"/>
                <a:gd name="T1" fmla="*/ 32 h 35"/>
                <a:gd name="T2" fmla="*/ 49 w 144"/>
                <a:gd name="T3" fmla="*/ 35 h 35"/>
                <a:gd name="T4" fmla="*/ 144 w 144"/>
                <a:gd name="T5" fmla="*/ 2 h 35"/>
                <a:gd name="T6" fmla="*/ 70 w 144"/>
                <a:gd name="T7" fmla="*/ 0 h 35"/>
                <a:gd name="T8" fmla="*/ 0 w 144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">
                  <a:moveTo>
                    <a:pt x="0" y="32"/>
                  </a:moveTo>
                  <a:lnTo>
                    <a:pt x="49" y="35"/>
                  </a:lnTo>
                  <a:lnTo>
                    <a:pt x="144" y="2"/>
                  </a:lnTo>
                  <a:lnTo>
                    <a:pt x="7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4" name="Freeform 112"/>
            <p:cNvSpPr>
              <a:spLocks/>
            </p:cNvSpPr>
            <p:nvPr/>
          </p:nvSpPr>
          <p:spPr bwMode="auto">
            <a:xfrm>
              <a:off x="1028" y="2605"/>
              <a:ext cx="116" cy="36"/>
            </a:xfrm>
            <a:custGeom>
              <a:avLst/>
              <a:gdLst>
                <a:gd name="T0" fmla="*/ 0 w 147"/>
                <a:gd name="T1" fmla="*/ 30 h 30"/>
                <a:gd name="T2" fmla="*/ 87 w 147"/>
                <a:gd name="T3" fmla="*/ 30 h 30"/>
                <a:gd name="T4" fmla="*/ 147 w 147"/>
                <a:gd name="T5" fmla="*/ 0 h 30"/>
                <a:gd name="T6" fmla="*/ 39 w 147"/>
                <a:gd name="T7" fmla="*/ 0 h 30"/>
                <a:gd name="T8" fmla="*/ 0 w 147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0">
                  <a:moveTo>
                    <a:pt x="0" y="30"/>
                  </a:moveTo>
                  <a:lnTo>
                    <a:pt x="87" y="30"/>
                  </a:lnTo>
                  <a:lnTo>
                    <a:pt x="147" y="0"/>
                  </a:lnTo>
                  <a:lnTo>
                    <a:pt x="39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5" name="Freeform 113"/>
            <p:cNvSpPr>
              <a:spLocks/>
            </p:cNvSpPr>
            <p:nvPr/>
          </p:nvSpPr>
          <p:spPr bwMode="auto">
            <a:xfrm>
              <a:off x="1262" y="2591"/>
              <a:ext cx="123" cy="28"/>
            </a:xfrm>
            <a:custGeom>
              <a:avLst/>
              <a:gdLst>
                <a:gd name="T0" fmla="*/ 0 w 156"/>
                <a:gd name="T1" fmla="*/ 23 h 23"/>
                <a:gd name="T2" fmla="*/ 97 w 156"/>
                <a:gd name="T3" fmla="*/ 23 h 23"/>
                <a:gd name="T4" fmla="*/ 156 w 156"/>
                <a:gd name="T5" fmla="*/ 2 h 23"/>
                <a:gd name="T6" fmla="*/ 75 w 156"/>
                <a:gd name="T7" fmla="*/ 0 h 23"/>
                <a:gd name="T8" fmla="*/ 0 w 15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3">
                  <a:moveTo>
                    <a:pt x="0" y="23"/>
                  </a:moveTo>
                  <a:lnTo>
                    <a:pt x="97" y="23"/>
                  </a:lnTo>
                  <a:lnTo>
                    <a:pt x="156" y="2"/>
                  </a:lnTo>
                  <a:lnTo>
                    <a:pt x="7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6" name="Freeform 114"/>
            <p:cNvSpPr>
              <a:spLocks/>
            </p:cNvSpPr>
            <p:nvPr/>
          </p:nvSpPr>
          <p:spPr bwMode="auto">
            <a:xfrm>
              <a:off x="1374" y="2526"/>
              <a:ext cx="179" cy="25"/>
            </a:xfrm>
            <a:custGeom>
              <a:avLst/>
              <a:gdLst>
                <a:gd name="T0" fmla="*/ 0 w 228"/>
                <a:gd name="T1" fmla="*/ 18 h 21"/>
                <a:gd name="T2" fmla="*/ 176 w 228"/>
                <a:gd name="T3" fmla="*/ 21 h 21"/>
                <a:gd name="T4" fmla="*/ 228 w 228"/>
                <a:gd name="T5" fmla="*/ 0 h 21"/>
                <a:gd name="T6" fmla="*/ 57 w 228"/>
                <a:gd name="T7" fmla="*/ 2 h 21"/>
                <a:gd name="T8" fmla="*/ 0 w 228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1">
                  <a:moveTo>
                    <a:pt x="0" y="18"/>
                  </a:moveTo>
                  <a:lnTo>
                    <a:pt x="176" y="21"/>
                  </a:lnTo>
                  <a:lnTo>
                    <a:pt x="228" y="0"/>
                  </a:lnTo>
                  <a:lnTo>
                    <a:pt x="57" y="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7" name="Freeform 115"/>
            <p:cNvSpPr>
              <a:spLocks/>
            </p:cNvSpPr>
            <p:nvPr/>
          </p:nvSpPr>
          <p:spPr bwMode="auto">
            <a:xfrm>
              <a:off x="1210" y="2565"/>
              <a:ext cx="67" cy="26"/>
            </a:xfrm>
            <a:custGeom>
              <a:avLst/>
              <a:gdLst>
                <a:gd name="T0" fmla="*/ 0 w 85"/>
                <a:gd name="T1" fmla="*/ 21 h 22"/>
                <a:gd name="T2" fmla="*/ 43 w 85"/>
                <a:gd name="T3" fmla="*/ 22 h 22"/>
                <a:gd name="T4" fmla="*/ 85 w 85"/>
                <a:gd name="T5" fmla="*/ 0 h 22"/>
                <a:gd name="T6" fmla="*/ 18 w 85"/>
                <a:gd name="T7" fmla="*/ 1 h 22"/>
                <a:gd name="T8" fmla="*/ 0 w 85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2">
                  <a:moveTo>
                    <a:pt x="0" y="21"/>
                  </a:moveTo>
                  <a:lnTo>
                    <a:pt x="43" y="22"/>
                  </a:lnTo>
                  <a:lnTo>
                    <a:pt x="85" y="0"/>
                  </a:lnTo>
                  <a:lnTo>
                    <a:pt x="18" y="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8" name="Freeform 116"/>
            <p:cNvSpPr>
              <a:spLocks/>
            </p:cNvSpPr>
            <p:nvPr/>
          </p:nvSpPr>
          <p:spPr bwMode="auto">
            <a:xfrm>
              <a:off x="1120" y="2627"/>
              <a:ext cx="78" cy="31"/>
            </a:xfrm>
            <a:custGeom>
              <a:avLst/>
              <a:gdLst>
                <a:gd name="T0" fmla="*/ 0 w 99"/>
                <a:gd name="T1" fmla="*/ 26 h 26"/>
                <a:gd name="T2" fmla="*/ 49 w 99"/>
                <a:gd name="T3" fmla="*/ 26 h 26"/>
                <a:gd name="T4" fmla="*/ 99 w 99"/>
                <a:gd name="T5" fmla="*/ 0 h 26"/>
                <a:gd name="T6" fmla="*/ 43 w 99"/>
                <a:gd name="T7" fmla="*/ 0 h 26"/>
                <a:gd name="T8" fmla="*/ 0 w 9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6">
                  <a:moveTo>
                    <a:pt x="0" y="26"/>
                  </a:moveTo>
                  <a:lnTo>
                    <a:pt x="49" y="26"/>
                  </a:lnTo>
                  <a:lnTo>
                    <a:pt x="99" y="0"/>
                  </a:lnTo>
                  <a:lnTo>
                    <a:pt x="4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09" name="Freeform 117"/>
            <p:cNvSpPr>
              <a:spLocks/>
            </p:cNvSpPr>
            <p:nvPr/>
          </p:nvSpPr>
          <p:spPr bwMode="auto">
            <a:xfrm>
              <a:off x="1377" y="2397"/>
              <a:ext cx="162" cy="57"/>
            </a:xfrm>
            <a:custGeom>
              <a:avLst/>
              <a:gdLst>
                <a:gd name="T0" fmla="*/ 0 w 205"/>
                <a:gd name="T1" fmla="*/ 45 h 48"/>
                <a:gd name="T2" fmla="*/ 93 w 205"/>
                <a:gd name="T3" fmla="*/ 48 h 48"/>
                <a:gd name="T4" fmla="*/ 205 w 205"/>
                <a:gd name="T5" fmla="*/ 5 h 48"/>
                <a:gd name="T6" fmla="*/ 102 w 205"/>
                <a:gd name="T7" fmla="*/ 0 h 48"/>
                <a:gd name="T8" fmla="*/ 0 w 205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48">
                  <a:moveTo>
                    <a:pt x="0" y="45"/>
                  </a:moveTo>
                  <a:lnTo>
                    <a:pt x="93" y="48"/>
                  </a:lnTo>
                  <a:lnTo>
                    <a:pt x="205" y="5"/>
                  </a:lnTo>
                  <a:lnTo>
                    <a:pt x="10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0" name="Freeform 118"/>
            <p:cNvSpPr>
              <a:spLocks/>
            </p:cNvSpPr>
            <p:nvPr/>
          </p:nvSpPr>
          <p:spPr bwMode="auto">
            <a:xfrm>
              <a:off x="991" y="2384"/>
              <a:ext cx="103" cy="38"/>
            </a:xfrm>
            <a:custGeom>
              <a:avLst/>
              <a:gdLst>
                <a:gd name="T0" fmla="*/ 0 w 131"/>
                <a:gd name="T1" fmla="*/ 25 h 31"/>
                <a:gd name="T2" fmla="*/ 51 w 131"/>
                <a:gd name="T3" fmla="*/ 31 h 31"/>
                <a:gd name="T4" fmla="*/ 65 w 131"/>
                <a:gd name="T5" fmla="*/ 25 h 31"/>
                <a:gd name="T6" fmla="*/ 38 w 131"/>
                <a:gd name="T7" fmla="*/ 21 h 31"/>
                <a:gd name="T8" fmla="*/ 63 w 131"/>
                <a:gd name="T9" fmla="*/ 12 h 31"/>
                <a:gd name="T10" fmla="*/ 104 w 131"/>
                <a:gd name="T11" fmla="*/ 13 h 31"/>
                <a:gd name="T12" fmla="*/ 131 w 131"/>
                <a:gd name="T13" fmla="*/ 7 h 31"/>
                <a:gd name="T14" fmla="*/ 68 w 131"/>
                <a:gd name="T15" fmla="*/ 0 h 31"/>
                <a:gd name="T16" fmla="*/ 0 w 131"/>
                <a:gd name="T17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1">
                  <a:moveTo>
                    <a:pt x="0" y="25"/>
                  </a:moveTo>
                  <a:lnTo>
                    <a:pt x="51" y="31"/>
                  </a:lnTo>
                  <a:lnTo>
                    <a:pt x="65" y="25"/>
                  </a:lnTo>
                  <a:lnTo>
                    <a:pt x="38" y="21"/>
                  </a:lnTo>
                  <a:lnTo>
                    <a:pt x="63" y="12"/>
                  </a:lnTo>
                  <a:lnTo>
                    <a:pt x="104" y="13"/>
                  </a:lnTo>
                  <a:lnTo>
                    <a:pt x="131" y="7"/>
                  </a:lnTo>
                  <a:lnTo>
                    <a:pt x="68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1" name="Freeform 119"/>
            <p:cNvSpPr>
              <a:spLocks/>
            </p:cNvSpPr>
            <p:nvPr/>
          </p:nvSpPr>
          <p:spPr bwMode="auto">
            <a:xfrm>
              <a:off x="854" y="2276"/>
              <a:ext cx="133" cy="38"/>
            </a:xfrm>
            <a:custGeom>
              <a:avLst/>
              <a:gdLst>
                <a:gd name="T0" fmla="*/ 117 w 168"/>
                <a:gd name="T1" fmla="*/ 31 h 31"/>
                <a:gd name="T2" fmla="*/ 0 w 168"/>
                <a:gd name="T3" fmla="*/ 28 h 31"/>
                <a:gd name="T4" fmla="*/ 89 w 168"/>
                <a:gd name="T5" fmla="*/ 0 h 31"/>
                <a:gd name="T6" fmla="*/ 168 w 168"/>
                <a:gd name="T7" fmla="*/ 7 h 31"/>
                <a:gd name="T8" fmla="*/ 117 w 168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31">
                  <a:moveTo>
                    <a:pt x="117" y="31"/>
                  </a:moveTo>
                  <a:lnTo>
                    <a:pt x="0" y="28"/>
                  </a:lnTo>
                  <a:lnTo>
                    <a:pt x="89" y="0"/>
                  </a:lnTo>
                  <a:lnTo>
                    <a:pt x="168" y="7"/>
                  </a:lnTo>
                  <a:lnTo>
                    <a:pt x="117" y="31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2" name="Freeform 120"/>
            <p:cNvSpPr>
              <a:spLocks/>
            </p:cNvSpPr>
            <p:nvPr/>
          </p:nvSpPr>
          <p:spPr bwMode="auto">
            <a:xfrm>
              <a:off x="935" y="2238"/>
              <a:ext cx="124" cy="42"/>
            </a:xfrm>
            <a:custGeom>
              <a:avLst/>
              <a:gdLst>
                <a:gd name="T0" fmla="*/ 87 w 158"/>
                <a:gd name="T1" fmla="*/ 35 h 35"/>
                <a:gd name="T2" fmla="*/ 158 w 158"/>
                <a:gd name="T3" fmla="*/ 12 h 35"/>
                <a:gd name="T4" fmla="*/ 75 w 158"/>
                <a:gd name="T5" fmla="*/ 0 h 35"/>
                <a:gd name="T6" fmla="*/ 0 w 158"/>
                <a:gd name="T7" fmla="*/ 18 h 35"/>
                <a:gd name="T8" fmla="*/ 87 w 158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5">
                  <a:moveTo>
                    <a:pt x="87" y="35"/>
                  </a:moveTo>
                  <a:lnTo>
                    <a:pt x="158" y="12"/>
                  </a:lnTo>
                  <a:lnTo>
                    <a:pt x="75" y="0"/>
                  </a:lnTo>
                  <a:lnTo>
                    <a:pt x="0" y="18"/>
                  </a:lnTo>
                  <a:lnTo>
                    <a:pt x="87" y="35"/>
                  </a:lnTo>
                  <a:close/>
                </a:path>
              </a:pathLst>
            </a:custGeom>
            <a:solidFill>
              <a:srgbClr val="66FF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3" name="Freeform 121"/>
            <p:cNvSpPr>
              <a:spLocks/>
            </p:cNvSpPr>
            <p:nvPr/>
          </p:nvSpPr>
          <p:spPr bwMode="auto">
            <a:xfrm>
              <a:off x="1182" y="2155"/>
              <a:ext cx="142" cy="43"/>
            </a:xfrm>
            <a:custGeom>
              <a:avLst/>
              <a:gdLst>
                <a:gd name="T0" fmla="*/ 39 w 181"/>
                <a:gd name="T1" fmla="*/ 36 h 36"/>
                <a:gd name="T2" fmla="*/ 181 w 181"/>
                <a:gd name="T3" fmla="*/ 12 h 36"/>
                <a:gd name="T4" fmla="*/ 108 w 181"/>
                <a:gd name="T5" fmla="*/ 0 h 36"/>
                <a:gd name="T6" fmla="*/ 0 w 181"/>
                <a:gd name="T7" fmla="*/ 23 h 36"/>
                <a:gd name="T8" fmla="*/ 39 w 18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36">
                  <a:moveTo>
                    <a:pt x="39" y="36"/>
                  </a:moveTo>
                  <a:lnTo>
                    <a:pt x="181" y="12"/>
                  </a:lnTo>
                  <a:lnTo>
                    <a:pt x="108" y="0"/>
                  </a:lnTo>
                  <a:lnTo>
                    <a:pt x="0" y="23"/>
                  </a:lnTo>
                  <a:lnTo>
                    <a:pt x="39" y="36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4" name="Freeform 122"/>
            <p:cNvSpPr>
              <a:spLocks/>
            </p:cNvSpPr>
            <p:nvPr/>
          </p:nvSpPr>
          <p:spPr bwMode="auto">
            <a:xfrm>
              <a:off x="1031" y="2162"/>
              <a:ext cx="133" cy="57"/>
            </a:xfrm>
            <a:custGeom>
              <a:avLst/>
              <a:gdLst>
                <a:gd name="T0" fmla="*/ 86 w 168"/>
                <a:gd name="T1" fmla="*/ 47 h 47"/>
                <a:gd name="T2" fmla="*/ 51 w 168"/>
                <a:gd name="T3" fmla="*/ 44 h 47"/>
                <a:gd name="T4" fmla="*/ 30 w 168"/>
                <a:gd name="T5" fmla="*/ 39 h 47"/>
                <a:gd name="T6" fmla="*/ 0 w 168"/>
                <a:gd name="T7" fmla="*/ 38 h 47"/>
                <a:gd name="T8" fmla="*/ 111 w 168"/>
                <a:gd name="T9" fmla="*/ 0 h 47"/>
                <a:gd name="T10" fmla="*/ 168 w 168"/>
                <a:gd name="T11" fmla="*/ 8 h 47"/>
                <a:gd name="T12" fmla="*/ 86 w 168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47">
                  <a:moveTo>
                    <a:pt x="86" y="47"/>
                  </a:moveTo>
                  <a:cubicBezTo>
                    <a:pt x="74" y="46"/>
                    <a:pt x="63" y="46"/>
                    <a:pt x="51" y="44"/>
                  </a:cubicBezTo>
                  <a:cubicBezTo>
                    <a:pt x="44" y="43"/>
                    <a:pt x="30" y="39"/>
                    <a:pt x="30" y="39"/>
                  </a:cubicBezTo>
                  <a:lnTo>
                    <a:pt x="0" y="38"/>
                  </a:lnTo>
                  <a:lnTo>
                    <a:pt x="111" y="0"/>
                  </a:lnTo>
                  <a:lnTo>
                    <a:pt x="168" y="8"/>
                  </a:lnTo>
                  <a:lnTo>
                    <a:pt x="86" y="47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5" name="Freeform 123"/>
            <p:cNvSpPr>
              <a:spLocks/>
            </p:cNvSpPr>
            <p:nvPr/>
          </p:nvSpPr>
          <p:spPr bwMode="auto">
            <a:xfrm>
              <a:off x="1243" y="2112"/>
              <a:ext cx="121" cy="29"/>
            </a:xfrm>
            <a:custGeom>
              <a:avLst/>
              <a:gdLst>
                <a:gd name="T0" fmla="*/ 0 w 154"/>
                <a:gd name="T1" fmla="*/ 18 h 24"/>
                <a:gd name="T2" fmla="*/ 61 w 154"/>
                <a:gd name="T3" fmla="*/ 24 h 24"/>
                <a:gd name="T4" fmla="*/ 154 w 154"/>
                <a:gd name="T5" fmla="*/ 2 h 24"/>
                <a:gd name="T6" fmla="*/ 76 w 154"/>
                <a:gd name="T7" fmla="*/ 0 h 24"/>
                <a:gd name="T8" fmla="*/ 0 w 154"/>
                <a:gd name="T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4">
                  <a:moveTo>
                    <a:pt x="0" y="18"/>
                  </a:moveTo>
                  <a:lnTo>
                    <a:pt x="61" y="24"/>
                  </a:lnTo>
                  <a:lnTo>
                    <a:pt x="154" y="2"/>
                  </a:lnTo>
                  <a:lnTo>
                    <a:pt x="7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6" name="Freeform 124"/>
            <p:cNvSpPr>
              <a:spLocks/>
            </p:cNvSpPr>
            <p:nvPr/>
          </p:nvSpPr>
          <p:spPr bwMode="auto">
            <a:xfrm>
              <a:off x="1210" y="2306"/>
              <a:ext cx="121" cy="24"/>
            </a:xfrm>
            <a:custGeom>
              <a:avLst/>
              <a:gdLst>
                <a:gd name="T0" fmla="*/ 0 w 154"/>
                <a:gd name="T1" fmla="*/ 17 h 20"/>
                <a:gd name="T2" fmla="*/ 100 w 154"/>
                <a:gd name="T3" fmla="*/ 20 h 20"/>
                <a:gd name="T4" fmla="*/ 154 w 154"/>
                <a:gd name="T5" fmla="*/ 3 h 20"/>
                <a:gd name="T6" fmla="*/ 64 w 154"/>
                <a:gd name="T7" fmla="*/ 0 h 20"/>
                <a:gd name="T8" fmla="*/ 0 w 154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0">
                  <a:moveTo>
                    <a:pt x="0" y="17"/>
                  </a:moveTo>
                  <a:lnTo>
                    <a:pt x="100" y="20"/>
                  </a:lnTo>
                  <a:lnTo>
                    <a:pt x="154" y="3"/>
                  </a:lnTo>
                  <a:lnTo>
                    <a:pt x="64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7" name="Freeform 125"/>
            <p:cNvSpPr>
              <a:spLocks/>
            </p:cNvSpPr>
            <p:nvPr/>
          </p:nvSpPr>
          <p:spPr bwMode="auto">
            <a:xfrm>
              <a:off x="1524" y="2306"/>
              <a:ext cx="141" cy="36"/>
            </a:xfrm>
            <a:custGeom>
              <a:avLst/>
              <a:gdLst>
                <a:gd name="T0" fmla="*/ 0 w 180"/>
                <a:gd name="T1" fmla="*/ 30 h 30"/>
                <a:gd name="T2" fmla="*/ 120 w 180"/>
                <a:gd name="T3" fmla="*/ 30 h 30"/>
                <a:gd name="T4" fmla="*/ 180 w 180"/>
                <a:gd name="T5" fmla="*/ 6 h 30"/>
                <a:gd name="T6" fmla="*/ 58 w 180"/>
                <a:gd name="T7" fmla="*/ 0 h 30"/>
                <a:gd name="T8" fmla="*/ 0 w 18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0">
                  <a:moveTo>
                    <a:pt x="0" y="30"/>
                  </a:moveTo>
                  <a:lnTo>
                    <a:pt x="120" y="30"/>
                  </a:lnTo>
                  <a:lnTo>
                    <a:pt x="180" y="6"/>
                  </a:lnTo>
                  <a:lnTo>
                    <a:pt x="58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8" name="Freeform 126"/>
            <p:cNvSpPr>
              <a:spLocks/>
            </p:cNvSpPr>
            <p:nvPr/>
          </p:nvSpPr>
          <p:spPr bwMode="auto">
            <a:xfrm>
              <a:off x="1389" y="2299"/>
              <a:ext cx="172" cy="42"/>
            </a:xfrm>
            <a:custGeom>
              <a:avLst/>
              <a:gdLst>
                <a:gd name="T0" fmla="*/ 0 w 219"/>
                <a:gd name="T1" fmla="*/ 29 h 35"/>
                <a:gd name="T2" fmla="*/ 153 w 219"/>
                <a:gd name="T3" fmla="*/ 35 h 35"/>
                <a:gd name="T4" fmla="*/ 219 w 219"/>
                <a:gd name="T5" fmla="*/ 3 h 35"/>
                <a:gd name="T6" fmla="*/ 81 w 219"/>
                <a:gd name="T7" fmla="*/ 0 h 35"/>
                <a:gd name="T8" fmla="*/ 0 w 219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35">
                  <a:moveTo>
                    <a:pt x="0" y="29"/>
                  </a:moveTo>
                  <a:lnTo>
                    <a:pt x="153" y="35"/>
                  </a:lnTo>
                  <a:lnTo>
                    <a:pt x="219" y="3"/>
                  </a:lnTo>
                  <a:lnTo>
                    <a:pt x="81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19" name="Freeform 127"/>
            <p:cNvSpPr>
              <a:spLocks/>
            </p:cNvSpPr>
            <p:nvPr/>
          </p:nvSpPr>
          <p:spPr bwMode="auto">
            <a:xfrm>
              <a:off x="1651" y="2179"/>
              <a:ext cx="99" cy="30"/>
            </a:xfrm>
            <a:custGeom>
              <a:avLst/>
              <a:gdLst>
                <a:gd name="T0" fmla="*/ 0 w 126"/>
                <a:gd name="T1" fmla="*/ 19 h 25"/>
                <a:gd name="T2" fmla="*/ 51 w 126"/>
                <a:gd name="T3" fmla="*/ 25 h 25"/>
                <a:gd name="T4" fmla="*/ 126 w 126"/>
                <a:gd name="T5" fmla="*/ 4 h 25"/>
                <a:gd name="T6" fmla="*/ 61 w 126"/>
                <a:gd name="T7" fmla="*/ 0 h 25"/>
                <a:gd name="T8" fmla="*/ 0 w 126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5">
                  <a:moveTo>
                    <a:pt x="0" y="19"/>
                  </a:moveTo>
                  <a:lnTo>
                    <a:pt x="51" y="25"/>
                  </a:lnTo>
                  <a:lnTo>
                    <a:pt x="126" y="4"/>
                  </a:lnTo>
                  <a:lnTo>
                    <a:pt x="6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0" name="Freeform 128"/>
            <p:cNvSpPr>
              <a:spLocks/>
            </p:cNvSpPr>
            <p:nvPr/>
          </p:nvSpPr>
          <p:spPr bwMode="auto">
            <a:xfrm>
              <a:off x="1722" y="2296"/>
              <a:ext cx="128" cy="57"/>
            </a:xfrm>
            <a:custGeom>
              <a:avLst/>
              <a:gdLst>
                <a:gd name="T0" fmla="*/ 0 w 163"/>
                <a:gd name="T1" fmla="*/ 47 h 48"/>
                <a:gd name="T2" fmla="*/ 93 w 163"/>
                <a:gd name="T3" fmla="*/ 48 h 48"/>
                <a:gd name="T4" fmla="*/ 163 w 163"/>
                <a:gd name="T5" fmla="*/ 5 h 48"/>
                <a:gd name="T6" fmla="*/ 39 w 163"/>
                <a:gd name="T7" fmla="*/ 0 h 48"/>
                <a:gd name="T8" fmla="*/ 21 w 163"/>
                <a:gd name="T9" fmla="*/ 18 h 48"/>
                <a:gd name="T10" fmla="*/ 90 w 163"/>
                <a:gd name="T11" fmla="*/ 20 h 48"/>
                <a:gd name="T12" fmla="*/ 0 w 163"/>
                <a:gd name="T13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48">
                  <a:moveTo>
                    <a:pt x="0" y="47"/>
                  </a:moveTo>
                  <a:lnTo>
                    <a:pt x="93" y="48"/>
                  </a:lnTo>
                  <a:lnTo>
                    <a:pt x="163" y="5"/>
                  </a:lnTo>
                  <a:lnTo>
                    <a:pt x="39" y="0"/>
                  </a:lnTo>
                  <a:lnTo>
                    <a:pt x="21" y="18"/>
                  </a:lnTo>
                  <a:lnTo>
                    <a:pt x="90" y="2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1" name="Freeform 129"/>
            <p:cNvSpPr>
              <a:spLocks/>
            </p:cNvSpPr>
            <p:nvPr/>
          </p:nvSpPr>
          <p:spPr bwMode="auto">
            <a:xfrm>
              <a:off x="1720" y="2487"/>
              <a:ext cx="149" cy="64"/>
            </a:xfrm>
            <a:custGeom>
              <a:avLst/>
              <a:gdLst>
                <a:gd name="T0" fmla="*/ 0 w 190"/>
                <a:gd name="T1" fmla="*/ 45 h 54"/>
                <a:gd name="T2" fmla="*/ 126 w 190"/>
                <a:gd name="T3" fmla="*/ 54 h 54"/>
                <a:gd name="T4" fmla="*/ 141 w 190"/>
                <a:gd name="T5" fmla="*/ 38 h 54"/>
                <a:gd name="T6" fmla="*/ 96 w 190"/>
                <a:gd name="T7" fmla="*/ 35 h 54"/>
                <a:gd name="T8" fmla="*/ 111 w 190"/>
                <a:gd name="T9" fmla="*/ 17 h 54"/>
                <a:gd name="T10" fmla="*/ 159 w 190"/>
                <a:gd name="T11" fmla="*/ 20 h 54"/>
                <a:gd name="T12" fmla="*/ 190 w 190"/>
                <a:gd name="T13" fmla="*/ 0 h 54"/>
                <a:gd name="T14" fmla="*/ 22 w 190"/>
                <a:gd name="T15" fmla="*/ 15 h 54"/>
                <a:gd name="T16" fmla="*/ 0 w 190"/>
                <a:gd name="T17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54">
                  <a:moveTo>
                    <a:pt x="0" y="45"/>
                  </a:moveTo>
                  <a:lnTo>
                    <a:pt x="126" y="54"/>
                  </a:lnTo>
                  <a:lnTo>
                    <a:pt x="141" y="38"/>
                  </a:lnTo>
                  <a:lnTo>
                    <a:pt x="96" y="35"/>
                  </a:lnTo>
                  <a:lnTo>
                    <a:pt x="111" y="17"/>
                  </a:lnTo>
                  <a:lnTo>
                    <a:pt x="159" y="20"/>
                  </a:lnTo>
                  <a:lnTo>
                    <a:pt x="190" y="0"/>
                  </a:lnTo>
                  <a:lnTo>
                    <a:pt x="22" y="1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2" name="Freeform 130"/>
            <p:cNvSpPr>
              <a:spLocks/>
            </p:cNvSpPr>
            <p:nvPr/>
          </p:nvSpPr>
          <p:spPr bwMode="auto">
            <a:xfrm>
              <a:off x="1978" y="2479"/>
              <a:ext cx="191" cy="50"/>
            </a:xfrm>
            <a:custGeom>
              <a:avLst/>
              <a:gdLst>
                <a:gd name="T0" fmla="*/ 23 w 243"/>
                <a:gd name="T1" fmla="*/ 6 h 41"/>
                <a:gd name="T2" fmla="*/ 0 w 243"/>
                <a:gd name="T3" fmla="*/ 41 h 41"/>
                <a:gd name="T4" fmla="*/ 195 w 243"/>
                <a:gd name="T5" fmla="*/ 32 h 41"/>
                <a:gd name="T6" fmla="*/ 243 w 243"/>
                <a:gd name="T7" fmla="*/ 0 h 41"/>
                <a:gd name="T8" fmla="*/ 23 w 243"/>
                <a:gd name="T9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41">
                  <a:moveTo>
                    <a:pt x="23" y="6"/>
                  </a:moveTo>
                  <a:lnTo>
                    <a:pt x="0" y="41"/>
                  </a:lnTo>
                  <a:lnTo>
                    <a:pt x="195" y="32"/>
                  </a:lnTo>
                  <a:lnTo>
                    <a:pt x="243" y="0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3" name="Freeform 131"/>
            <p:cNvSpPr>
              <a:spLocks/>
            </p:cNvSpPr>
            <p:nvPr/>
          </p:nvSpPr>
          <p:spPr bwMode="auto">
            <a:xfrm>
              <a:off x="1816" y="2314"/>
              <a:ext cx="121" cy="45"/>
            </a:xfrm>
            <a:custGeom>
              <a:avLst/>
              <a:gdLst>
                <a:gd name="T0" fmla="*/ 0 w 153"/>
                <a:gd name="T1" fmla="*/ 27 h 38"/>
                <a:gd name="T2" fmla="*/ 48 w 153"/>
                <a:gd name="T3" fmla="*/ 0 h 38"/>
                <a:gd name="T4" fmla="*/ 153 w 153"/>
                <a:gd name="T5" fmla="*/ 6 h 38"/>
                <a:gd name="T6" fmla="*/ 94 w 153"/>
                <a:gd name="T7" fmla="*/ 38 h 38"/>
                <a:gd name="T8" fmla="*/ 0 w 153"/>
                <a:gd name="T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8">
                  <a:moveTo>
                    <a:pt x="0" y="27"/>
                  </a:moveTo>
                  <a:lnTo>
                    <a:pt x="48" y="0"/>
                  </a:lnTo>
                  <a:lnTo>
                    <a:pt x="153" y="6"/>
                  </a:lnTo>
                  <a:lnTo>
                    <a:pt x="94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4" name="Freeform 132"/>
            <p:cNvSpPr>
              <a:spLocks/>
            </p:cNvSpPr>
            <p:nvPr/>
          </p:nvSpPr>
          <p:spPr bwMode="auto">
            <a:xfrm>
              <a:off x="1920" y="2324"/>
              <a:ext cx="109" cy="39"/>
            </a:xfrm>
            <a:custGeom>
              <a:avLst/>
              <a:gdLst>
                <a:gd name="T0" fmla="*/ 0 w 138"/>
                <a:gd name="T1" fmla="*/ 27 h 32"/>
                <a:gd name="T2" fmla="*/ 96 w 138"/>
                <a:gd name="T3" fmla="*/ 32 h 32"/>
                <a:gd name="T4" fmla="*/ 138 w 138"/>
                <a:gd name="T5" fmla="*/ 5 h 32"/>
                <a:gd name="T6" fmla="*/ 34 w 138"/>
                <a:gd name="T7" fmla="*/ 0 h 32"/>
                <a:gd name="T8" fmla="*/ 0 w 138"/>
                <a:gd name="T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2">
                  <a:moveTo>
                    <a:pt x="0" y="27"/>
                  </a:moveTo>
                  <a:lnTo>
                    <a:pt x="96" y="32"/>
                  </a:lnTo>
                  <a:lnTo>
                    <a:pt x="138" y="5"/>
                  </a:lnTo>
                  <a:lnTo>
                    <a:pt x="34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5" name="Freeform 133"/>
            <p:cNvSpPr>
              <a:spLocks/>
            </p:cNvSpPr>
            <p:nvPr/>
          </p:nvSpPr>
          <p:spPr bwMode="auto">
            <a:xfrm>
              <a:off x="2032" y="2306"/>
              <a:ext cx="137" cy="54"/>
            </a:xfrm>
            <a:custGeom>
              <a:avLst/>
              <a:gdLst>
                <a:gd name="T0" fmla="*/ 0 w 174"/>
                <a:gd name="T1" fmla="*/ 45 h 45"/>
                <a:gd name="T2" fmla="*/ 14 w 174"/>
                <a:gd name="T3" fmla="*/ 42 h 45"/>
                <a:gd name="T4" fmla="*/ 65 w 174"/>
                <a:gd name="T5" fmla="*/ 45 h 45"/>
                <a:gd name="T6" fmla="*/ 174 w 174"/>
                <a:gd name="T7" fmla="*/ 0 h 45"/>
                <a:gd name="T8" fmla="*/ 66 w 174"/>
                <a:gd name="T9" fmla="*/ 2 h 45"/>
                <a:gd name="T10" fmla="*/ 0 w 174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45">
                  <a:moveTo>
                    <a:pt x="0" y="45"/>
                  </a:moveTo>
                  <a:cubicBezTo>
                    <a:pt x="10" y="41"/>
                    <a:pt x="5" y="42"/>
                    <a:pt x="14" y="42"/>
                  </a:cubicBezTo>
                  <a:lnTo>
                    <a:pt x="65" y="45"/>
                  </a:lnTo>
                  <a:lnTo>
                    <a:pt x="174" y="0"/>
                  </a:lnTo>
                  <a:lnTo>
                    <a:pt x="66" y="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6" name="Freeform 134"/>
            <p:cNvSpPr>
              <a:spLocks/>
            </p:cNvSpPr>
            <p:nvPr/>
          </p:nvSpPr>
          <p:spPr bwMode="auto">
            <a:xfrm>
              <a:off x="2225" y="2327"/>
              <a:ext cx="146" cy="59"/>
            </a:xfrm>
            <a:custGeom>
              <a:avLst/>
              <a:gdLst>
                <a:gd name="T0" fmla="*/ 117 w 186"/>
                <a:gd name="T1" fmla="*/ 49 h 49"/>
                <a:gd name="T2" fmla="*/ 93 w 186"/>
                <a:gd name="T3" fmla="*/ 49 h 49"/>
                <a:gd name="T4" fmla="*/ 0 w 186"/>
                <a:gd name="T5" fmla="*/ 37 h 49"/>
                <a:gd name="T6" fmla="*/ 69 w 186"/>
                <a:gd name="T7" fmla="*/ 0 h 49"/>
                <a:gd name="T8" fmla="*/ 186 w 186"/>
                <a:gd name="T9" fmla="*/ 6 h 49"/>
                <a:gd name="T10" fmla="*/ 117 w 186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49">
                  <a:moveTo>
                    <a:pt x="117" y="49"/>
                  </a:moveTo>
                  <a:cubicBezTo>
                    <a:pt x="109" y="49"/>
                    <a:pt x="101" y="49"/>
                    <a:pt x="93" y="49"/>
                  </a:cubicBezTo>
                  <a:lnTo>
                    <a:pt x="0" y="37"/>
                  </a:lnTo>
                  <a:lnTo>
                    <a:pt x="69" y="0"/>
                  </a:lnTo>
                  <a:lnTo>
                    <a:pt x="186" y="6"/>
                  </a:lnTo>
                  <a:lnTo>
                    <a:pt x="117" y="49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7" name="Freeform 135"/>
            <p:cNvSpPr>
              <a:spLocks/>
            </p:cNvSpPr>
            <p:nvPr/>
          </p:nvSpPr>
          <p:spPr bwMode="auto">
            <a:xfrm>
              <a:off x="1921" y="2215"/>
              <a:ext cx="108" cy="40"/>
            </a:xfrm>
            <a:custGeom>
              <a:avLst/>
              <a:gdLst>
                <a:gd name="T0" fmla="*/ 63 w 138"/>
                <a:gd name="T1" fmla="*/ 33 h 33"/>
                <a:gd name="T2" fmla="*/ 138 w 138"/>
                <a:gd name="T3" fmla="*/ 7 h 33"/>
                <a:gd name="T4" fmla="*/ 62 w 138"/>
                <a:gd name="T5" fmla="*/ 0 h 33"/>
                <a:gd name="T6" fmla="*/ 0 w 138"/>
                <a:gd name="T7" fmla="*/ 19 h 33"/>
                <a:gd name="T8" fmla="*/ 63 w 138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3">
                  <a:moveTo>
                    <a:pt x="63" y="33"/>
                  </a:moveTo>
                  <a:lnTo>
                    <a:pt x="138" y="7"/>
                  </a:lnTo>
                  <a:lnTo>
                    <a:pt x="62" y="0"/>
                  </a:lnTo>
                  <a:lnTo>
                    <a:pt x="0" y="19"/>
                  </a:lnTo>
                  <a:lnTo>
                    <a:pt x="63" y="33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8" name="Freeform 136"/>
            <p:cNvSpPr>
              <a:spLocks/>
            </p:cNvSpPr>
            <p:nvPr/>
          </p:nvSpPr>
          <p:spPr bwMode="auto">
            <a:xfrm>
              <a:off x="1805" y="2168"/>
              <a:ext cx="95" cy="30"/>
            </a:xfrm>
            <a:custGeom>
              <a:avLst/>
              <a:gdLst>
                <a:gd name="T0" fmla="*/ 0 w 121"/>
                <a:gd name="T1" fmla="*/ 19 h 25"/>
                <a:gd name="T2" fmla="*/ 55 w 121"/>
                <a:gd name="T3" fmla="*/ 25 h 25"/>
                <a:gd name="T4" fmla="*/ 121 w 121"/>
                <a:gd name="T5" fmla="*/ 6 h 25"/>
                <a:gd name="T6" fmla="*/ 51 w 121"/>
                <a:gd name="T7" fmla="*/ 0 h 25"/>
                <a:gd name="T8" fmla="*/ 0 w 121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5">
                  <a:moveTo>
                    <a:pt x="0" y="19"/>
                  </a:moveTo>
                  <a:lnTo>
                    <a:pt x="55" y="25"/>
                  </a:lnTo>
                  <a:lnTo>
                    <a:pt x="121" y="6"/>
                  </a:lnTo>
                  <a:lnTo>
                    <a:pt x="5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9" name="Freeform 137"/>
            <p:cNvSpPr>
              <a:spLocks/>
            </p:cNvSpPr>
            <p:nvPr/>
          </p:nvSpPr>
          <p:spPr bwMode="auto">
            <a:xfrm>
              <a:off x="2015" y="2166"/>
              <a:ext cx="113" cy="42"/>
            </a:xfrm>
            <a:custGeom>
              <a:avLst/>
              <a:gdLst>
                <a:gd name="T0" fmla="*/ 0 w 144"/>
                <a:gd name="T1" fmla="*/ 26 h 35"/>
                <a:gd name="T2" fmla="*/ 70 w 144"/>
                <a:gd name="T3" fmla="*/ 35 h 35"/>
                <a:gd name="T4" fmla="*/ 144 w 144"/>
                <a:gd name="T5" fmla="*/ 17 h 35"/>
                <a:gd name="T6" fmla="*/ 75 w 144"/>
                <a:gd name="T7" fmla="*/ 0 h 35"/>
                <a:gd name="T8" fmla="*/ 0 w 144"/>
                <a:gd name="T9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">
                  <a:moveTo>
                    <a:pt x="0" y="26"/>
                  </a:moveTo>
                  <a:lnTo>
                    <a:pt x="70" y="35"/>
                  </a:lnTo>
                  <a:lnTo>
                    <a:pt x="144" y="17"/>
                  </a:lnTo>
                  <a:lnTo>
                    <a:pt x="75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0" name="Freeform 138"/>
            <p:cNvSpPr>
              <a:spLocks/>
            </p:cNvSpPr>
            <p:nvPr/>
          </p:nvSpPr>
          <p:spPr bwMode="auto">
            <a:xfrm>
              <a:off x="2163" y="2206"/>
              <a:ext cx="133" cy="50"/>
            </a:xfrm>
            <a:custGeom>
              <a:avLst/>
              <a:gdLst>
                <a:gd name="T0" fmla="*/ 67 w 169"/>
                <a:gd name="T1" fmla="*/ 42 h 42"/>
                <a:gd name="T2" fmla="*/ 169 w 169"/>
                <a:gd name="T3" fmla="*/ 14 h 42"/>
                <a:gd name="T4" fmla="*/ 88 w 169"/>
                <a:gd name="T5" fmla="*/ 0 h 42"/>
                <a:gd name="T6" fmla="*/ 0 w 169"/>
                <a:gd name="T7" fmla="*/ 30 h 42"/>
                <a:gd name="T8" fmla="*/ 67 w 169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42">
                  <a:moveTo>
                    <a:pt x="67" y="42"/>
                  </a:moveTo>
                  <a:lnTo>
                    <a:pt x="169" y="14"/>
                  </a:lnTo>
                  <a:lnTo>
                    <a:pt x="88" y="0"/>
                  </a:lnTo>
                  <a:lnTo>
                    <a:pt x="0" y="30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1" name="Freeform 139"/>
            <p:cNvSpPr>
              <a:spLocks/>
            </p:cNvSpPr>
            <p:nvPr/>
          </p:nvSpPr>
          <p:spPr bwMode="auto">
            <a:xfrm>
              <a:off x="2249" y="2148"/>
              <a:ext cx="183" cy="64"/>
            </a:xfrm>
            <a:custGeom>
              <a:avLst/>
              <a:gdLst>
                <a:gd name="T0" fmla="*/ 77 w 233"/>
                <a:gd name="T1" fmla="*/ 53 h 53"/>
                <a:gd name="T2" fmla="*/ 233 w 233"/>
                <a:gd name="T3" fmla="*/ 6 h 53"/>
                <a:gd name="T4" fmla="*/ 128 w 233"/>
                <a:gd name="T5" fmla="*/ 0 h 53"/>
                <a:gd name="T6" fmla="*/ 0 w 233"/>
                <a:gd name="T7" fmla="*/ 38 h 53"/>
                <a:gd name="T8" fmla="*/ 77 w 233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53">
                  <a:moveTo>
                    <a:pt x="77" y="53"/>
                  </a:moveTo>
                  <a:lnTo>
                    <a:pt x="233" y="6"/>
                  </a:lnTo>
                  <a:lnTo>
                    <a:pt x="128" y="0"/>
                  </a:lnTo>
                  <a:lnTo>
                    <a:pt x="0" y="38"/>
                  </a:lnTo>
                  <a:lnTo>
                    <a:pt x="77" y="53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2" name="Freeform 140"/>
            <p:cNvSpPr>
              <a:spLocks/>
            </p:cNvSpPr>
            <p:nvPr/>
          </p:nvSpPr>
          <p:spPr bwMode="auto">
            <a:xfrm>
              <a:off x="2368" y="2352"/>
              <a:ext cx="118" cy="36"/>
            </a:xfrm>
            <a:custGeom>
              <a:avLst/>
              <a:gdLst>
                <a:gd name="T0" fmla="*/ 0 w 150"/>
                <a:gd name="T1" fmla="*/ 25 h 30"/>
                <a:gd name="T2" fmla="*/ 78 w 150"/>
                <a:gd name="T3" fmla="*/ 30 h 30"/>
                <a:gd name="T4" fmla="*/ 150 w 150"/>
                <a:gd name="T5" fmla="*/ 3 h 30"/>
                <a:gd name="T6" fmla="*/ 60 w 150"/>
                <a:gd name="T7" fmla="*/ 0 h 30"/>
                <a:gd name="T8" fmla="*/ 0 w 150"/>
                <a:gd name="T9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">
                  <a:moveTo>
                    <a:pt x="0" y="25"/>
                  </a:moveTo>
                  <a:lnTo>
                    <a:pt x="78" y="30"/>
                  </a:lnTo>
                  <a:lnTo>
                    <a:pt x="150" y="3"/>
                  </a:lnTo>
                  <a:lnTo>
                    <a:pt x="6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3" name="Freeform 141"/>
            <p:cNvSpPr>
              <a:spLocks/>
            </p:cNvSpPr>
            <p:nvPr/>
          </p:nvSpPr>
          <p:spPr bwMode="auto">
            <a:xfrm>
              <a:off x="2487" y="2309"/>
              <a:ext cx="80" cy="44"/>
            </a:xfrm>
            <a:custGeom>
              <a:avLst/>
              <a:gdLst>
                <a:gd name="T0" fmla="*/ 0 w 102"/>
                <a:gd name="T1" fmla="*/ 30 h 37"/>
                <a:gd name="T2" fmla="*/ 36 w 102"/>
                <a:gd name="T3" fmla="*/ 37 h 37"/>
                <a:gd name="T4" fmla="*/ 102 w 102"/>
                <a:gd name="T5" fmla="*/ 9 h 37"/>
                <a:gd name="T6" fmla="*/ 39 w 102"/>
                <a:gd name="T7" fmla="*/ 0 h 37"/>
                <a:gd name="T8" fmla="*/ 0 w 102"/>
                <a:gd name="T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7">
                  <a:moveTo>
                    <a:pt x="0" y="30"/>
                  </a:moveTo>
                  <a:lnTo>
                    <a:pt x="36" y="37"/>
                  </a:lnTo>
                  <a:lnTo>
                    <a:pt x="102" y="9"/>
                  </a:lnTo>
                  <a:lnTo>
                    <a:pt x="39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33CC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4" name="Freeform 142"/>
            <p:cNvSpPr>
              <a:spLocks/>
            </p:cNvSpPr>
            <p:nvPr/>
          </p:nvSpPr>
          <p:spPr bwMode="auto">
            <a:xfrm>
              <a:off x="2490" y="2249"/>
              <a:ext cx="98" cy="43"/>
            </a:xfrm>
            <a:custGeom>
              <a:avLst/>
              <a:gdLst>
                <a:gd name="T0" fmla="*/ 0 w 125"/>
                <a:gd name="T1" fmla="*/ 20 h 36"/>
                <a:gd name="T2" fmla="*/ 38 w 125"/>
                <a:gd name="T3" fmla="*/ 36 h 36"/>
                <a:gd name="T4" fmla="*/ 125 w 125"/>
                <a:gd name="T5" fmla="*/ 12 h 36"/>
                <a:gd name="T6" fmla="*/ 65 w 125"/>
                <a:gd name="T7" fmla="*/ 0 h 36"/>
                <a:gd name="T8" fmla="*/ 0 w 12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36">
                  <a:moveTo>
                    <a:pt x="0" y="20"/>
                  </a:moveTo>
                  <a:lnTo>
                    <a:pt x="38" y="36"/>
                  </a:lnTo>
                  <a:lnTo>
                    <a:pt x="125" y="12"/>
                  </a:lnTo>
                  <a:lnTo>
                    <a:pt x="6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5" name="Freeform 143"/>
            <p:cNvSpPr>
              <a:spLocks/>
            </p:cNvSpPr>
            <p:nvPr/>
          </p:nvSpPr>
          <p:spPr bwMode="auto">
            <a:xfrm>
              <a:off x="2466" y="2186"/>
              <a:ext cx="125" cy="52"/>
            </a:xfrm>
            <a:custGeom>
              <a:avLst/>
              <a:gdLst>
                <a:gd name="T0" fmla="*/ 0 w 159"/>
                <a:gd name="T1" fmla="*/ 21 h 43"/>
                <a:gd name="T2" fmla="*/ 89 w 159"/>
                <a:gd name="T3" fmla="*/ 43 h 43"/>
                <a:gd name="T4" fmla="*/ 159 w 159"/>
                <a:gd name="T5" fmla="*/ 24 h 43"/>
                <a:gd name="T6" fmla="*/ 66 w 159"/>
                <a:gd name="T7" fmla="*/ 0 h 43"/>
                <a:gd name="T8" fmla="*/ 0 w 159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3">
                  <a:moveTo>
                    <a:pt x="0" y="21"/>
                  </a:moveTo>
                  <a:lnTo>
                    <a:pt x="89" y="43"/>
                  </a:lnTo>
                  <a:lnTo>
                    <a:pt x="159" y="24"/>
                  </a:lnTo>
                  <a:lnTo>
                    <a:pt x="6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6" name="Freeform 144"/>
            <p:cNvSpPr>
              <a:spLocks/>
            </p:cNvSpPr>
            <p:nvPr/>
          </p:nvSpPr>
          <p:spPr bwMode="auto">
            <a:xfrm>
              <a:off x="2201" y="2238"/>
              <a:ext cx="189" cy="68"/>
            </a:xfrm>
            <a:custGeom>
              <a:avLst/>
              <a:gdLst>
                <a:gd name="T0" fmla="*/ 0 w 241"/>
                <a:gd name="T1" fmla="*/ 50 h 57"/>
                <a:gd name="T2" fmla="*/ 132 w 241"/>
                <a:gd name="T3" fmla="*/ 57 h 57"/>
                <a:gd name="T4" fmla="*/ 241 w 241"/>
                <a:gd name="T5" fmla="*/ 15 h 57"/>
                <a:gd name="T6" fmla="*/ 133 w 241"/>
                <a:gd name="T7" fmla="*/ 0 h 57"/>
                <a:gd name="T8" fmla="*/ 0 w 241"/>
                <a:gd name="T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57">
                  <a:moveTo>
                    <a:pt x="0" y="50"/>
                  </a:moveTo>
                  <a:lnTo>
                    <a:pt x="132" y="57"/>
                  </a:lnTo>
                  <a:lnTo>
                    <a:pt x="241" y="15"/>
                  </a:lnTo>
                  <a:lnTo>
                    <a:pt x="133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7" name="Freeform 145"/>
            <p:cNvSpPr>
              <a:spLocks/>
            </p:cNvSpPr>
            <p:nvPr/>
          </p:nvSpPr>
          <p:spPr bwMode="auto">
            <a:xfrm>
              <a:off x="2100" y="2141"/>
              <a:ext cx="111" cy="36"/>
            </a:xfrm>
            <a:custGeom>
              <a:avLst/>
              <a:gdLst>
                <a:gd name="T0" fmla="*/ 0 w 141"/>
                <a:gd name="T1" fmla="*/ 18 h 30"/>
                <a:gd name="T2" fmla="*/ 62 w 141"/>
                <a:gd name="T3" fmla="*/ 30 h 30"/>
                <a:gd name="T4" fmla="*/ 141 w 141"/>
                <a:gd name="T5" fmla="*/ 14 h 30"/>
                <a:gd name="T6" fmla="*/ 50 w 141"/>
                <a:gd name="T7" fmla="*/ 0 h 30"/>
                <a:gd name="T8" fmla="*/ 0 w 141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0">
                  <a:moveTo>
                    <a:pt x="0" y="18"/>
                  </a:moveTo>
                  <a:lnTo>
                    <a:pt x="62" y="30"/>
                  </a:lnTo>
                  <a:lnTo>
                    <a:pt x="141" y="14"/>
                  </a:lnTo>
                  <a:lnTo>
                    <a:pt x="5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8" name="Freeform 146"/>
            <p:cNvSpPr>
              <a:spLocks/>
            </p:cNvSpPr>
            <p:nvPr/>
          </p:nvSpPr>
          <p:spPr bwMode="auto">
            <a:xfrm>
              <a:off x="2173" y="2119"/>
              <a:ext cx="121" cy="29"/>
            </a:xfrm>
            <a:custGeom>
              <a:avLst/>
              <a:gdLst>
                <a:gd name="T0" fmla="*/ 0 w 154"/>
                <a:gd name="T1" fmla="*/ 11 h 24"/>
                <a:gd name="T2" fmla="*/ 78 w 154"/>
                <a:gd name="T3" fmla="*/ 24 h 24"/>
                <a:gd name="T4" fmla="*/ 154 w 154"/>
                <a:gd name="T5" fmla="*/ 0 h 24"/>
                <a:gd name="T6" fmla="*/ 0 w 154"/>
                <a:gd name="T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4">
                  <a:moveTo>
                    <a:pt x="0" y="11"/>
                  </a:moveTo>
                  <a:lnTo>
                    <a:pt x="78" y="24"/>
                  </a:lnTo>
                  <a:lnTo>
                    <a:pt x="15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39" name="Freeform 147"/>
            <p:cNvSpPr>
              <a:spLocks/>
            </p:cNvSpPr>
            <p:nvPr/>
          </p:nvSpPr>
          <p:spPr bwMode="auto">
            <a:xfrm>
              <a:off x="2489" y="2137"/>
              <a:ext cx="128" cy="51"/>
            </a:xfrm>
            <a:custGeom>
              <a:avLst/>
              <a:gdLst>
                <a:gd name="T0" fmla="*/ 0 w 163"/>
                <a:gd name="T1" fmla="*/ 24 h 42"/>
                <a:gd name="T2" fmla="*/ 108 w 163"/>
                <a:gd name="T3" fmla="*/ 42 h 42"/>
                <a:gd name="T4" fmla="*/ 163 w 163"/>
                <a:gd name="T5" fmla="*/ 15 h 42"/>
                <a:gd name="T6" fmla="*/ 69 w 163"/>
                <a:gd name="T7" fmla="*/ 0 h 42"/>
                <a:gd name="T8" fmla="*/ 0 w 163"/>
                <a:gd name="T9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42">
                  <a:moveTo>
                    <a:pt x="0" y="24"/>
                  </a:moveTo>
                  <a:lnTo>
                    <a:pt x="108" y="42"/>
                  </a:lnTo>
                  <a:lnTo>
                    <a:pt x="163" y="15"/>
                  </a:lnTo>
                  <a:lnTo>
                    <a:pt x="69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366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40" name="Freeform 148"/>
            <p:cNvSpPr>
              <a:spLocks/>
            </p:cNvSpPr>
            <p:nvPr/>
          </p:nvSpPr>
          <p:spPr bwMode="auto">
            <a:xfrm>
              <a:off x="2267" y="2435"/>
              <a:ext cx="140" cy="36"/>
            </a:xfrm>
            <a:custGeom>
              <a:avLst/>
              <a:gdLst>
                <a:gd name="T0" fmla="*/ 111 w 178"/>
                <a:gd name="T1" fmla="*/ 30 h 30"/>
                <a:gd name="T2" fmla="*/ 100 w 178"/>
                <a:gd name="T3" fmla="*/ 30 h 30"/>
                <a:gd name="T4" fmla="*/ 0 w 178"/>
                <a:gd name="T5" fmla="*/ 24 h 30"/>
                <a:gd name="T6" fmla="*/ 57 w 178"/>
                <a:gd name="T7" fmla="*/ 0 h 30"/>
                <a:gd name="T8" fmla="*/ 178 w 178"/>
                <a:gd name="T9" fmla="*/ 7 h 30"/>
                <a:gd name="T10" fmla="*/ 111 w 178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30">
                  <a:moveTo>
                    <a:pt x="111" y="30"/>
                  </a:moveTo>
                  <a:cubicBezTo>
                    <a:pt x="107" y="30"/>
                    <a:pt x="104" y="30"/>
                    <a:pt x="100" y="30"/>
                  </a:cubicBezTo>
                  <a:lnTo>
                    <a:pt x="0" y="24"/>
                  </a:lnTo>
                  <a:lnTo>
                    <a:pt x="57" y="0"/>
                  </a:lnTo>
                  <a:lnTo>
                    <a:pt x="178" y="7"/>
                  </a:lnTo>
                  <a:lnTo>
                    <a:pt x="111" y="30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741" name="Freeform 149"/>
          <p:cNvSpPr>
            <a:spLocks/>
          </p:cNvSpPr>
          <p:nvPr/>
        </p:nvSpPr>
        <p:spPr bwMode="auto">
          <a:xfrm>
            <a:off x="409575" y="2609850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2" name="Freeform 150"/>
          <p:cNvSpPr>
            <a:spLocks/>
          </p:cNvSpPr>
          <p:nvPr/>
        </p:nvSpPr>
        <p:spPr bwMode="auto">
          <a:xfrm>
            <a:off x="590550" y="3433763"/>
            <a:ext cx="166688" cy="68262"/>
          </a:xfrm>
          <a:custGeom>
            <a:avLst/>
            <a:gdLst>
              <a:gd name="T0" fmla="*/ 55 w 133"/>
              <a:gd name="T1" fmla="*/ 0 h 36"/>
              <a:gd name="T2" fmla="*/ 133 w 133"/>
              <a:gd name="T3" fmla="*/ 3 h 36"/>
              <a:gd name="T4" fmla="*/ 75 w 133"/>
              <a:gd name="T5" fmla="*/ 36 h 36"/>
              <a:gd name="T6" fmla="*/ 0 w 133"/>
              <a:gd name="T7" fmla="*/ 26 h 36"/>
              <a:gd name="T8" fmla="*/ 55 w 133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" h="36">
                <a:moveTo>
                  <a:pt x="55" y="0"/>
                </a:moveTo>
                <a:lnTo>
                  <a:pt x="133" y="3"/>
                </a:lnTo>
                <a:lnTo>
                  <a:pt x="75" y="36"/>
                </a:lnTo>
                <a:lnTo>
                  <a:pt x="0" y="26"/>
                </a:lnTo>
                <a:lnTo>
                  <a:pt x="55" y="0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3" name="Freeform 151"/>
          <p:cNvSpPr>
            <a:spLocks/>
          </p:cNvSpPr>
          <p:nvPr/>
        </p:nvSpPr>
        <p:spPr bwMode="auto">
          <a:xfrm>
            <a:off x="639763" y="3365500"/>
            <a:ext cx="169862" cy="39688"/>
          </a:xfrm>
          <a:custGeom>
            <a:avLst/>
            <a:gdLst>
              <a:gd name="T0" fmla="*/ 0 w 136"/>
              <a:gd name="T1" fmla="*/ 21 h 21"/>
              <a:gd name="T2" fmla="*/ 64 w 136"/>
              <a:gd name="T3" fmla="*/ 0 h 21"/>
              <a:gd name="T4" fmla="*/ 136 w 136"/>
              <a:gd name="T5" fmla="*/ 5 h 21"/>
              <a:gd name="T6" fmla="*/ 88 w 136"/>
              <a:gd name="T7" fmla="*/ 18 h 21"/>
              <a:gd name="T8" fmla="*/ 0 w 136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21">
                <a:moveTo>
                  <a:pt x="0" y="21"/>
                </a:moveTo>
                <a:lnTo>
                  <a:pt x="64" y="0"/>
                </a:lnTo>
                <a:lnTo>
                  <a:pt x="136" y="5"/>
                </a:lnTo>
                <a:lnTo>
                  <a:pt x="88" y="18"/>
                </a:lnTo>
                <a:lnTo>
                  <a:pt x="0" y="21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4" name="Freeform 152"/>
          <p:cNvSpPr>
            <a:spLocks/>
          </p:cNvSpPr>
          <p:nvPr/>
        </p:nvSpPr>
        <p:spPr bwMode="auto">
          <a:xfrm>
            <a:off x="942975" y="3376613"/>
            <a:ext cx="233363" cy="68262"/>
          </a:xfrm>
          <a:custGeom>
            <a:avLst/>
            <a:gdLst>
              <a:gd name="T0" fmla="*/ 0 w 186"/>
              <a:gd name="T1" fmla="*/ 26 h 36"/>
              <a:gd name="T2" fmla="*/ 12 w 186"/>
              <a:gd name="T3" fmla="*/ 26 h 36"/>
              <a:gd name="T4" fmla="*/ 144 w 186"/>
              <a:gd name="T5" fmla="*/ 36 h 36"/>
              <a:gd name="T6" fmla="*/ 186 w 186"/>
              <a:gd name="T7" fmla="*/ 9 h 36"/>
              <a:gd name="T8" fmla="*/ 73 w 186"/>
              <a:gd name="T9" fmla="*/ 0 h 36"/>
              <a:gd name="T10" fmla="*/ 0 w 186"/>
              <a:gd name="T11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" h="36">
                <a:moveTo>
                  <a:pt x="0" y="26"/>
                </a:moveTo>
                <a:cubicBezTo>
                  <a:pt x="4" y="26"/>
                  <a:pt x="8" y="26"/>
                  <a:pt x="12" y="26"/>
                </a:cubicBezTo>
                <a:lnTo>
                  <a:pt x="144" y="36"/>
                </a:lnTo>
                <a:lnTo>
                  <a:pt x="186" y="9"/>
                </a:lnTo>
                <a:lnTo>
                  <a:pt x="73" y="0"/>
                </a:lnTo>
                <a:lnTo>
                  <a:pt x="0" y="26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5" name="Freeform 153"/>
          <p:cNvSpPr>
            <a:spLocks/>
          </p:cNvSpPr>
          <p:nvPr/>
        </p:nvSpPr>
        <p:spPr bwMode="auto">
          <a:xfrm>
            <a:off x="809625" y="3365500"/>
            <a:ext cx="187325" cy="63500"/>
          </a:xfrm>
          <a:custGeom>
            <a:avLst/>
            <a:gdLst>
              <a:gd name="T0" fmla="*/ 0 w 150"/>
              <a:gd name="T1" fmla="*/ 27 h 33"/>
              <a:gd name="T2" fmla="*/ 87 w 150"/>
              <a:gd name="T3" fmla="*/ 33 h 33"/>
              <a:gd name="T4" fmla="*/ 150 w 150"/>
              <a:gd name="T5" fmla="*/ 9 h 33"/>
              <a:gd name="T6" fmla="*/ 57 w 150"/>
              <a:gd name="T7" fmla="*/ 0 h 33"/>
              <a:gd name="T8" fmla="*/ 0 w 150"/>
              <a:gd name="T9" fmla="*/ 2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33">
                <a:moveTo>
                  <a:pt x="0" y="27"/>
                </a:moveTo>
                <a:lnTo>
                  <a:pt x="87" y="33"/>
                </a:lnTo>
                <a:lnTo>
                  <a:pt x="150" y="9"/>
                </a:lnTo>
                <a:lnTo>
                  <a:pt x="57" y="0"/>
                </a:lnTo>
                <a:lnTo>
                  <a:pt x="0" y="27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6" name="Freeform 154"/>
          <p:cNvSpPr>
            <a:spLocks/>
          </p:cNvSpPr>
          <p:nvPr/>
        </p:nvSpPr>
        <p:spPr bwMode="auto">
          <a:xfrm>
            <a:off x="1233488" y="3330575"/>
            <a:ext cx="127000" cy="50800"/>
          </a:xfrm>
          <a:custGeom>
            <a:avLst/>
            <a:gdLst>
              <a:gd name="T0" fmla="*/ 41 w 101"/>
              <a:gd name="T1" fmla="*/ 27 h 27"/>
              <a:gd name="T2" fmla="*/ 30 w 101"/>
              <a:gd name="T3" fmla="*/ 27 h 27"/>
              <a:gd name="T4" fmla="*/ 0 w 101"/>
              <a:gd name="T5" fmla="*/ 21 h 27"/>
              <a:gd name="T6" fmla="*/ 48 w 101"/>
              <a:gd name="T7" fmla="*/ 0 h 27"/>
              <a:gd name="T8" fmla="*/ 101 w 101"/>
              <a:gd name="T9" fmla="*/ 4 h 27"/>
              <a:gd name="T10" fmla="*/ 83 w 101"/>
              <a:gd name="T11" fmla="*/ 12 h 27"/>
              <a:gd name="T12" fmla="*/ 50 w 101"/>
              <a:gd name="T13" fmla="*/ 10 h 27"/>
              <a:gd name="T14" fmla="*/ 27 w 101"/>
              <a:gd name="T15" fmla="*/ 19 h 27"/>
              <a:gd name="T16" fmla="*/ 62 w 101"/>
              <a:gd name="T17" fmla="*/ 22 h 27"/>
              <a:gd name="T18" fmla="*/ 41 w 101"/>
              <a:gd name="T1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" h="27">
                <a:moveTo>
                  <a:pt x="41" y="27"/>
                </a:moveTo>
                <a:cubicBezTo>
                  <a:pt x="37" y="27"/>
                  <a:pt x="34" y="27"/>
                  <a:pt x="30" y="27"/>
                </a:cubicBezTo>
                <a:lnTo>
                  <a:pt x="0" y="21"/>
                </a:lnTo>
                <a:lnTo>
                  <a:pt x="48" y="0"/>
                </a:lnTo>
                <a:lnTo>
                  <a:pt x="101" y="4"/>
                </a:lnTo>
                <a:lnTo>
                  <a:pt x="83" y="12"/>
                </a:lnTo>
                <a:lnTo>
                  <a:pt x="50" y="10"/>
                </a:lnTo>
                <a:lnTo>
                  <a:pt x="27" y="19"/>
                </a:lnTo>
                <a:lnTo>
                  <a:pt x="62" y="22"/>
                </a:lnTo>
                <a:lnTo>
                  <a:pt x="41" y="27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7" name="Freeform 155"/>
          <p:cNvSpPr>
            <a:spLocks/>
          </p:cNvSpPr>
          <p:nvPr/>
        </p:nvSpPr>
        <p:spPr bwMode="auto">
          <a:xfrm>
            <a:off x="1314450" y="3195638"/>
            <a:ext cx="396875" cy="107950"/>
          </a:xfrm>
          <a:custGeom>
            <a:avLst/>
            <a:gdLst>
              <a:gd name="T0" fmla="*/ 192 w 317"/>
              <a:gd name="T1" fmla="*/ 57 h 57"/>
              <a:gd name="T2" fmla="*/ 0 w 317"/>
              <a:gd name="T3" fmla="*/ 44 h 57"/>
              <a:gd name="T4" fmla="*/ 119 w 317"/>
              <a:gd name="T5" fmla="*/ 0 h 57"/>
              <a:gd name="T6" fmla="*/ 317 w 317"/>
              <a:gd name="T7" fmla="*/ 2 h 57"/>
              <a:gd name="T8" fmla="*/ 192 w 31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57">
                <a:moveTo>
                  <a:pt x="192" y="57"/>
                </a:moveTo>
                <a:lnTo>
                  <a:pt x="0" y="44"/>
                </a:lnTo>
                <a:lnTo>
                  <a:pt x="119" y="0"/>
                </a:lnTo>
                <a:lnTo>
                  <a:pt x="317" y="2"/>
                </a:lnTo>
                <a:lnTo>
                  <a:pt x="192" y="57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8" name="Freeform 156"/>
          <p:cNvSpPr>
            <a:spLocks/>
          </p:cNvSpPr>
          <p:nvPr/>
        </p:nvSpPr>
        <p:spPr bwMode="auto">
          <a:xfrm>
            <a:off x="958850" y="3097213"/>
            <a:ext cx="288925" cy="98425"/>
          </a:xfrm>
          <a:custGeom>
            <a:avLst/>
            <a:gdLst>
              <a:gd name="T0" fmla="*/ 230 w 230"/>
              <a:gd name="T1" fmla="*/ 18 h 52"/>
              <a:gd name="T2" fmla="*/ 216 w 230"/>
              <a:gd name="T3" fmla="*/ 22 h 52"/>
              <a:gd name="T4" fmla="*/ 138 w 230"/>
              <a:gd name="T5" fmla="*/ 49 h 52"/>
              <a:gd name="T6" fmla="*/ 86 w 230"/>
              <a:gd name="T7" fmla="*/ 42 h 52"/>
              <a:gd name="T8" fmla="*/ 56 w 230"/>
              <a:gd name="T9" fmla="*/ 52 h 52"/>
              <a:gd name="T10" fmla="*/ 0 w 230"/>
              <a:gd name="T11" fmla="*/ 48 h 52"/>
              <a:gd name="T12" fmla="*/ 132 w 230"/>
              <a:gd name="T13" fmla="*/ 0 h 52"/>
              <a:gd name="T14" fmla="*/ 230 w 230"/>
              <a:gd name="T15" fmla="*/ 1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0" h="52">
                <a:moveTo>
                  <a:pt x="230" y="18"/>
                </a:moveTo>
                <a:cubicBezTo>
                  <a:pt x="225" y="19"/>
                  <a:pt x="216" y="22"/>
                  <a:pt x="216" y="22"/>
                </a:cubicBezTo>
                <a:lnTo>
                  <a:pt x="138" y="49"/>
                </a:lnTo>
                <a:lnTo>
                  <a:pt x="86" y="42"/>
                </a:lnTo>
                <a:lnTo>
                  <a:pt x="56" y="52"/>
                </a:lnTo>
                <a:lnTo>
                  <a:pt x="0" y="48"/>
                </a:lnTo>
                <a:lnTo>
                  <a:pt x="132" y="0"/>
                </a:lnTo>
                <a:lnTo>
                  <a:pt x="230" y="18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49" name="Freeform 157"/>
          <p:cNvSpPr>
            <a:spLocks/>
          </p:cNvSpPr>
          <p:nvPr/>
        </p:nvSpPr>
        <p:spPr bwMode="auto">
          <a:xfrm>
            <a:off x="1330325" y="3400425"/>
            <a:ext cx="236538" cy="61913"/>
          </a:xfrm>
          <a:custGeom>
            <a:avLst/>
            <a:gdLst>
              <a:gd name="T0" fmla="*/ 0 w 190"/>
              <a:gd name="T1" fmla="*/ 30 h 33"/>
              <a:gd name="T2" fmla="*/ 123 w 190"/>
              <a:gd name="T3" fmla="*/ 33 h 33"/>
              <a:gd name="T4" fmla="*/ 190 w 190"/>
              <a:gd name="T5" fmla="*/ 5 h 33"/>
              <a:gd name="T6" fmla="*/ 57 w 190"/>
              <a:gd name="T7" fmla="*/ 0 h 33"/>
              <a:gd name="T8" fmla="*/ 0 w 190"/>
              <a:gd name="T9" fmla="*/ 3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33">
                <a:moveTo>
                  <a:pt x="0" y="30"/>
                </a:moveTo>
                <a:lnTo>
                  <a:pt x="123" y="33"/>
                </a:lnTo>
                <a:lnTo>
                  <a:pt x="190" y="5"/>
                </a:lnTo>
                <a:lnTo>
                  <a:pt x="57" y="0"/>
                </a:lnTo>
                <a:lnTo>
                  <a:pt x="0" y="3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0" name="Freeform 158"/>
          <p:cNvSpPr>
            <a:spLocks/>
          </p:cNvSpPr>
          <p:nvPr/>
        </p:nvSpPr>
        <p:spPr bwMode="auto">
          <a:xfrm>
            <a:off x="1231900" y="3025775"/>
            <a:ext cx="222250" cy="90488"/>
          </a:xfrm>
          <a:custGeom>
            <a:avLst/>
            <a:gdLst>
              <a:gd name="T0" fmla="*/ 177 w 177"/>
              <a:gd name="T1" fmla="*/ 5 h 48"/>
              <a:gd name="T2" fmla="*/ 37 w 177"/>
              <a:gd name="T3" fmla="*/ 48 h 48"/>
              <a:gd name="T4" fmla="*/ 0 w 177"/>
              <a:gd name="T5" fmla="*/ 33 h 48"/>
              <a:gd name="T6" fmla="*/ 115 w 177"/>
              <a:gd name="T7" fmla="*/ 0 h 48"/>
              <a:gd name="T8" fmla="*/ 177 w 177"/>
              <a:gd name="T9" fmla="*/ 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48">
                <a:moveTo>
                  <a:pt x="177" y="5"/>
                </a:moveTo>
                <a:lnTo>
                  <a:pt x="37" y="48"/>
                </a:lnTo>
                <a:lnTo>
                  <a:pt x="0" y="33"/>
                </a:lnTo>
                <a:lnTo>
                  <a:pt x="115" y="0"/>
                </a:lnTo>
                <a:lnTo>
                  <a:pt x="177" y="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1" name="Freeform 159"/>
          <p:cNvSpPr>
            <a:spLocks/>
          </p:cNvSpPr>
          <p:nvPr/>
        </p:nvSpPr>
        <p:spPr bwMode="auto">
          <a:xfrm>
            <a:off x="1157288" y="3014663"/>
            <a:ext cx="179387" cy="65087"/>
          </a:xfrm>
          <a:custGeom>
            <a:avLst/>
            <a:gdLst>
              <a:gd name="T0" fmla="*/ 0 w 144"/>
              <a:gd name="T1" fmla="*/ 32 h 35"/>
              <a:gd name="T2" fmla="*/ 49 w 144"/>
              <a:gd name="T3" fmla="*/ 35 h 35"/>
              <a:gd name="T4" fmla="*/ 144 w 144"/>
              <a:gd name="T5" fmla="*/ 2 h 35"/>
              <a:gd name="T6" fmla="*/ 70 w 144"/>
              <a:gd name="T7" fmla="*/ 0 h 35"/>
              <a:gd name="T8" fmla="*/ 0 w 144"/>
              <a:gd name="T9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35">
                <a:moveTo>
                  <a:pt x="0" y="32"/>
                </a:moveTo>
                <a:lnTo>
                  <a:pt x="49" y="35"/>
                </a:lnTo>
                <a:lnTo>
                  <a:pt x="144" y="2"/>
                </a:lnTo>
                <a:lnTo>
                  <a:pt x="70" y="0"/>
                </a:lnTo>
                <a:lnTo>
                  <a:pt x="0" y="32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2" name="Freeform 160"/>
          <p:cNvSpPr>
            <a:spLocks/>
          </p:cNvSpPr>
          <p:nvPr/>
        </p:nvSpPr>
        <p:spPr bwMode="auto">
          <a:xfrm>
            <a:off x="1625600" y="3411538"/>
            <a:ext cx="184150" cy="57150"/>
          </a:xfrm>
          <a:custGeom>
            <a:avLst/>
            <a:gdLst>
              <a:gd name="T0" fmla="*/ 0 w 147"/>
              <a:gd name="T1" fmla="*/ 30 h 30"/>
              <a:gd name="T2" fmla="*/ 87 w 147"/>
              <a:gd name="T3" fmla="*/ 30 h 30"/>
              <a:gd name="T4" fmla="*/ 147 w 147"/>
              <a:gd name="T5" fmla="*/ 0 h 30"/>
              <a:gd name="T6" fmla="*/ 39 w 147"/>
              <a:gd name="T7" fmla="*/ 0 h 30"/>
              <a:gd name="T8" fmla="*/ 0 w 147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" h="30">
                <a:moveTo>
                  <a:pt x="0" y="30"/>
                </a:moveTo>
                <a:lnTo>
                  <a:pt x="87" y="30"/>
                </a:lnTo>
                <a:lnTo>
                  <a:pt x="147" y="0"/>
                </a:lnTo>
                <a:lnTo>
                  <a:pt x="39" y="0"/>
                </a:lnTo>
                <a:lnTo>
                  <a:pt x="0" y="3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3" name="Freeform 161"/>
          <p:cNvSpPr>
            <a:spLocks/>
          </p:cNvSpPr>
          <p:nvPr/>
        </p:nvSpPr>
        <p:spPr bwMode="auto">
          <a:xfrm>
            <a:off x="1997075" y="3387725"/>
            <a:ext cx="195263" cy="44450"/>
          </a:xfrm>
          <a:custGeom>
            <a:avLst/>
            <a:gdLst>
              <a:gd name="T0" fmla="*/ 0 w 156"/>
              <a:gd name="T1" fmla="*/ 23 h 23"/>
              <a:gd name="T2" fmla="*/ 97 w 156"/>
              <a:gd name="T3" fmla="*/ 23 h 23"/>
              <a:gd name="T4" fmla="*/ 156 w 156"/>
              <a:gd name="T5" fmla="*/ 2 h 23"/>
              <a:gd name="T6" fmla="*/ 75 w 156"/>
              <a:gd name="T7" fmla="*/ 0 h 23"/>
              <a:gd name="T8" fmla="*/ 0 w 156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" h="23">
                <a:moveTo>
                  <a:pt x="0" y="23"/>
                </a:moveTo>
                <a:lnTo>
                  <a:pt x="97" y="23"/>
                </a:lnTo>
                <a:lnTo>
                  <a:pt x="156" y="2"/>
                </a:lnTo>
                <a:lnTo>
                  <a:pt x="75" y="0"/>
                </a:lnTo>
                <a:lnTo>
                  <a:pt x="0" y="23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4" name="Freeform 162"/>
          <p:cNvSpPr>
            <a:spLocks/>
          </p:cNvSpPr>
          <p:nvPr/>
        </p:nvSpPr>
        <p:spPr bwMode="auto">
          <a:xfrm>
            <a:off x="2174875" y="3286125"/>
            <a:ext cx="285750" cy="39688"/>
          </a:xfrm>
          <a:custGeom>
            <a:avLst/>
            <a:gdLst>
              <a:gd name="T0" fmla="*/ 0 w 228"/>
              <a:gd name="T1" fmla="*/ 18 h 21"/>
              <a:gd name="T2" fmla="*/ 176 w 228"/>
              <a:gd name="T3" fmla="*/ 21 h 21"/>
              <a:gd name="T4" fmla="*/ 228 w 228"/>
              <a:gd name="T5" fmla="*/ 0 h 21"/>
              <a:gd name="T6" fmla="*/ 57 w 228"/>
              <a:gd name="T7" fmla="*/ 2 h 21"/>
              <a:gd name="T8" fmla="*/ 0 w 228"/>
              <a:gd name="T9" fmla="*/ 1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8" h="21">
                <a:moveTo>
                  <a:pt x="0" y="18"/>
                </a:moveTo>
                <a:lnTo>
                  <a:pt x="176" y="21"/>
                </a:lnTo>
                <a:lnTo>
                  <a:pt x="228" y="0"/>
                </a:lnTo>
                <a:lnTo>
                  <a:pt x="57" y="2"/>
                </a:lnTo>
                <a:lnTo>
                  <a:pt x="0" y="18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5" name="Freeform 163"/>
          <p:cNvSpPr>
            <a:spLocks/>
          </p:cNvSpPr>
          <p:nvPr/>
        </p:nvSpPr>
        <p:spPr bwMode="auto">
          <a:xfrm>
            <a:off x="1914525" y="3346450"/>
            <a:ext cx="106363" cy="41275"/>
          </a:xfrm>
          <a:custGeom>
            <a:avLst/>
            <a:gdLst>
              <a:gd name="T0" fmla="*/ 0 w 85"/>
              <a:gd name="T1" fmla="*/ 21 h 22"/>
              <a:gd name="T2" fmla="*/ 43 w 85"/>
              <a:gd name="T3" fmla="*/ 22 h 22"/>
              <a:gd name="T4" fmla="*/ 85 w 85"/>
              <a:gd name="T5" fmla="*/ 0 h 22"/>
              <a:gd name="T6" fmla="*/ 18 w 85"/>
              <a:gd name="T7" fmla="*/ 1 h 22"/>
              <a:gd name="T8" fmla="*/ 0 w 85"/>
              <a:gd name="T9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22">
                <a:moveTo>
                  <a:pt x="0" y="21"/>
                </a:moveTo>
                <a:lnTo>
                  <a:pt x="43" y="22"/>
                </a:lnTo>
                <a:lnTo>
                  <a:pt x="85" y="0"/>
                </a:lnTo>
                <a:lnTo>
                  <a:pt x="18" y="1"/>
                </a:lnTo>
                <a:lnTo>
                  <a:pt x="0" y="21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6" name="Freeform 164"/>
          <p:cNvSpPr>
            <a:spLocks/>
          </p:cNvSpPr>
          <p:nvPr/>
        </p:nvSpPr>
        <p:spPr bwMode="auto">
          <a:xfrm>
            <a:off x="1773238" y="3444875"/>
            <a:ext cx="123825" cy="49213"/>
          </a:xfrm>
          <a:custGeom>
            <a:avLst/>
            <a:gdLst>
              <a:gd name="T0" fmla="*/ 0 w 99"/>
              <a:gd name="T1" fmla="*/ 26 h 26"/>
              <a:gd name="T2" fmla="*/ 49 w 99"/>
              <a:gd name="T3" fmla="*/ 26 h 26"/>
              <a:gd name="T4" fmla="*/ 99 w 99"/>
              <a:gd name="T5" fmla="*/ 0 h 26"/>
              <a:gd name="T6" fmla="*/ 43 w 99"/>
              <a:gd name="T7" fmla="*/ 0 h 26"/>
              <a:gd name="T8" fmla="*/ 0 w 99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26">
                <a:moveTo>
                  <a:pt x="0" y="26"/>
                </a:moveTo>
                <a:lnTo>
                  <a:pt x="49" y="26"/>
                </a:lnTo>
                <a:lnTo>
                  <a:pt x="99" y="0"/>
                </a:lnTo>
                <a:lnTo>
                  <a:pt x="43" y="0"/>
                </a:lnTo>
                <a:lnTo>
                  <a:pt x="0" y="26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7" name="Freeform 165"/>
          <p:cNvSpPr>
            <a:spLocks/>
          </p:cNvSpPr>
          <p:nvPr/>
        </p:nvSpPr>
        <p:spPr bwMode="auto">
          <a:xfrm>
            <a:off x="2181225" y="3081338"/>
            <a:ext cx="257175" cy="92075"/>
          </a:xfrm>
          <a:custGeom>
            <a:avLst/>
            <a:gdLst>
              <a:gd name="T0" fmla="*/ 0 w 205"/>
              <a:gd name="T1" fmla="*/ 45 h 48"/>
              <a:gd name="T2" fmla="*/ 93 w 205"/>
              <a:gd name="T3" fmla="*/ 48 h 48"/>
              <a:gd name="T4" fmla="*/ 205 w 205"/>
              <a:gd name="T5" fmla="*/ 5 h 48"/>
              <a:gd name="T6" fmla="*/ 102 w 205"/>
              <a:gd name="T7" fmla="*/ 0 h 48"/>
              <a:gd name="T8" fmla="*/ 0 w 205"/>
              <a:gd name="T9" fmla="*/ 4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48">
                <a:moveTo>
                  <a:pt x="0" y="45"/>
                </a:moveTo>
                <a:lnTo>
                  <a:pt x="93" y="48"/>
                </a:lnTo>
                <a:lnTo>
                  <a:pt x="205" y="5"/>
                </a:lnTo>
                <a:lnTo>
                  <a:pt x="102" y="0"/>
                </a:lnTo>
                <a:lnTo>
                  <a:pt x="0" y="4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8" name="Freeform 166"/>
          <p:cNvSpPr>
            <a:spLocks/>
          </p:cNvSpPr>
          <p:nvPr/>
        </p:nvSpPr>
        <p:spPr bwMode="auto">
          <a:xfrm>
            <a:off x="1566863" y="3063875"/>
            <a:ext cx="165100" cy="57150"/>
          </a:xfrm>
          <a:custGeom>
            <a:avLst/>
            <a:gdLst>
              <a:gd name="T0" fmla="*/ 0 w 131"/>
              <a:gd name="T1" fmla="*/ 25 h 31"/>
              <a:gd name="T2" fmla="*/ 51 w 131"/>
              <a:gd name="T3" fmla="*/ 31 h 31"/>
              <a:gd name="T4" fmla="*/ 65 w 131"/>
              <a:gd name="T5" fmla="*/ 25 h 31"/>
              <a:gd name="T6" fmla="*/ 38 w 131"/>
              <a:gd name="T7" fmla="*/ 21 h 31"/>
              <a:gd name="T8" fmla="*/ 63 w 131"/>
              <a:gd name="T9" fmla="*/ 12 h 31"/>
              <a:gd name="T10" fmla="*/ 104 w 131"/>
              <a:gd name="T11" fmla="*/ 13 h 31"/>
              <a:gd name="T12" fmla="*/ 131 w 131"/>
              <a:gd name="T13" fmla="*/ 7 h 31"/>
              <a:gd name="T14" fmla="*/ 68 w 131"/>
              <a:gd name="T15" fmla="*/ 0 h 31"/>
              <a:gd name="T16" fmla="*/ 0 w 131"/>
              <a:gd name="T17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" h="31">
                <a:moveTo>
                  <a:pt x="0" y="25"/>
                </a:moveTo>
                <a:lnTo>
                  <a:pt x="51" y="31"/>
                </a:lnTo>
                <a:lnTo>
                  <a:pt x="65" y="25"/>
                </a:lnTo>
                <a:lnTo>
                  <a:pt x="38" y="21"/>
                </a:lnTo>
                <a:lnTo>
                  <a:pt x="63" y="12"/>
                </a:lnTo>
                <a:lnTo>
                  <a:pt x="104" y="13"/>
                </a:lnTo>
                <a:lnTo>
                  <a:pt x="131" y="7"/>
                </a:lnTo>
                <a:lnTo>
                  <a:pt x="68" y="0"/>
                </a:lnTo>
                <a:lnTo>
                  <a:pt x="0" y="2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59" name="Freeform 167"/>
          <p:cNvSpPr>
            <a:spLocks/>
          </p:cNvSpPr>
          <p:nvPr/>
        </p:nvSpPr>
        <p:spPr bwMode="auto">
          <a:xfrm>
            <a:off x="1349375" y="2892425"/>
            <a:ext cx="211138" cy="58738"/>
          </a:xfrm>
          <a:custGeom>
            <a:avLst/>
            <a:gdLst>
              <a:gd name="T0" fmla="*/ 117 w 168"/>
              <a:gd name="T1" fmla="*/ 31 h 31"/>
              <a:gd name="T2" fmla="*/ 0 w 168"/>
              <a:gd name="T3" fmla="*/ 28 h 31"/>
              <a:gd name="T4" fmla="*/ 89 w 168"/>
              <a:gd name="T5" fmla="*/ 0 h 31"/>
              <a:gd name="T6" fmla="*/ 168 w 168"/>
              <a:gd name="T7" fmla="*/ 7 h 31"/>
              <a:gd name="T8" fmla="*/ 117 w 168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31">
                <a:moveTo>
                  <a:pt x="117" y="31"/>
                </a:moveTo>
                <a:lnTo>
                  <a:pt x="0" y="28"/>
                </a:lnTo>
                <a:lnTo>
                  <a:pt x="89" y="0"/>
                </a:lnTo>
                <a:lnTo>
                  <a:pt x="168" y="7"/>
                </a:lnTo>
                <a:lnTo>
                  <a:pt x="117" y="31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0" name="Freeform 168"/>
          <p:cNvSpPr>
            <a:spLocks/>
          </p:cNvSpPr>
          <p:nvPr/>
        </p:nvSpPr>
        <p:spPr bwMode="auto">
          <a:xfrm>
            <a:off x="1477963" y="2832100"/>
            <a:ext cx="196850" cy="66675"/>
          </a:xfrm>
          <a:custGeom>
            <a:avLst/>
            <a:gdLst>
              <a:gd name="T0" fmla="*/ 87 w 158"/>
              <a:gd name="T1" fmla="*/ 35 h 35"/>
              <a:gd name="T2" fmla="*/ 158 w 158"/>
              <a:gd name="T3" fmla="*/ 12 h 35"/>
              <a:gd name="T4" fmla="*/ 75 w 158"/>
              <a:gd name="T5" fmla="*/ 0 h 35"/>
              <a:gd name="T6" fmla="*/ 0 w 158"/>
              <a:gd name="T7" fmla="*/ 18 h 35"/>
              <a:gd name="T8" fmla="*/ 87 w 158"/>
              <a:gd name="T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35">
                <a:moveTo>
                  <a:pt x="87" y="35"/>
                </a:moveTo>
                <a:lnTo>
                  <a:pt x="158" y="12"/>
                </a:lnTo>
                <a:lnTo>
                  <a:pt x="75" y="0"/>
                </a:lnTo>
                <a:lnTo>
                  <a:pt x="0" y="18"/>
                </a:lnTo>
                <a:lnTo>
                  <a:pt x="87" y="35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1" name="Freeform 169"/>
          <p:cNvSpPr>
            <a:spLocks/>
          </p:cNvSpPr>
          <p:nvPr/>
        </p:nvSpPr>
        <p:spPr bwMode="auto">
          <a:xfrm>
            <a:off x="1870075" y="2701925"/>
            <a:ext cx="227013" cy="68263"/>
          </a:xfrm>
          <a:custGeom>
            <a:avLst/>
            <a:gdLst>
              <a:gd name="T0" fmla="*/ 39 w 181"/>
              <a:gd name="T1" fmla="*/ 36 h 36"/>
              <a:gd name="T2" fmla="*/ 181 w 181"/>
              <a:gd name="T3" fmla="*/ 12 h 36"/>
              <a:gd name="T4" fmla="*/ 108 w 181"/>
              <a:gd name="T5" fmla="*/ 0 h 36"/>
              <a:gd name="T6" fmla="*/ 0 w 181"/>
              <a:gd name="T7" fmla="*/ 23 h 36"/>
              <a:gd name="T8" fmla="*/ 39 w 181"/>
              <a:gd name="T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36">
                <a:moveTo>
                  <a:pt x="39" y="36"/>
                </a:moveTo>
                <a:lnTo>
                  <a:pt x="181" y="12"/>
                </a:lnTo>
                <a:lnTo>
                  <a:pt x="108" y="0"/>
                </a:lnTo>
                <a:lnTo>
                  <a:pt x="0" y="23"/>
                </a:lnTo>
                <a:lnTo>
                  <a:pt x="39" y="36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2" name="Freeform 170"/>
          <p:cNvSpPr>
            <a:spLocks/>
          </p:cNvSpPr>
          <p:nvPr/>
        </p:nvSpPr>
        <p:spPr bwMode="auto">
          <a:xfrm>
            <a:off x="1631950" y="2713038"/>
            <a:ext cx="209550" cy="88900"/>
          </a:xfrm>
          <a:custGeom>
            <a:avLst/>
            <a:gdLst>
              <a:gd name="T0" fmla="*/ 86 w 168"/>
              <a:gd name="T1" fmla="*/ 47 h 47"/>
              <a:gd name="T2" fmla="*/ 51 w 168"/>
              <a:gd name="T3" fmla="*/ 44 h 47"/>
              <a:gd name="T4" fmla="*/ 30 w 168"/>
              <a:gd name="T5" fmla="*/ 39 h 47"/>
              <a:gd name="T6" fmla="*/ 0 w 168"/>
              <a:gd name="T7" fmla="*/ 38 h 47"/>
              <a:gd name="T8" fmla="*/ 111 w 168"/>
              <a:gd name="T9" fmla="*/ 0 h 47"/>
              <a:gd name="T10" fmla="*/ 168 w 168"/>
              <a:gd name="T11" fmla="*/ 8 h 47"/>
              <a:gd name="T12" fmla="*/ 86 w 168"/>
              <a:gd name="T13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" h="47">
                <a:moveTo>
                  <a:pt x="86" y="47"/>
                </a:moveTo>
                <a:cubicBezTo>
                  <a:pt x="74" y="46"/>
                  <a:pt x="63" y="46"/>
                  <a:pt x="51" y="44"/>
                </a:cubicBezTo>
                <a:cubicBezTo>
                  <a:pt x="44" y="43"/>
                  <a:pt x="30" y="39"/>
                  <a:pt x="30" y="39"/>
                </a:cubicBezTo>
                <a:lnTo>
                  <a:pt x="0" y="38"/>
                </a:lnTo>
                <a:lnTo>
                  <a:pt x="111" y="0"/>
                </a:lnTo>
                <a:lnTo>
                  <a:pt x="168" y="8"/>
                </a:lnTo>
                <a:lnTo>
                  <a:pt x="86" y="47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3" name="Freeform 171"/>
          <p:cNvSpPr>
            <a:spLocks/>
          </p:cNvSpPr>
          <p:nvPr/>
        </p:nvSpPr>
        <p:spPr bwMode="auto">
          <a:xfrm>
            <a:off x="1968500" y="2633663"/>
            <a:ext cx="192088" cy="46037"/>
          </a:xfrm>
          <a:custGeom>
            <a:avLst/>
            <a:gdLst>
              <a:gd name="T0" fmla="*/ 0 w 154"/>
              <a:gd name="T1" fmla="*/ 18 h 24"/>
              <a:gd name="T2" fmla="*/ 61 w 154"/>
              <a:gd name="T3" fmla="*/ 24 h 24"/>
              <a:gd name="T4" fmla="*/ 154 w 154"/>
              <a:gd name="T5" fmla="*/ 2 h 24"/>
              <a:gd name="T6" fmla="*/ 76 w 154"/>
              <a:gd name="T7" fmla="*/ 0 h 24"/>
              <a:gd name="T8" fmla="*/ 0 w 154"/>
              <a:gd name="T9" fmla="*/ 1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24">
                <a:moveTo>
                  <a:pt x="0" y="18"/>
                </a:moveTo>
                <a:lnTo>
                  <a:pt x="61" y="24"/>
                </a:lnTo>
                <a:lnTo>
                  <a:pt x="154" y="2"/>
                </a:lnTo>
                <a:lnTo>
                  <a:pt x="76" y="0"/>
                </a:lnTo>
                <a:lnTo>
                  <a:pt x="0" y="18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4" name="Freeform 172"/>
          <p:cNvSpPr>
            <a:spLocks/>
          </p:cNvSpPr>
          <p:nvPr/>
        </p:nvSpPr>
        <p:spPr bwMode="auto">
          <a:xfrm>
            <a:off x="1914525" y="2940050"/>
            <a:ext cx="193675" cy="38100"/>
          </a:xfrm>
          <a:custGeom>
            <a:avLst/>
            <a:gdLst>
              <a:gd name="T0" fmla="*/ 0 w 154"/>
              <a:gd name="T1" fmla="*/ 17 h 20"/>
              <a:gd name="T2" fmla="*/ 100 w 154"/>
              <a:gd name="T3" fmla="*/ 20 h 20"/>
              <a:gd name="T4" fmla="*/ 154 w 154"/>
              <a:gd name="T5" fmla="*/ 3 h 20"/>
              <a:gd name="T6" fmla="*/ 64 w 154"/>
              <a:gd name="T7" fmla="*/ 0 h 20"/>
              <a:gd name="T8" fmla="*/ 0 w 154"/>
              <a:gd name="T9" fmla="*/ 1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20">
                <a:moveTo>
                  <a:pt x="0" y="17"/>
                </a:moveTo>
                <a:lnTo>
                  <a:pt x="100" y="20"/>
                </a:lnTo>
                <a:lnTo>
                  <a:pt x="154" y="3"/>
                </a:lnTo>
                <a:lnTo>
                  <a:pt x="64" y="0"/>
                </a:lnTo>
                <a:lnTo>
                  <a:pt x="0" y="17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5" name="Freeform 173"/>
          <p:cNvSpPr>
            <a:spLocks/>
          </p:cNvSpPr>
          <p:nvPr/>
        </p:nvSpPr>
        <p:spPr bwMode="auto">
          <a:xfrm>
            <a:off x="2414588" y="2940050"/>
            <a:ext cx="225425" cy="57150"/>
          </a:xfrm>
          <a:custGeom>
            <a:avLst/>
            <a:gdLst>
              <a:gd name="T0" fmla="*/ 0 w 180"/>
              <a:gd name="T1" fmla="*/ 30 h 30"/>
              <a:gd name="T2" fmla="*/ 120 w 180"/>
              <a:gd name="T3" fmla="*/ 30 h 30"/>
              <a:gd name="T4" fmla="*/ 180 w 180"/>
              <a:gd name="T5" fmla="*/ 6 h 30"/>
              <a:gd name="T6" fmla="*/ 58 w 180"/>
              <a:gd name="T7" fmla="*/ 0 h 30"/>
              <a:gd name="T8" fmla="*/ 0 w 180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" h="30">
                <a:moveTo>
                  <a:pt x="0" y="30"/>
                </a:moveTo>
                <a:lnTo>
                  <a:pt x="120" y="30"/>
                </a:lnTo>
                <a:lnTo>
                  <a:pt x="180" y="6"/>
                </a:lnTo>
                <a:lnTo>
                  <a:pt x="58" y="0"/>
                </a:lnTo>
                <a:lnTo>
                  <a:pt x="0" y="3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6" name="Freeform 174"/>
          <p:cNvSpPr>
            <a:spLocks/>
          </p:cNvSpPr>
          <p:nvPr/>
        </p:nvSpPr>
        <p:spPr bwMode="auto">
          <a:xfrm>
            <a:off x="2200275" y="2928938"/>
            <a:ext cx="274638" cy="66675"/>
          </a:xfrm>
          <a:custGeom>
            <a:avLst/>
            <a:gdLst>
              <a:gd name="T0" fmla="*/ 0 w 219"/>
              <a:gd name="T1" fmla="*/ 29 h 35"/>
              <a:gd name="T2" fmla="*/ 153 w 219"/>
              <a:gd name="T3" fmla="*/ 35 h 35"/>
              <a:gd name="T4" fmla="*/ 219 w 219"/>
              <a:gd name="T5" fmla="*/ 3 h 35"/>
              <a:gd name="T6" fmla="*/ 81 w 219"/>
              <a:gd name="T7" fmla="*/ 0 h 35"/>
              <a:gd name="T8" fmla="*/ 0 w 219"/>
              <a:gd name="T9" fmla="*/ 2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" h="35">
                <a:moveTo>
                  <a:pt x="0" y="29"/>
                </a:moveTo>
                <a:lnTo>
                  <a:pt x="153" y="35"/>
                </a:lnTo>
                <a:lnTo>
                  <a:pt x="219" y="3"/>
                </a:lnTo>
                <a:lnTo>
                  <a:pt x="81" y="0"/>
                </a:lnTo>
                <a:lnTo>
                  <a:pt x="0" y="29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7" name="Freeform 175"/>
          <p:cNvSpPr>
            <a:spLocks/>
          </p:cNvSpPr>
          <p:nvPr/>
        </p:nvSpPr>
        <p:spPr bwMode="auto">
          <a:xfrm>
            <a:off x="2616200" y="2740025"/>
            <a:ext cx="158750" cy="47625"/>
          </a:xfrm>
          <a:custGeom>
            <a:avLst/>
            <a:gdLst>
              <a:gd name="T0" fmla="*/ 0 w 126"/>
              <a:gd name="T1" fmla="*/ 19 h 25"/>
              <a:gd name="T2" fmla="*/ 51 w 126"/>
              <a:gd name="T3" fmla="*/ 25 h 25"/>
              <a:gd name="T4" fmla="*/ 126 w 126"/>
              <a:gd name="T5" fmla="*/ 4 h 25"/>
              <a:gd name="T6" fmla="*/ 61 w 126"/>
              <a:gd name="T7" fmla="*/ 0 h 25"/>
              <a:gd name="T8" fmla="*/ 0 w 126"/>
              <a:gd name="T9" fmla="*/ 1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25">
                <a:moveTo>
                  <a:pt x="0" y="19"/>
                </a:moveTo>
                <a:lnTo>
                  <a:pt x="51" y="25"/>
                </a:lnTo>
                <a:lnTo>
                  <a:pt x="126" y="4"/>
                </a:lnTo>
                <a:lnTo>
                  <a:pt x="61" y="0"/>
                </a:lnTo>
                <a:lnTo>
                  <a:pt x="0" y="19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8" name="Freeform 176"/>
          <p:cNvSpPr>
            <a:spLocks/>
          </p:cNvSpPr>
          <p:nvPr/>
        </p:nvSpPr>
        <p:spPr bwMode="auto">
          <a:xfrm>
            <a:off x="2728913" y="2922588"/>
            <a:ext cx="204787" cy="92075"/>
          </a:xfrm>
          <a:custGeom>
            <a:avLst/>
            <a:gdLst>
              <a:gd name="T0" fmla="*/ 0 w 163"/>
              <a:gd name="T1" fmla="*/ 47 h 48"/>
              <a:gd name="T2" fmla="*/ 93 w 163"/>
              <a:gd name="T3" fmla="*/ 48 h 48"/>
              <a:gd name="T4" fmla="*/ 163 w 163"/>
              <a:gd name="T5" fmla="*/ 5 h 48"/>
              <a:gd name="T6" fmla="*/ 39 w 163"/>
              <a:gd name="T7" fmla="*/ 0 h 48"/>
              <a:gd name="T8" fmla="*/ 21 w 163"/>
              <a:gd name="T9" fmla="*/ 18 h 48"/>
              <a:gd name="T10" fmla="*/ 90 w 163"/>
              <a:gd name="T11" fmla="*/ 20 h 48"/>
              <a:gd name="T12" fmla="*/ 0 w 163"/>
              <a:gd name="T13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" h="48">
                <a:moveTo>
                  <a:pt x="0" y="47"/>
                </a:moveTo>
                <a:lnTo>
                  <a:pt x="93" y="48"/>
                </a:lnTo>
                <a:lnTo>
                  <a:pt x="163" y="5"/>
                </a:lnTo>
                <a:lnTo>
                  <a:pt x="39" y="0"/>
                </a:lnTo>
                <a:lnTo>
                  <a:pt x="21" y="18"/>
                </a:lnTo>
                <a:lnTo>
                  <a:pt x="90" y="20"/>
                </a:lnTo>
                <a:lnTo>
                  <a:pt x="0" y="47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69" name="Freeform 177"/>
          <p:cNvSpPr>
            <a:spLocks/>
          </p:cNvSpPr>
          <p:nvPr/>
        </p:nvSpPr>
        <p:spPr bwMode="auto">
          <a:xfrm>
            <a:off x="2725738" y="3224213"/>
            <a:ext cx="238125" cy="101600"/>
          </a:xfrm>
          <a:custGeom>
            <a:avLst/>
            <a:gdLst>
              <a:gd name="T0" fmla="*/ 0 w 190"/>
              <a:gd name="T1" fmla="*/ 45 h 54"/>
              <a:gd name="T2" fmla="*/ 126 w 190"/>
              <a:gd name="T3" fmla="*/ 54 h 54"/>
              <a:gd name="T4" fmla="*/ 141 w 190"/>
              <a:gd name="T5" fmla="*/ 38 h 54"/>
              <a:gd name="T6" fmla="*/ 96 w 190"/>
              <a:gd name="T7" fmla="*/ 35 h 54"/>
              <a:gd name="T8" fmla="*/ 111 w 190"/>
              <a:gd name="T9" fmla="*/ 17 h 54"/>
              <a:gd name="T10" fmla="*/ 159 w 190"/>
              <a:gd name="T11" fmla="*/ 20 h 54"/>
              <a:gd name="T12" fmla="*/ 190 w 190"/>
              <a:gd name="T13" fmla="*/ 0 h 54"/>
              <a:gd name="T14" fmla="*/ 22 w 190"/>
              <a:gd name="T15" fmla="*/ 15 h 54"/>
              <a:gd name="T16" fmla="*/ 0 w 190"/>
              <a:gd name="T17" fmla="*/ 4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0" h="54">
                <a:moveTo>
                  <a:pt x="0" y="45"/>
                </a:moveTo>
                <a:lnTo>
                  <a:pt x="126" y="54"/>
                </a:lnTo>
                <a:lnTo>
                  <a:pt x="141" y="38"/>
                </a:lnTo>
                <a:lnTo>
                  <a:pt x="96" y="35"/>
                </a:lnTo>
                <a:lnTo>
                  <a:pt x="111" y="17"/>
                </a:lnTo>
                <a:lnTo>
                  <a:pt x="159" y="20"/>
                </a:lnTo>
                <a:lnTo>
                  <a:pt x="190" y="0"/>
                </a:lnTo>
                <a:lnTo>
                  <a:pt x="22" y="15"/>
                </a:lnTo>
                <a:lnTo>
                  <a:pt x="0" y="4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0" name="Freeform 178"/>
          <p:cNvSpPr>
            <a:spLocks/>
          </p:cNvSpPr>
          <p:nvPr/>
        </p:nvSpPr>
        <p:spPr bwMode="auto">
          <a:xfrm>
            <a:off x="3135313" y="3213100"/>
            <a:ext cx="304800" cy="77788"/>
          </a:xfrm>
          <a:custGeom>
            <a:avLst/>
            <a:gdLst>
              <a:gd name="T0" fmla="*/ 23 w 243"/>
              <a:gd name="T1" fmla="*/ 6 h 41"/>
              <a:gd name="T2" fmla="*/ 0 w 243"/>
              <a:gd name="T3" fmla="*/ 41 h 41"/>
              <a:gd name="T4" fmla="*/ 195 w 243"/>
              <a:gd name="T5" fmla="*/ 32 h 41"/>
              <a:gd name="T6" fmla="*/ 243 w 243"/>
              <a:gd name="T7" fmla="*/ 0 h 41"/>
              <a:gd name="T8" fmla="*/ 23 w 243"/>
              <a:gd name="T9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" h="41">
                <a:moveTo>
                  <a:pt x="23" y="6"/>
                </a:moveTo>
                <a:lnTo>
                  <a:pt x="0" y="41"/>
                </a:lnTo>
                <a:lnTo>
                  <a:pt x="195" y="32"/>
                </a:lnTo>
                <a:lnTo>
                  <a:pt x="243" y="0"/>
                </a:lnTo>
                <a:lnTo>
                  <a:pt x="23" y="6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1" name="Freeform 179"/>
          <p:cNvSpPr>
            <a:spLocks/>
          </p:cNvSpPr>
          <p:nvPr/>
        </p:nvSpPr>
        <p:spPr bwMode="auto">
          <a:xfrm>
            <a:off x="2879725" y="2951163"/>
            <a:ext cx="190500" cy="71437"/>
          </a:xfrm>
          <a:custGeom>
            <a:avLst/>
            <a:gdLst>
              <a:gd name="T0" fmla="*/ 0 w 153"/>
              <a:gd name="T1" fmla="*/ 27 h 38"/>
              <a:gd name="T2" fmla="*/ 48 w 153"/>
              <a:gd name="T3" fmla="*/ 0 h 38"/>
              <a:gd name="T4" fmla="*/ 153 w 153"/>
              <a:gd name="T5" fmla="*/ 6 h 38"/>
              <a:gd name="T6" fmla="*/ 94 w 153"/>
              <a:gd name="T7" fmla="*/ 38 h 38"/>
              <a:gd name="T8" fmla="*/ 0 w 153"/>
              <a:gd name="T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" h="38">
                <a:moveTo>
                  <a:pt x="0" y="27"/>
                </a:moveTo>
                <a:lnTo>
                  <a:pt x="48" y="0"/>
                </a:lnTo>
                <a:lnTo>
                  <a:pt x="153" y="6"/>
                </a:lnTo>
                <a:lnTo>
                  <a:pt x="94" y="38"/>
                </a:lnTo>
                <a:lnTo>
                  <a:pt x="0" y="27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2" name="Freeform 180"/>
          <p:cNvSpPr>
            <a:spLocks/>
          </p:cNvSpPr>
          <p:nvPr/>
        </p:nvSpPr>
        <p:spPr bwMode="auto">
          <a:xfrm>
            <a:off x="3044825" y="2968625"/>
            <a:ext cx="173038" cy="60325"/>
          </a:xfrm>
          <a:custGeom>
            <a:avLst/>
            <a:gdLst>
              <a:gd name="T0" fmla="*/ 0 w 138"/>
              <a:gd name="T1" fmla="*/ 27 h 32"/>
              <a:gd name="T2" fmla="*/ 96 w 138"/>
              <a:gd name="T3" fmla="*/ 32 h 32"/>
              <a:gd name="T4" fmla="*/ 138 w 138"/>
              <a:gd name="T5" fmla="*/ 5 h 32"/>
              <a:gd name="T6" fmla="*/ 34 w 138"/>
              <a:gd name="T7" fmla="*/ 0 h 32"/>
              <a:gd name="T8" fmla="*/ 0 w 138"/>
              <a:gd name="T9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32">
                <a:moveTo>
                  <a:pt x="0" y="27"/>
                </a:moveTo>
                <a:lnTo>
                  <a:pt x="96" y="32"/>
                </a:lnTo>
                <a:lnTo>
                  <a:pt x="138" y="5"/>
                </a:lnTo>
                <a:lnTo>
                  <a:pt x="34" y="0"/>
                </a:lnTo>
                <a:lnTo>
                  <a:pt x="0" y="27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3" name="Freeform 181"/>
          <p:cNvSpPr>
            <a:spLocks/>
          </p:cNvSpPr>
          <p:nvPr/>
        </p:nvSpPr>
        <p:spPr bwMode="auto">
          <a:xfrm>
            <a:off x="3222625" y="2940050"/>
            <a:ext cx="217488" cy="85725"/>
          </a:xfrm>
          <a:custGeom>
            <a:avLst/>
            <a:gdLst>
              <a:gd name="T0" fmla="*/ 0 w 174"/>
              <a:gd name="T1" fmla="*/ 45 h 45"/>
              <a:gd name="T2" fmla="*/ 14 w 174"/>
              <a:gd name="T3" fmla="*/ 42 h 45"/>
              <a:gd name="T4" fmla="*/ 65 w 174"/>
              <a:gd name="T5" fmla="*/ 45 h 45"/>
              <a:gd name="T6" fmla="*/ 174 w 174"/>
              <a:gd name="T7" fmla="*/ 0 h 45"/>
              <a:gd name="T8" fmla="*/ 66 w 174"/>
              <a:gd name="T9" fmla="*/ 2 h 45"/>
              <a:gd name="T10" fmla="*/ 0 w 174"/>
              <a:gd name="T11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4" h="45">
                <a:moveTo>
                  <a:pt x="0" y="45"/>
                </a:moveTo>
                <a:cubicBezTo>
                  <a:pt x="10" y="41"/>
                  <a:pt x="5" y="42"/>
                  <a:pt x="14" y="42"/>
                </a:cubicBezTo>
                <a:lnTo>
                  <a:pt x="65" y="45"/>
                </a:lnTo>
                <a:lnTo>
                  <a:pt x="174" y="0"/>
                </a:lnTo>
                <a:lnTo>
                  <a:pt x="66" y="2"/>
                </a:lnTo>
                <a:lnTo>
                  <a:pt x="0" y="45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4" name="Freeform 182"/>
          <p:cNvSpPr>
            <a:spLocks/>
          </p:cNvSpPr>
          <p:nvPr/>
        </p:nvSpPr>
        <p:spPr bwMode="auto">
          <a:xfrm>
            <a:off x="3529013" y="2971800"/>
            <a:ext cx="231775" cy="93663"/>
          </a:xfrm>
          <a:custGeom>
            <a:avLst/>
            <a:gdLst>
              <a:gd name="T0" fmla="*/ 117 w 186"/>
              <a:gd name="T1" fmla="*/ 49 h 49"/>
              <a:gd name="T2" fmla="*/ 93 w 186"/>
              <a:gd name="T3" fmla="*/ 49 h 49"/>
              <a:gd name="T4" fmla="*/ 0 w 186"/>
              <a:gd name="T5" fmla="*/ 37 h 49"/>
              <a:gd name="T6" fmla="*/ 69 w 186"/>
              <a:gd name="T7" fmla="*/ 0 h 49"/>
              <a:gd name="T8" fmla="*/ 186 w 186"/>
              <a:gd name="T9" fmla="*/ 6 h 49"/>
              <a:gd name="T10" fmla="*/ 117 w 186"/>
              <a:gd name="T11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" h="49">
                <a:moveTo>
                  <a:pt x="117" y="49"/>
                </a:moveTo>
                <a:cubicBezTo>
                  <a:pt x="109" y="49"/>
                  <a:pt x="101" y="49"/>
                  <a:pt x="93" y="49"/>
                </a:cubicBezTo>
                <a:lnTo>
                  <a:pt x="0" y="37"/>
                </a:lnTo>
                <a:lnTo>
                  <a:pt x="69" y="0"/>
                </a:lnTo>
                <a:lnTo>
                  <a:pt x="186" y="6"/>
                </a:lnTo>
                <a:lnTo>
                  <a:pt x="117" y="49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5" name="Freeform 183"/>
          <p:cNvSpPr>
            <a:spLocks/>
          </p:cNvSpPr>
          <p:nvPr/>
        </p:nvSpPr>
        <p:spPr bwMode="auto">
          <a:xfrm>
            <a:off x="3046413" y="2795588"/>
            <a:ext cx="171450" cy="63500"/>
          </a:xfrm>
          <a:custGeom>
            <a:avLst/>
            <a:gdLst>
              <a:gd name="T0" fmla="*/ 63 w 138"/>
              <a:gd name="T1" fmla="*/ 33 h 33"/>
              <a:gd name="T2" fmla="*/ 138 w 138"/>
              <a:gd name="T3" fmla="*/ 7 h 33"/>
              <a:gd name="T4" fmla="*/ 62 w 138"/>
              <a:gd name="T5" fmla="*/ 0 h 33"/>
              <a:gd name="T6" fmla="*/ 0 w 138"/>
              <a:gd name="T7" fmla="*/ 19 h 33"/>
              <a:gd name="T8" fmla="*/ 63 w 138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33">
                <a:moveTo>
                  <a:pt x="63" y="33"/>
                </a:moveTo>
                <a:lnTo>
                  <a:pt x="138" y="7"/>
                </a:lnTo>
                <a:lnTo>
                  <a:pt x="62" y="0"/>
                </a:lnTo>
                <a:lnTo>
                  <a:pt x="0" y="19"/>
                </a:lnTo>
                <a:lnTo>
                  <a:pt x="63" y="33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6" name="Freeform 184"/>
          <p:cNvSpPr>
            <a:spLocks/>
          </p:cNvSpPr>
          <p:nvPr/>
        </p:nvSpPr>
        <p:spPr bwMode="auto">
          <a:xfrm>
            <a:off x="2860675" y="2722563"/>
            <a:ext cx="150813" cy="47625"/>
          </a:xfrm>
          <a:custGeom>
            <a:avLst/>
            <a:gdLst>
              <a:gd name="T0" fmla="*/ 0 w 121"/>
              <a:gd name="T1" fmla="*/ 19 h 25"/>
              <a:gd name="T2" fmla="*/ 55 w 121"/>
              <a:gd name="T3" fmla="*/ 25 h 25"/>
              <a:gd name="T4" fmla="*/ 121 w 121"/>
              <a:gd name="T5" fmla="*/ 6 h 25"/>
              <a:gd name="T6" fmla="*/ 51 w 121"/>
              <a:gd name="T7" fmla="*/ 0 h 25"/>
              <a:gd name="T8" fmla="*/ 0 w 121"/>
              <a:gd name="T9" fmla="*/ 1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25">
                <a:moveTo>
                  <a:pt x="0" y="19"/>
                </a:moveTo>
                <a:lnTo>
                  <a:pt x="55" y="25"/>
                </a:lnTo>
                <a:lnTo>
                  <a:pt x="121" y="6"/>
                </a:lnTo>
                <a:lnTo>
                  <a:pt x="51" y="0"/>
                </a:lnTo>
                <a:lnTo>
                  <a:pt x="0" y="19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7" name="Freeform 185"/>
          <p:cNvSpPr>
            <a:spLocks/>
          </p:cNvSpPr>
          <p:nvPr/>
        </p:nvSpPr>
        <p:spPr bwMode="auto">
          <a:xfrm>
            <a:off x="3194050" y="2719388"/>
            <a:ext cx="180975" cy="65087"/>
          </a:xfrm>
          <a:custGeom>
            <a:avLst/>
            <a:gdLst>
              <a:gd name="T0" fmla="*/ 0 w 144"/>
              <a:gd name="T1" fmla="*/ 26 h 35"/>
              <a:gd name="T2" fmla="*/ 70 w 144"/>
              <a:gd name="T3" fmla="*/ 35 h 35"/>
              <a:gd name="T4" fmla="*/ 144 w 144"/>
              <a:gd name="T5" fmla="*/ 17 h 35"/>
              <a:gd name="T6" fmla="*/ 75 w 144"/>
              <a:gd name="T7" fmla="*/ 0 h 35"/>
              <a:gd name="T8" fmla="*/ 0 w 144"/>
              <a:gd name="T9" fmla="*/ 2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35">
                <a:moveTo>
                  <a:pt x="0" y="26"/>
                </a:moveTo>
                <a:lnTo>
                  <a:pt x="70" y="35"/>
                </a:lnTo>
                <a:lnTo>
                  <a:pt x="144" y="17"/>
                </a:lnTo>
                <a:lnTo>
                  <a:pt x="75" y="0"/>
                </a:lnTo>
                <a:lnTo>
                  <a:pt x="0" y="26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8" name="Freeform 186"/>
          <p:cNvSpPr>
            <a:spLocks/>
          </p:cNvSpPr>
          <p:nvPr/>
        </p:nvSpPr>
        <p:spPr bwMode="auto">
          <a:xfrm>
            <a:off x="3430588" y="2781300"/>
            <a:ext cx="212725" cy="79375"/>
          </a:xfrm>
          <a:custGeom>
            <a:avLst/>
            <a:gdLst>
              <a:gd name="T0" fmla="*/ 67 w 169"/>
              <a:gd name="T1" fmla="*/ 42 h 42"/>
              <a:gd name="T2" fmla="*/ 169 w 169"/>
              <a:gd name="T3" fmla="*/ 14 h 42"/>
              <a:gd name="T4" fmla="*/ 88 w 169"/>
              <a:gd name="T5" fmla="*/ 0 h 42"/>
              <a:gd name="T6" fmla="*/ 0 w 169"/>
              <a:gd name="T7" fmla="*/ 30 h 42"/>
              <a:gd name="T8" fmla="*/ 67 w 169"/>
              <a:gd name="T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" h="42">
                <a:moveTo>
                  <a:pt x="67" y="42"/>
                </a:moveTo>
                <a:lnTo>
                  <a:pt x="169" y="14"/>
                </a:lnTo>
                <a:lnTo>
                  <a:pt x="88" y="0"/>
                </a:lnTo>
                <a:lnTo>
                  <a:pt x="0" y="30"/>
                </a:lnTo>
                <a:lnTo>
                  <a:pt x="67" y="42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79" name="Freeform 187"/>
          <p:cNvSpPr>
            <a:spLocks/>
          </p:cNvSpPr>
          <p:nvPr/>
        </p:nvSpPr>
        <p:spPr bwMode="auto">
          <a:xfrm>
            <a:off x="3567113" y="2690813"/>
            <a:ext cx="292100" cy="100012"/>
          </a:xfrm>
          <a:custGeom>
            <a:avLst/>
            <a:gdLst>
              <a:gd name="T0" fmla="*/ 77 w 233"/>
              <a:gd name="T1" fmla="*/ 53 h 53"/>
              <a:gd name="T2" fmla="*/ 233 w 233"/>
              <a:gd name="T3" fmla="*/ 6 h 53"/>
              <a:gd name="T4" fmla="*/ 128 w 233"/>
              <a:gd name="T5" fmla="*/ 0 h 53"/>
              <a:gd name="T6" fmla="*/ 0 w 233"/>
              <a:gd name="T7" fmla="*/ 38 h 53"/>
              <a:gd name="T8" fmla="*/ 77 w 233"/>
              <a:gd name="T9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53">
                <a:moveTo>
                  <a:pt x="77" y="53"/>
                </a:moveTo>
                <a:lnTo>
                  <a:pt x="233" y="6"/>
                </a:lnTo>
                <a:lnTo>
                  <a:pt x="128" y="0"/>
                </a:lnTo>
                <a:lnTo>
                  <a:pt x="0" y="38"/>
                </a:lnTo>
                <a:lnTo>
                  <a:pt x="77" y="53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0" name="Freeform 188"/>
          <p:cNvSpPr>
            <a:spLocks/>
          </p:cNvSpPr>
          <p:nvPr/>
        </p:nvSpPr>
        <p:spPr bwMode="auto">
          <a:xfrm>
            <a:off x="3757613" y="3011488"/>
            <a:ext cx="187325" cy="57150"/>
          </a:xfrm>
          <a:custGeom>
            <a:avLst/>
            <a:gdLst>
              <a:gd name="T0" fmla="*/ 0 w 150"/>
              <a:gd name="T1" fmla="*/ 25 h 30"/>
              <a:gd name="T2" fmla="*/ 78 w 150"/>
              <a:gd name="T3" fmla="*/ 30 h 30"/>
              <a:gd name="T4" fmla="*/ 150 w 150"/>
              <a:gd name="T5" fmla="*/ 3 h 30"/>
              <a:gd name="T6" fmla="*/ 60 w 150"/>
              <a:gd name="T7" fmla="*/ 0 h 30"/>
              <a:gd name="T8" fmla="*/ 0 w 150"/>
              <a:gd name="T9" fmla="*/ 2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30">
                <a:moveTo>
                  <a:pt x="0" y="25"/>
                </a:moveTo>
                <a:lnTo>
                  <a:pt x="78" y="30"/>
                </a:lnTo>
                <a:lnTo>
                  <a:pt x="150" y="3"/>
                </a:lnTo>
                <a:lnTo>
                  <a:pt x="60" y="0"/>
                </a:lnTo>
                <a:lnTo>
                  <a:pt x="0" y="25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1" name="Freeform 189"/>
          <p:cNvSpPr>
            <a:spLocks/>
          </p:cNvSpPr>
          <p:nvPr/>
        </p:nvSpPr>
        <p:spPr bwMode="auto">
          <a:xfrm>
            <a:off x="3946525" y="2943225"/>
            <a:ext cx="127000" cy="71438"/>
          </a:xfrm>
          <a:custGeom>
            <a:avLst/>
            <a:gdLst>
              <a:gd name="T0" fmla="*/ 0 w 102"/>
              <a:gd name="T1" fmla="*/ 30 h 37"/>
              <a:gd name="T2" fmla="*/ 36 w 102"/>
              <a:gd name="T3" fmla="*/ 37 h 37"/>
              <a:gd name="T4" fmla="*/ 102 w 102"/>
              <a:gd name="T5" fmla="*/ 9 h 37"/>
              <a:gd name="T6" fmla="*/ 39 w 102"/>
              <a:gd name="T7" fmla="*/ 0 h 37"/>
              <a:gd name="T8" fmla="*/ 0 w 102"/>
              <a:gd name="T9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37">
                <a:moveTo>
                  <a:pt x="0" y="30"/>
                </a:moveTo>
                <a:lnTo>
                  <a:pt x="36" y="37"/>
                </a:lnTo>
                <a:lnTo>
                  <a:pt x="102" y="9"/>
                </a:lnTo>
                <a:lnTo>
                  <a:pt x="39" y="0"/>
                </a:lnTo>
                <a:lnTo>
                  <a:pt x="0" y="3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2" name="Freeform 190"/>
          <p:cNvSpPr>
            <a:spLocks/>
          </p:cNvSpPr>
          <p:nvPr/>
        </p:nvSpPr>
        <p:spPr bwMode="auto">
          <a:xfrm>
            <a:off x="3949700" y="2849563"/>
            <a:ext cx="157163" cy="68262"/>
          </a:xfrm>
          <a:custGeom>
            <a:avLst/>
            <a:gdLst>
              <a:gd name="T0" fmla="*/ 0 w 125"/>
              <a:gd name="T1" fmla="*/ 20 h 36"/>
              <a:gd name="T2" fmla="*/ 38 w 125"/>
              <a:gd name="T3" fmla="*/ 36 h 36"/>
              <a:gd name="T4" fmla="*/ 125 w 125"/>
              <a:gd name="T5" fmla="*/ 12 h 36"/>
              <a:gd name="T6" fmla="*/ 65 w 125"/>
              <a:gd name="T7" fmla="*/ 0 h 36"/>
              <a:gd name="T8" fmla="*/ 0 w 125"/>
              <a:gd name="T9" fmla="*/ 2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36">
                <a:moveTo>
                  <a:pt x="0" y="20"/>
                </a:moveTo>
                <a:lnTo>
                  <a:pt x="38" y="36"/>
                </a:lnTo>
                <a:lnTo>
                  <a:pt x="125" y="12"/>
                </a:lnTo>
                <a:lnTo>
                  <a:pt x="65" y="0"/>
                </a:lnTo>
                <a:lnTo>
                  <a:pt x="0" y="2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3" name="Freeform 191"/>
          <p:cNvSpPr>
            <a:spLocks/>
          </p:cNvSpPr>
          <p:nvPr/>
        </p:nvSpPr>
        <p:spPr bwMode="auto">
          <a:xfrm>
            <a:off x="3913188" y="2751138"/>
            <a:ext cx="198437" cy="80962"/>
          </a:xfrm>
          <a:custGeom>
            <a:avLst/>
            <a:gdLst>
              <a:gd name="T0" fmla="*/ 0 w 159"/>
              <a:gd name="T1" fmla="*/ 21 h 43"/>
              <a:gd name="T2" fmla="*/ 89 w 159"/>
              <a:gd name="T3" fmla="*/ 43 h 43"/>
              <a:gd name="T4" fmla="*/ 159 w 159"/>
              <a:gd name="T5" fmla="*/ 24 h 43"/>
              <a:gd name="T6" fmla="*/ 66 w 159"/>
              <a:gd name="T7" fmla="*/ 0 h 43"/>
              <a:gd name="T8" fmla="*/ 0 w 159"/>
              <a:gd name="T9" fmla="*/ 21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" h="43">
                <a:moveTo>
                  <a:pt x="0" y="21"/>
                </a:moveTo>
                <a:lnTo>
                  <a:pt x="89" y="43"/>
                </a:lnTo>
                <a:lnTo>
                  <a:pt x="159" y="24"/>
                </a:lnTo>
                <a:lnTo>
                  <a:pt x="66" y="0"/>
                </a:lnTo>
                <a:lnTo>
                  <a:pt x="0" y="21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4" name="Freeform 192"/>
          <p:cNvSpPr>
            <a:spLocks/>
          </p:cNvSpPr>
          <p:nvPr/>
        </p:nvSpPr>
        <p:spPr bwMode="auto">
          <a:xfrm>
            <a:off x="3490913" y="2832100"/>
            <a:ext cx="301625" cy="107950"/>
          </a:xfrm>
          <a:custGeom>
            <a:avLst/>
            <a:gdLst>
              <a:gd name="T0" fmla="*/ 0 w 241"/>
              <a:gd name="T1" fmla="*/ 50 h 57"/>
              <a:gd name="T2" fmla="*/ 132 w 241"/>
              <a:gd name="T3" fmla="*/ 57 h 57"/>
              <a:gd name="T4" fmla="*/ 241 w 241"/>
              <a:gd name="T5" fmla="*/ 15 h 57"/>
              <a:gd name="T6" fmla="*/ 133 w 241"/>
              <a:gd name="T7" fmla="*/ 0 h 57"/>
              <a:gd name="T8" fmla="*/ 0 w 241"/>
              <a:gd name="T9" fmla="*/ 5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1" h="57">
                <a:moveTo>
                  <a:pt x="0" y="50"/>
                </a:moveTo>
                <a:lnTo>
                  <a:pt x="132" y="57"/>
                </a:lnTo>
                <a:lnTo>
                  <a:pt x="241" y="15"/>
                </a:lnTo>
                <a:lnTo>
                  <a:pt x="133" y="0"/>
                </a:lnTo>
                <a:lnTo>
                  <a:pt x="0" y="50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5" name="Freeform 193"/>
          <p:cNvSpPr>
            <a:spLocks/>
          </p:cNvSpPr>
          <p:nvPr/>
        </p:nvSpPr>
        <p:spPr bwMode="auto">
          <a:xfrm>
            <a:off x="3330575" y="2679700"/>
            <a:ext cx="176213" cy="55563"/>
          </a:xfrm>
          <a:custGeom>
            <a:avLst/>
            <a:gdLst>
              <a:gd name="T0" fmla="*/ 0 w 141"/>
              <a:gd name="T1" fmla="*/ 18 h 30"/>
              <a:gd name="T2" fmla="*/ 62 w 141"/>
              <a:gd name="T3" fmla="*/ 30 h 30"/>
              <a:gd name="T4" fmla="*/ 141 w 141"/>
              <a:gd name="T5" fmla="*/ 14 h 30"/>
              <a:gd name="T6" fmla="*/ 50 w 141"/>
              <a:gd name="T7" fmla="*/ 0 h 30"/>
              <a:gd name="T8" fmla="*/ 0 w 141"/>
              <a:gd name="T9" fmla="*/ 1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30">
                <a:moveTo>
                  <a:pt x="0" y="18"/>
                </a:moveTo>
                <a:lnTo>
                  <a:pt x="62" y="30"/>
                </a:lnTo>
                <a:lnTo>
                  <a:pt x="141" y="14"/>
                </a:lnTo>
                <a:lnTo>
                  <a:pt x="50" y="0"/>
                </a:lnTo>
                <a:lnTo>
                  <a:pt x="0" y="18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6" name="Freeform 194"/>
          <p:cNvSpPr>
            <a:spLocks/>
          </p:cNvSpPr>
          <p:nvPr/>
        </p:nvSpPr>
        <p:spPr bwMode="auto">
          <a:xfrm>
            <a:off x="3446463" y="2644775"/>
            <a:ext cx="192087" cy="46038"/>
          </a:xfrm>
          <a:custGeom>
            <a:avLst/>
            <a:gdLst>
              <a:gd name="T0" fmla="*/ 0 w 154"/>
              <a:gd name="T1" fmla="*/ 11 h 24"/>
              <a:gd name="T2" fmla="*/ 78 w 154"/>
              <a:gd name="T3" fmla="*/ 24 h 24"/>
              <a:gd name="T4" fmla="*/ 154 w 154"/>
              <a:gd name="T5" fmla="*/ 0 h 24"/>
              <a:gd name="T6" fmla="*/ 0 w 154"/>
              <a:gd name="T7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24">
                <a:moveTo>
                  <a:pt x="0" y="11"/>
                </a:moveTo>
                <a:lnTo>
                  <a:pt x="78" y="24"/>
                </a:lnTo>
                <a:lnTo>
                  <a:pt x="154" y="0"/>
                </a:lnTo>
                <a:lnTo>
                  <a:pt x="0" y="11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7" name="Freeform 195"/>
          <p:cNvSpPr>
            <a:spLocks/>
          </p:cNvSpPr>
          <p:nvPr/>
        </p:nvSpPr>
        <p:spPr bwMode="auto">
          <a:xfrm>
            <a:off x="3949700" y="2673350"/>
            <a:ext cx="203200" cy="79375"/>
          </a:xfrm>
          <a:custGeom>
            <a:avLst/>
            <a:gdLst>
              <a:gd name="T0" fmla="*/ 0 w 163"/>
              <a:gd name="T1" fmla="*/ 24 h 42"/>
              <a:gd name="T2" fmla="*/ 108 w 163"/>
              <a:gd name="T3" fmla="*/ 42 h 42"/>
              <a:gd name="T4" fmla="*/ 163 w 163"/>
              <a:gd name="T5" fmla="*/ 15 h 42"/>
              <a:gd name="T6" fmla="*/ 69 w 163"/>
              <a:gd name="T7" fmla="*/ 0 h 42"/>
              <a:gd name="T8" fmla="*/ 0 w 163"/>
              <a:gd name="T9" fmla="*/ 2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42">
                <a:moveTo>
                  <a:pt x="0" y="24"/>
                </a:moveTo>
                <a:lnTo>
                  <a:pt x="108" y="42"/>
                </a:lnTo>
                <a:lnTo>
                  <a:pt x="163" y="15"/>
                </a:lnTo>
                <a:lnTo>
                  <a:pt x="69" y="0"/>
                </a:lnTo>
                <a:lnTo>
                  <a:pt x="0" y="24"/>
                </a:lnTo>
                <a:close/>
              </a:path>
            </a:pathLst>
          </a:cu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8" name="Freeform 196"/>
          <p:cNvSpPr>
            <a:spLocks/>
          </p:cNvSpPr>
          <p:nvPr/>
        </p:nvSpPr>
        <p:spPr bwMode="auto">
          <a:xfrm>
            <a:off x="3595688" y="3143250"/>
            <a:ext cx="223837" cy="55563"/>
          </a:xfrm>
          <a:custGeom>
            <a:avLst/>
            <a:gdLst>
              <a:gd name="T0" fmla="*/ 111 w 178"/>
              <a:gd name="T1" fmla="*/ 30 h 30"/>
              <a:gd name="T2" fmla="*/ 100 w 178"/>
              <a:gd name="T3" fmla="*/ 30 h 30"/>
              <a:gd name="T4" fmla="*/ 0 w 178"/>
              <a:gd name="T5" fmla="*/ 24 h 30"/>
              <a:gd name="T6" fmla="*/ 57 w 178"/>
              <a:gd name="T7" fmla="*/ 0 h 30"/>
              <a:gd name="T8" fmla="*/ 178 w 178"/>
              <a:gd name="T9" fmla="*/ 7 h 30"/>
              <a:gd name="T10" fmla="*/ 111 w 178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8" h="30">
                <a:moveTo>
                  <a:pt x="111" y="30"/>
                </a:moveTo>
                <a:cubicBezTo>
                  <a:pt x="107" y="30"/>
                  <a:pt x="104" y="30"/>
                  <a:pt x="100" y="30"/>
                </a:cubicBezTo>
                <a:lnTo>
                  <a:pt x="0" y="24"/>
                </a:lnTo>
                <a:lnTo>
                  <a:pt x="57" y="0"/>
                </a:lnTo>
                <a:lnTo>
                  <a:pt x="178" y="7"/>
                </a:lnTo>
                <a:lnTo>
                  <a:pt x="111" y="3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89" name="WordArt 197"/>
          <p:cNvSpPr>
            <a:spLocks noChangeArrowheads="1" noChangeShapeType="1" noTextEdit="1"/>
          </p:cNvSpPr>
          <p:nvPr/>
        </p:nvSpPr>
        <p:spPr bwMode="auto">
          <a:xfrm rot="-2044680">
            <a:off x="177800" y="5218113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Str. Damages</a:t>
            </a:r>
          </a:p>
        </p:txBody>
      </p:sp>
      <p:sp>
        <p:nvSpPr>
          <p:cNvPr id="110790" name="WordArt 198"/>
          <p:cNvSpPr>
            <a:spLocks noChangeArrowheads="1" noChangeShapeType="1" noTextEdit="1"/>
          </p:cNvSpPr>
          <p:nvPr/>
        </p:nvSpPr>
        <p:spPr bwMode="auto">
          <a:xfrm rot="-2044680">
            <a:off x="177800" y="3802063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Indirect Risk</a:t>
            </a:r>
          </a:p>
        </p:txBody>
      </p:sp>
      <p:sp>
        <p:nvSpPr>
          <p:cNvPr id="110791" name="WordArt 199"/>
          <p:cNvSpPr>
            <a:spLocks noChangeArrowheads="1" noChangeShapeType="1" noTextEdit="1"/>
          </p:cNvSpPr>
          <p:nvPr/>
        </p:nvSpPr>
        <p:spPr bwMode="auto">
          <a:xfrm rot="-2044680">
            <a:off x="177800" y="4519613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Risk</a:t>
            </a:r>
          </a:p>
        </p:txBody>
      </p:sp>
      <p:sp>
        <p:nvSpPr>
          <p:cNvPr id="110792" name="WordArt 200"/>
          <p:cNvSpPr>
            <a:spLocks noChangeArrowheads="1" noChangeShapeType="1" noTextEdit="1"/>
          </p:cNvSpPr>
          <p:nvPr/>
        </p:nvSpPr>
        <p:spPr bwMode="auto">
          <a:xfrm rot="-2044680">
            <a:off x="177800" y="3074988"/>
            <a:ext cx="1135063" cy="152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4671"/>
              </a:avLst>
            </a:prstTxWarp>
          </a:bodyPr>
          <a:lstStyle/>
          <a:p>
            <a:pPr algn="ctr">
              <a:buFont typeface="Verdana" panose="020B0604030504040204" pitchFamily="34" charset="0"/>
              <a:buNone/>
            </a:pPr>
            <a:r>
              <a:rPr lang="en-US" sz="1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Opt. Decision</a:t>
            </a:r>
          </a:p>
        </p:txBody>
      </p:sp>
      <p:sp>
        <p:nvSpPr>
          <p:cNvPr id="110793" name="Freeform 201"/>
          <p:cNvSpPr>
            <a:spLocks/>
          </p:cNvSpPr>
          <p:nvPr/>
        </p:nvSpPr>
        <p:spPr bwMode="auto">
          <a:xfrm>
            <a:off x="4467225" y="469582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94" name="Freeform 202"/>
          <p:cNvSpPr>
            <a:spLocks/>
          </p:cNvSpPr>
          <p:nvPr/>
        </p:nvSpPr>
        <p:spPr bwMode="auto">
          <a:xfrm>
            <a:off x="4467225" y="402907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00FF00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95" name="Freeform 203"/>
          <p:cNvSpPr>
            <a:spLocks/>
          </p:cNvSpPr>
          <p:nvPr/>
        </p:nvSpPr>
        <p:spPr bwMode="auto">
          <a:xfrm>
            <a:off x="4467225" y="334327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008000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96" name="Freeform 204"/>
          <p:cNvSpPr>
            <a:spLocks/>
          </p:cNvSpPr>
          <p:nvPr/>
        </p:nvSpPr>
        <p:spPr bwMode="auto">
          <a:xfrm>
            <a:off x="4467225" y="2657475"/>
            <a:ext cx="4219575" cy="952500"/>
          </a:xfrm>
          <a:custGeom>
            <a:avLst/>
            <a:gdLst>
              <a:gd name="T0" fmla="*/ 0 w 2658"/>
              <a:gd name="T1" fmla="*/ 600 h 600"/>
              <a:gd name="T2" fmla="*/ 846 w 2658"/>
              <a:gd name="T3" fmla="*/ 0 h 600"/>
              <a:gd name="T4" fmla="*/ 2658 w 2658"/>
              <a:gd name="T5" fmla="*/ 0 h 600"/>
              <a:gd name="T6" fmla="*/ 1782 w 2658"/>
              <a:gd name="T7" fmla="*/ 600 h 600"/>
              <a:gd name="T8" fmla="*/ 0 w 2658"/>
              <a:gd name="T9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8" h="600">
                <a:moveTo>
                  <a:pt x="0" y="600"/>
                </a:moveTo>
                <a:lnTo>
                  <a:pt x="846" y="0"/>
                </a:lnTo>
                <a:lnTo>
                  <a:pt x="2658" y="0"/>
                </a:lnTo>
                <a:lnTo>
                  <a:pt x="1782" y="600"/>
                </a:lnTo>
                <a:lnTo>
                  <a:pt x="0" y="600"/>
                </a:lnTo>
                <a:close/>
              </a:path>
            </a:pathLst>
          </a:custGeom>
          <a:solidFill>
            <a:srgbClr val="CC99FF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797" name="Group 205"/>
          <p:cNvGrpSpPr>
            <a:grpSpLocks/>
          </p:cNvGrpSpPr>
          <p:nvPr/>
        </p:nvGrpSpPr>
        <p:grpSpPr bwMode="auto">
          <a:xfrm>
            <a:off x="5019675" y="2889250"/>
            <a:ext cx="2981325" cy="660400"/>
            <a:chOff x="-1479" y="564"/>
            <a:chExt cx="4614" cy="1216"/>
          </a:xfrm>
        </p:grpSpPr>
        <p:sp>
          <p:nvSpPr>
            <p:cNvPr id="110798" name="Oval 206"/>
            <p:cNvSpPr>
              <a:spLocks noChangeArrowheads="1"/>
            </p:cNvSpPr>
            <p:nvPr/>
          </p:nvSpPr>
          <p:spPr bwMode="auto">
            <a:xfrm>
              <a:off x="-1303" y="1010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99" name="Oval 207"/>
            <p:cNvSpPr>
              <a:spLocks noChangeArrowheads="1"/>
            </p:cNvSpPr>
            <p:nvPr/>
          </p:nvSpPr>
          <p:spPr bwMode="auto">
            <a:xfrm>
              <a:off x="-843" y="1008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0" name="Oval 208"/>
            <p:cNvSpPr>
              <a:spLocks noChangeArrowheads="1"/>
            </p:cNvSpPr>
            <p:nvPr/>
          </p:nvSpPr>
          <p:spPr bwMode="auto">
            <a:xfrm>
              <a:off x="-1035" y="1182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" name="Oval 209"/>
            <p:cNvSpPr>
              <a:spLocks noChangeArrowheads="1"/>
            </p:cNvSpPr>
            <p:nvPr/>
          </p:nvSpPr>
          <p:spPr bwMode="auto">
            <a:xfrm>
              <a:off x="-571" y="1182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" name="Oval 210"/>
            <p:cNvSpPr>
              <a:spLocks noChangeArrowheads="1"/>
            </p:cNvSpPr>
            <p:nvPr/>
          </p:nvSpPr>
          <p:spPr bwMode="auto">
            <a:xfrm>
              <a:off x="-397" y="1012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3" name="Oval 211"/>
            <p:cNvSpPr>
              <a:spLocks noChangeArrowheads="1"/>
            </p:cNvSpPr>
            <p:nvPr/>
          </p:nvSpPr>
          <p:spPr bwMode="auto">
            <a:xfrm>
              <a:off x="559" y="570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4" name="Oval 212"/>
            <p:cNvSpPr>
              <a:spLocks noChangeArrowheads="1"/>
            </p:cNvSpPr>
            <p:nvPr/>
          </p:nvSpPr>
          <p:spPr bwMode="auto">
            <a:xfrm>
              <a:off x="-1479" y="1186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5" name="Oval 213"/>
            <p:cNvSpPr>
              <a:spLocks noChangeArrowheads="1"/>
            </p:cNvSpPr>
            <p:nvPr/>
          </p:nvSpPr>
          <p:spPr bwMode="auto">
            <a:xfrm>
              <a:off x="43" y="1090"/>
              <a:ext cx="304" cy="6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6" name="Oval 214"/>
            <p:cNvSpPr>
              <a:spLocks noChangeArrowheads="1"/>
            </p:cNvSpPr>
            <p:nvPr/>
          </p:nvSpPr>
          <p:spPr bwMode="auto">
            <a:xfrm>
              <a:off x="-147" y="768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7" name="Oval 215"/>
            <p:cNvSpPr>
              <a:spLocks noChangeArrowheads="1"/>
            </p:cNvSpPr>
            <p:nvPr/>
          </p:nvSpPr>
          <p:spPr bwMode="auto">
            <a:xfrm>
              <a:off x="437" y="692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8" name="Oval 216"/>
            <p:cNvSpPr>
              <a:spLocks noChangeArrowheads="1"/>
            </p:cNvSpPr>
            <p:nvPr/>
          </p:nvSpPr>
          <p:spPr bwMode="auto">
            <a:xfrm>
              <a:off x="45" y="564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9" name="Oval 217"/>
            <p:cNvSpPr>
              <a:spLocks noChangeArrowheads="1"/>
            </p:cNvSpPr>
            <p:nvPr/>
          </p:nvSpPr>
          <p:spPr bwMode="auto">
            <a:xfrm>
              <a:off x="273" y="854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0" name="Oval 218"/>
            <p:cNvSpPr>
              <a:spLocks noChangeArrowheads="1"/>
            </p:cNvSpPr>
            <p:nvPr/>
          </p:nvSpPr>
          <p:spPr bwMode="auto">
            <a:xfrm>
              <a:off x="2001" y="884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1" name="Oval 219"/>
            <p:cNvSpPr>
              <a:spLocks noChangeArrowheads="1"/>
            </p:cNvSpPr>
            <p:nvPr/>
          </p:nvSpPr>
          <p:spPr bwMode="auto">
            <a:xfrm>
              <a:off x="853" y="850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2" name="Oval 220"/>
            <p:cNvSpPr>
              <a:spLocks noChangeArrowheads="1"/>
            </p:cNvSpPr>
            <p:nvPr/>
          </p:nvSpPr>
          <p:spPr bwMode="auto">
            <a:xfrm>
              <a:off x="1023" y="696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3" name="Oval 221"/>
            <p:cNvSpPr>
              <a:spLocks noChangeArrowheads="1"/>
            </p:cNvSpPr>
            <p:nvPr/>
          </p:nvSpPr>
          <p:spPr bwMode="auto">
            <a:xfrm>
              <a:off x="773" y="634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4" name="Oval 222"/>
            <p:cNvSpPr>
              <a:spLocks noChangeArrowheads="1"/>
            </p:cNvSpPr>
            <p:nvPr/>
          </p:nvSpPr>
          <p:spPr bwMode="auto">
            <a:xfrm>
              <a:off x="1157" y="572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5" name="Oval 223"/>
            <p:cNvSpPr>
              <a:spLocks noChangeArrowheads="1"/>
            </p:cNvSpPr>
            <p:nvPr/>
          </p:nvSpPr>
          <p:spPr bwMode="auto">
            <a:xfrm>
              <a:off x="1663" y="638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6" name="Oval 224"/>
            <p:cNvSpPr>
              <a:spLocks noChangeArrowheads="1"/>
            </p:cNvSpPr>
            <p:nvPr/>
          </p:nvSpPr>
          <p:spPr bwMode="auto">
            <a:xfrm>
              <a:off x="1217" y="1088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7" name="Oval 225"/>
            <p:cNvSpPr>
              <a:spLocks noChangeArrowheads="1"/>
            </p:cNvSpPr>
            <p:nvPr/>
          </p:nvSpPr>
          <p:spPr bwMode="auto">
            <a:xfrm>
              <a:off x="1555" y="764"/>
              <a:ext cx="304" cy="64"/>
            </a:xfrm>
            <a:prstGeom prst="ellipse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8" name="Oval 226"/>
            <p:cNvSpPr>
              <a:spLocks noChangeArrowheads="1"/>
            </p:cNvSpPr>
            <p:nvPr/>
          </p:nvSpPr>
          <p:spPr bwMode="auto">
            <a:xfrm>
              <a:off x="1453" y="846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19" name="Oval 227"/>
            <p:cNvSpPr>
              <a:spLocks noChangeArrowheads="1"/>
            </p:cNvSpPr>
            <p:nvPr/>
          </p:nvSpPr>
          <p:spPr bwMode="auto">
            <a:xfrm>
              <a:off x="2115" y="766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0" name="Oval 228"/>
            <p:cNvSpPr>
              <a:spLocks noChangeArrowheads="1"/>
            </p:cNvSpPr>
            <p:nvPr/>
          </p:nvSpPr>
          <p:spPr bwMode="auto">
            <a:xfrm>
              <a:off x="2319" y="1168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1" name="Oval 229"/>
            <p:cNvSpPr>
              <a:spLocks noChangeArrowheads="1"/>
            </p:cNvSpPr>
            <p:nvPr/>
          </p:nvSpPr>
          <p:spPr bwMode="auto">
            <a:xfrm>
              <a:off x="2513" y="970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2" name="Oval 230"/>
            <p:cNvSpPr>
              <a:spLocks noChangeArrowheads="1"/>
            </p:cNvSpPr>
            <p:nvPr/>
          </p:nvSpPr>
          <p:spPr bwMode="auto">
            <a:xfrm>
              <a:off x="2719" y="772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3" name="Oval 231"/>
            <p:cNvSpPr>
              <a:spLocks noChangeArrowheads="1"/>
            </p:cNvSpPr>
            <p:nvPr/>
          </p:nvSpPr>
          <p:spPr bwMode="auto">
            <a:xfrm>
              <a:off x="2831" y="640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4" name="Oval 232"/>
            <p:cNvSpPr>
              <a:spLocks noChangeArrowheads="1"/>
            </p:cNvSpPr>
            <p:nvPr/>
          </p:nvSpPr>
          <p:spPr bwMode="auto">
            <a:xfrm>
              <a:off x="2193" y="1316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5" name="Oval 233"/>
            <p:cNvSpPr>
              <a:spLocks noChangeArrowheads="1"/>
            </p:cNvSpPr>
            <p:nvPr/>
          </p:nvSpPr>
          <p:spPr bwMode="auto">
            <a:xfrm>
              <a:off x="1821" y="1046"/>
              <a:ext cx="304" cy="6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6" name="Oval 234"/>
            <p:cNvSpPr>
              <a:spLocks noChangeArrowheads="1"/>
            </p:cNvSpPr>
            <p:nvPr/>
          </p:nvSpPr>
          <p:spPr bwMode="auto">
            <a:xfrm>
              <a:off x="1707" y="1176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7" name="Oval 235"/>
            <p:cNvSpPr>
              <a:spLocks noChangeArrowheads="1"/>
            </p:cNvSpPr>
            <p:nvPr/>
          </p:nvSpPr>
          <p:spPr bwMode="auto">
            <a:xfrm>
              <a:off x="2015" y="1508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8" name="Oval 236"/>
            <p:cNvSpPr>
              <a:spLocks noChangeArrowheads="1"/>
            </p:cNvSpPr>
            <p:nvPr/>
          </p:nvSpPr>
          <p:spPr bwMode="auto">
            <a:xfrm>
              <a:off x="1817" y="1704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29" name="Oval 237"/>
            <p:cNvSpPr>
              <a:spLocks noChangeArrowheads="1"/>
            </p:cNvSpPr>
            <p:nvPr/>
          </p:nvSpPr>
          <p:spPr bwMode="auto">
            <a:xfrm>
              <a:off x="1577" y="1330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30" name="Oval 238"/>
            <p:cNvSpPr>
              <a:spLocks noChangeArrowheads="1"/>
            </p:cNvSpPr>
            <p:nvPr/>
          </p:nvSpPr>
          <p:spPr bwMode="auto">
            <a:xfrm>
              <a:off x="373" y="1320"/>
              <a:ext cx="304" cy="64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31" name="Oval 239"/>
            <p:cNvSpPr>
              <a:spLocks noChangeArrowheads="1"/>
            </p:cNvSpPr>
            <p:nvPr/>
          </p:nvSpPr>
          <p:spPr bwMode="auto">
            <a:xfrm>
              <a:off x="1399" y="1510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32" name="Oval 240"/>
            <p:cNvSpPr>
              <a:spLocks noChangeArrowheads="1"/>
            </p:cNvSpPr>
            <p:nvPr/>
          </p:nvSpPr>
          <p:spPr bwMode="auto">
            <a:xfrm>
              <a:off x="993" y="1318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33" name="Oval 241"/>
            <p:cNvSpPr>
              <a:spLocks noChangeArrowheads="1"/>
            </p:cNvSpPr>
            <p:nvPr/>
          </p:nvSpPr>
          <p:spPr bwMode="auto">
            <a:xfrm>
              <a:off x="483" y="1712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34" name="Oval 242"/>
            <p:cNvSpPr>
              <a:spLocks noChangeArrowheads="1"/>
            </p:cNvSpPr>
            <p:nvPr/>
          </p:nvSpPr>
          <p:spPr bwMode="auto">
            <a:xfrm>
              <a:off x="-31" y="1716"/>
              <a:ext cx="304" cy="64"/>
            </a:xfrm>
            <a:prstGeom prst="ellipse">
              <a:avLst/>
            </a:prstGeom>
            <a:solidFill>
              <a:srgbClr val="008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35" name="Freeform 243"/>
            <p:cNvSpPr>
              <a:spLocks/>
            </p:cNvSpPr>
            <p:nvPr/>
          </p:nvSpPr>
          <p:spPr bwMode="auto">
            <a:xfrm>
              <a:off x="-947" y="1516"/>
              <a:ext cx="338" cy="68"/>
            </a:xfrm>
            <a:custGeom>
              <a:avLst/>
              <a:gdLst>
                <a:gd name="T0" fmla="*/ 0 w 338"/>
                <a:gd name="T1" fmla="*/ 68 h 68"/>
                <a:gd name="T2" fmla="*/ 10 w 338"/>
                <a:gd name="T3" fmla="*/ 60 h 68"/>
                <a:gd name="T4" fmla="*/ 68 w 338"/>
                <a:gd name="T5" fmla="*/ 0 h 68"/>
                <a:gd name="T6" fmla="*/ 338 w 338"/>
                <a:gd name="T7" fmla="*/ 0 h 68"/>
                <a:gd name="T8" fmla="*/ 276 w 338"/>
                <a:gd name="T9" fmla="*/ 68 h 68"/>
                <a:gd name="T10" fmla="*/ 0 w 338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68">
                  <a:moveTo>
                    <a:pt x="0" y="68"/>
                  </a:moveTo>
                  <a:cubicBezTo>
                    <a:pt x="3" y="65"/>
                    <a:pt x="10" y="60"/>
                    <a:pt x="10" y="60"/>
                  </a:cubicBezTo>
                  <a:lnTo>
                    <a:pt x="68" y="0"/>
                  </a:lnTo>
                  <a:lnTo>
                    <a:pt x="338" y="0"/>
                  </a:lnTo>
                  <a:lnTo>
                    <a:pt x="276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36" name="Freeform 244"/>
            <p:cNvSpPr>
              <a:spLocks/>
            </p:cNvSpPr>
            <p:nvPr/>
          </p:nvSpPr>
          <p:spPr bwMode="auto">
            <a:xfrm>
              <a:off x="541" y="1488"/>
              <a:ext cx="274" cy="108"/>
            </a:xfrm>
            <a:custGeom>
              <a:avLst/>
              <a:gdLst>
                <a:gd name="T0" fmla="*/ 0 w 274"/>
                <a:gd name="T1" fmla="*/ 56 h 108"/>
                <a:gd name="T2" fmla="*/ 96 w 274"/>
                <a:gd name="T3" fmla="*/ 108 h 108"/>
                <a:gd name="T4" fmla="*/ 274 w 274"/>
                <a:gd name="T5" fmla="*/ 48 h 108"/>
                <a:gd name="T6" fmla="*/ 186 w 274"/>
                <a:gd name="T7" fmla="*/ 0 h 108"/>
                <a:gd name="T8" fmla="*/ 0 w 274"/>
                <a:gd name="T9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108">
                  <a:moveTo>
                    <a:pt x="0" y="56"/>
                  </a:moveTo>
                  <a:lnTo>
                    <a:pt x="96" y="108"/>
                  </a:lnTo>
                  <a:lnTo>
                    <a:pt x="274" y="48"/>
                  </a:lnTo>
                  <a:lnTo>
                    <a:pt x="186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339966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37" name="Freeform 245"/>
            <p:cNvSpPr>
              <a:spLocks/>
            </p:cNvSpPr>
            <p:nvPr/>
          </p:nvSpPr>
          <p:spPr bwMode="auto">
            <a:xfrm>
              <a:off x="-233" y="1494"/>
              <a:ext cx="274" cy="108"/>
            </a:xfrm>
            <a:custGeom>
              <a:avLst/>
              <a:gdLst>
                <a:gd name="T0" fmla="*/ 0 w 274"/>
                <a:gd name="T1" fmla="*/ 56 h 108"/>
                <a:gd name="T2" fmla="*/ 96 w 274"/>
                <a:gd name="T3" fmla="*/ 108 h 108"/>
                <a:gd name="T4" fmla="*/ 274 w 274"/>
                <a:gd name="T5" fmla="*/ 48 h 108"/>
                <a:gd name="T6" fmla="*/ 186 w 274"/>
                <a:gd name="T7" fmla="*/ 0 h 108"/>
                <a:gd name="T8" fmla="*/ 0 w 274"/>
                <a:gd name="T9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108">
                  <a:moveTo>
                    <a:pt x="0" y="56"/>
                  </a:moveTo>
                  <a:lnTo>
                    <a:pt x="96" y="108"/>
                  </a:lnTo>
                  <a:lnTo>
                    <a:pt x="274" y="48"/>
                  </a:lnTo>
                  <a:lnTo>
                    <a:pt x="186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38" name="Line 246"/>
            <p:cNvSpPr>
              <a:spLocks noChangeShapeType="1"/>
            </p:cNvSpPr>
            <p:nvPr/>
          </p:nvSpPr>
          <p:spPr bwMode="auto">
            <a:xfrm flipH="1">
              <a:off x="-1241" y="1064"/>
              <a:ext cx="452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39" name="Line 247"/>
            <p:cNvSpPr>
              <a:spLocks noChangeShapeType="1"/>
            </p:cNvSpPr>
            <p:nvPr/>
          </p:nvSpPr>
          <p:spPr bwMode="auto">
            <a:xfrm>
              <a:off x="-1089" y="1070"/>
              <a:ext cx="112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0" name="Line 248"/>
            <p:cNvSpPr>
              <a:spLocks noChangeShapeType="1"/>
            </p:cNvSpPr>
            <p:nvPr/>
          </p:nvSpPr>
          <p:spPr bwMode="auto">
            <a:xfrm flipH="1">
              <a:off x="-1003" y="1042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1" name="Line 249"/>
            <p:cNvSpPr>
              <a:spLocks noChangeShapeType="1"/>
            </p:cNvSpPr>
            <p:nvPr/>
          </p:nvSpPr>
          <p:spPr bwMode="auto">
            <a:xfrm flipH="1">
              <a:off x="-541" y="1042"/>
              <a:ext cx="1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2" name="Line 250"/>
            <p:cNvSpPr>
              <a:spLocks noChangeShapeType="1"/>
            </p:cNvSpPr>
            <p:nvPr/>
          </p:nvSpPr>
          <p:spPr bwMode="auto">
            <a:xfrm>
              <a:off x="-685" y="1072"/>
              <a:ext cx="148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3" name="Line 251"/>
            <p:cNvSpPr>
              <a:spLocks noChangeShapeType="1"/>
            </p:cNvSpPr>
            <p:nvPr/>
          </p:nvSpPr>
          <p:spPr bwMode="auto">
            <a:xfrm>
              <a:off x="-1177" y="1216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4" name="Line 252"/>
            <p:cNvSpPr>
              <a:spLocks noChangeShapeType="1"/>
            </p:cNvSpPr>
            <p:nvPr/>
          </p:nvSpPr>
          <p:spPr bwMode="auto">
            <a:xfrm>
              <a:off x="-731" y="1216"/>
              <a:ext cx="1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5" name="Line 253"/>
            <p:cNvSpPr>
              <a:spLocks noChangeShapeType="1"/>
            </p:cNvSpPr>
            <p:nvPr/>
          </p:nvSpPr>
          <p:spPr bwMode="auto">
            <a:xfrm flipV="1">
              <a:off x="-733" y="1248"/>
              <a:ext cx="272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6" name="Line 254"/>
            <p:cNvSpPr>
              <a:spLocks noChangeShapeType="1"/>
            </p:cNvSpPr>
            <p:nvPr/>
          </p:nvSpPr>
          <p:spPr bwMode="auto">
            <a:xfrm>
              <a:off x="-637" y="1552"/>
              <a:ext cx="4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7" name="Line 255"/>
            <p:cNvSpPr>
              <a:spLocks noChangeShapeType="1"/>
            </p:cNvSpPr>
            <p:nvPr/>
          </p:nvSpPr>
          <p:spPr bwMode="auto">
            <a:xfrm flipH="1">
              <a:off x="-43" y="1356"/>
              <a:ext cx="414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8" name="Line 256"/>
            <p:cNvSpPr>
              <a:spLocks noChangeShapeType="1"/>
            </p:cNvSpPr>
            <p:nvPr/>
          </p:nvSpPr>
          <p:spPr bwMode="auto">
            <a:xfrm flipH="1">
              <a:off x="155" y="1386"/>
              <a:ext cx="326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49" name="Line 257"/>
            <p:cNvSpPr>
              <a:spLocks noChangeShapeType="1"/>
            </p:cNvSpPr>
            <p:nvPr/>
          </p:nvSpPr>
          <p:spPr bwMode="auto">
            <a:xfrm flipV="1">
              <a:off x="-139" y="898"/>
              <a:ext cx="42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0" name="Line 258"/>
            <p:cNvSpPr>
              <a:spLocks noChangeShapeType="1"/>
            </p:cNvSpPr>
            <p:nvPr/>
          </p:nvSpPr>
          <p:spPr bwMode="auto">
            <a:xfrm flipH="1">
              <a:off x="-333" y="916"/>
              <a:ext cx="666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1" name="Line 259"/>
            <p:cNvSpPr>
              <a:spLocks noChangeShapeType="1"/>
            </p:cNvSpPr>
            <p:nvPr/>
          </p:nvSpPr>
          <p:spPr bwMode="auto">
            <a:xfrm flipV="1">
              <a:off x="-273" y="1134"/>
              <a:ext cx="316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2" name="Line 260"/>
            <p:cNvSpPr>
              <a:spLocks noChangeShapeType="1"/>
            </p:cNvSpPr>
            <p:nvPr/>
          </p:nvSpPr>
          <p:spPr bwMode="auto">
            <a:xfrm>
              <a:off x="239" y="1154"/>
              <a:ext cx="156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3" name="Line 261"/>
            <p:cNvSpPr>
              <a:spLocks noChangeShapeType="1"/>
            </p:cNvSpPr>
            <p:nvPr/>
          </p:nvSpPr>
          <p:spPr bwMode="auto">
            <a:xfrm flipH="1">
              <a:off x="511" y="1388"/>
              <a:ext cx="14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4" name="Line 262"/>
            <p:cNvSpPr>
              <a:spLocks noChangeShapeType="1"/>
            </p:cNvSpPr>
            <p:nvPr/>
          </p:nvSpPr>
          <p:spPr bwMode="auto">
            <a:xfrm flipV="1">
              <a:off x="219" y="1562"/>
              <a:ext cx="354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5" name="Line 263"/>
            <p:cNvSpPr>
              <a:spLocks noChangeShapeType="1"/>
            </p:cNvSpPr>
            <p:nvPr/>
          </p:nvSpPr>
          <p:spPr bwMode="auto">
            <a:xfrm flipH="1">
              <a:off x="273" y="1748"/>
              <a:ext cx="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6" name="Line 264"/>
            <p:cNvSpPr>
              <a:spLocks noChangeShapeType="1"/>
            </p:cNvSpPr>
            <p:nvPr/>
          </p:nvSpPr>
          <p:spPr bwMode="auto">
            <a:xfrm flipV="1">
              <a:off x="275" y="896"/>
              <a:ext cx="588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7" name="Line 265"/>
            <p:cNvSpPr>
              <a:spLocks noChangeShapeType="1"/>
            </p:cNvSpPr>
            <p:nvPr/>
          </p:nvSpPr>
          <p:spPr bwMode="auto">
            <a:xfrm>
              <a:off x="607" y="1384"/>
              <a:ext cx="116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8" name="Line 266"/>
            <p:cNvSpPr>
              <a:spLocks noChangeShapeType="1"/>
            </p:cNvSpPr>
            <p:nvPr/>
          </p:nvSpPr>
          <p:spPr bwMode="auto">
            <a:xfrm flipH="1">
              <a:off x="43" y="1370"/>
              <a:ext cx="962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59" name="Line 267"/>
            <p:cNvSpPr>
              <a:spLocks noChangeShapeType="1"/>
            </p:cNvSpPr>
            <p:nvPr/>
          </p:nvSpPr>
          <p:spPr bwMode="auto">
            <a:xfrm flipV="1">
              <a:off x="-607" y="894"/>
              <a:ext cx="2074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0" name="Line 268"/>
            <p:cNvSpPr>
              <a:spLocks noChangeShapeType="1"/>
            </p:cNvSpPr>
            <p:nvPr/>
          </p:nvSpPr>
          <p:spPr bwMode="auto">
            <a:xfrm>
              <a:off x="663" y="1366"/>
              <a:ext cx="72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1" name="Line 269"/>
            <p:cNvSpPr>
              <a:spLocks noChangeShapeType="1"/>
            </p:cNvSpPr>
            <p:nvPr/>
          </p:nvSpPr>
          <p:spPr bwMode="auto">
            <a:xfrm flipH="1">
              <a:off x="815" y="1542"/>
              <a:ext cx="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2" name="Line 270"/>
            <p:cNvSpPr>
              <a:spLocks noChangeShapeType="1"/>
            </p:cNvSpPr>
            <p:nvPr/>
          </p:nvSpPr>
          <p:spPr bwMode="auto">
            <a:xfrm flipH="1">
              <a:off x="255" y="1554"/>
              <a:ext cx="1152" cy="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3" name="Line 271"/>
            <p:cNvSpPr>
              <a:spLocks noChangeShapeType="1"/>
            </p:cNvSpPr>
            <p:nvPr/>
          </p:nvSpPr>
          <p:spPr bwMode="auto">
            <a:xfrm flipH="1">
              <a:off x="719" y="1376"/>
              <a:ext cx="866" cy="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4" name="Line 272"/>
            <p:cNvSpPr>
              <a:spLocks noChangeShapeType="1"/>
            </p:cNvSpPr>
            <p:nvPr/>
          </p:nvSpPr>
          <p:spPr bwMode="auto">
            <a:xfrm>
              <a:off x="135" y="818"/>
              <a:ext cx="15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5" name="Line 273"/>
            <p:cNvSpPr>
              <a:spLocks noChangeShapeType="1"/>
            </p:cNvSpPr>
            <p:nvPr/>
          </p:nvSpPr>
          <p:spPr bwMode="auto">
            <a:xfrm flipV="1">
              <a:off x="161" y="796"/>
              <a:ext cx="140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6" name="Line 274"/>
            <p:cNvSpPr>
              <a:spLocks noChangeShapeType="1"/>
            </p:cNvSpPr>
            <p:nvPr/>
          </p:nvSpPr>
          <p:spPr bwMode="auto">
            <a:xfrm>
              <a:off x="301" y="620"/>
              <a:ext cx="164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7" name="Line 275"/>
            <p:cNvSpPr>
              <a:spLocks noChangeShapeType="1"/>
            </p:cNvSpPr>
            <p:nvPr/>
          </p:nvSpPr>
          <p:spPr bwMode="auto">
            <a:xfrm flipH="1">
              <a:off x="629" y="632"/>
              <a:ext cx="4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8" name="Line 276"/>
            <p:cNvSpPr>
              <a:spLocks noChangeShapeType="1"/>
            </p:cNvSpPr>
            <p:nvPr/>
          </p:nvSpPr>
          <p:spPr bwMode="auto">
            <a:xfrm flipH="1">
              <a:off x="463" y="760"/>
              <a:ext cx="96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69" name="Line 277"/>
            <p:cNvSpPr>
              <a:spLocks noChangeShapeType="1"/>
            </p:cNvSpPr>
            <p:nvPr/>
          </p:nvSpPr>
          <p:spPr bwMode="auto">
            <a:xfrm flipH="1">
              <a:off x="1045" y="608"/>
              <a:ext cx="118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0" name="Line 278"/>
            <p:cNvSpPr>
              <a:spLocks noChangeShapeType="1"/>
            </p:cNvSpPr>
            <p:nvPr/>
          </p:nvSpPr>
          <p:spPr bwMode="auto">
            <a:xfrm>
              <a:off x="795" y="626"/>
              <a:ext cx="36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1" name="Line 279"/>
            <p:cNvSpPr>
              <a:spLocks noChangeShapeType="1"/>
            </p:cNvSpPr>
            <p:nvPr/>
          </p:nvSpPr>
          <p:spPr bwMode="auto">
            <a:xfrm flipH="1">
              <a:off x="533" y="738"/>
              <a:ext cx="492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2" name="Line 280"/>
            <p:cNvSpPr>
              <a:spLocks noChangeShapeType="1"/>
            </p:cNvSpPr>
            <p:nvPr/>
          </p:nvSpPr>
          <p:spPr bwMode="auto">
            <a:xfrm flipH="1">
              <a:off x="577" y="686"/>
              <a:ext cx="1098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3" name="Line 281"/>
            <p:cNvSpPr>
              <a:spLocks noChangeShapeType="1"/>
            </p:cNvSpPr>
            <p:nvPr/>
          </p:nvSpPr>
          <p:spPr bwMode="auto">
            <a:xfrm flipH="1">
              <a:off x="1101" y="696"/>
              <a:ext cx="618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4" name="Line 282"/>
            <p:cNvSpPr>
              <a:spLocks noChangeShapeType="1"/>
            </p:cNvSpPr>
            <p:nvPr/>
          </p:nvSpPr>
          <p:spPr bwMode="auto">
            <a:xfrm flipH="1">
              <a:off x="1161" y="884"/>
              <a:ext cx="2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5" name="Line 283"/>
            <p:cNvSpPr>
              <a:spLocks noChangeShapeType="1"/>
            </p:cNvSpPr>
            <p:nvPr/>
          </p:nvSpPr>
          <p:spPr bwMode="auto">
            <a:xfrm flipV="1">
              <a:off x="1409" y="910"/>
              <a:ext cx="17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6" name="Line 284"/>
            <p:cNvSpPr>
              <a:spLocks noChangeShapeType="1"/>
            </p:cNvSpPr>
            <p:nvPr/>
          </p:nvSpPr>
          <p:spPr bwMode="auto">
            <a:xfrm flipH="1">
              <a:off x="1181" y="1152"/>
              <a:ext cx="154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7" name="Line 285"/>
            <p:cNvSpPr>
              <a:spLocks noChangeShapeType="1"/>
            </p:cNvSpPr>
            <p:nvPr/>
          </p:nvSpPr>
          <p:spPr bwMode="auto">
            <a:xfrm>
              <a:off x="1301" y="1354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8" name="Line 286"/>
            <p:cNvSpPr>
              <a:spLocks noChangeShapeType="1"/>
            </p:cNvSpPr>
            <p:nvPr/>
          </p:nvSpPr>
          <p:spPr bwMode="auto">
            <a:xfrm flipH="1">
              <a:off x="785" y="1548"/>
              <a:ext cx="123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79" name="Line 287"/>
            <p:cNvSpPr>
              <a:spLocks noChangeShapeType="1"/>
            </p:cNvSpPr>
            <p:nvPr/>
          </p:nvSpPr>
          <p:spPr bwMode="auto">
            <a:xfrm flipH="1" flipV="1">
              <a:off x="1803" y="1392"/>
              <a:ext cx="118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0" name="Line 288"/>
            <p:cNvSpPr>
              <a:spLocks noChangeShapeType="1"/>
            </p:cNvSpPr>
            <p:nvPr/>
          </p:nvSpPr>
          <p:spPr bwMode="auto">
            <a:xfrm flipV="1">
              <a:off x="2009" y="1568"/>
              <a:ext cx="11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1" name="Line 289"/>
            <p:cNvSpPr>
              <a:spLocks noChangeShapeType="1"/>
            </p:cNvSpPr>
            <p:nvPr/>
          </p:nvSpPr>
          <p:spPr bwMode="auto">
            <a:xfrm flipH="1">
              <a:off x="2195" y="1378"/>
              <a:ext cx="106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2" name="Line 290"/>
            <p:cNvSpPr>
              <a:spLocks noChangeShapeType="1"/>
            </p:cNvSpPr>
            <p:nvPr/>
          </p:nvSpPr>
          <p:spPr bwMode="auto">
            <a:xfrm>
              <a:off x="1987" y="1228"/>
              <a:ext cx="214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3" name="Line 291"/>
            <p:cNvSpPr>
              <a:spLocks noChangeShapeType="1"/>
            </p:cNvSpPr>
            <p:nvPr/>
          </p:nvSpPr>
          <p:spPr bwMode="auto">
            <a:xfrm>
              <a:off x="1457" y="1148"/>
              <a:ext cx="264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4" name="Line 292"/>
            <p:cNvSpPr>
              <a:spLocks noChangeShapeType="1"/>
            </p:cNvSpPr>
            <p:nvPr/>
          </p:nvSpPr>
          <p:spPr bwMode="auto">
            <a:xfrm flipH="1">
              <a:off x="1731" y="1240"/>
              <a:ext cx="9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5" name="Line 293"/>
            <p:cNvSpPr>
              <a:spLocks noChangeShapeType="1"/>
            </p:cNvSpPr>
            <p:nvPr/>
          </p:nvSpPr>
          <p:spPr bwMode="auto">
            <a:xfrm flipH="1">
              <a:off x="1269" y="1094"/>
              <a:ext cx="57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6" name="Line 294"/>
            <p:cNvSpPr>
              <a:spLocks noChangeShapeType="1"/>
            </p:cNvSpPr>
            <p:nvPr/>
          </p:nvSpPr>
          <p:spPr bwMode="auto">
            <a:xfrm flipH="1" flipV="1">
              <a:off x="2111" y="1096"/>
              <a:ext cx="234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7" name="Line 295"/>
            <p:cNvSpPr>
              <a:spLocks noChangeShapeType="1"/>
            </p:cNvSpPr>
            <p:nvPr/>
          </p:nvSpPr>
          <p:spPr bwMode="auto">
            <a:xfrm flipH="1">
              <a:off x="1479" y="922"/>
              <a:ext cx="520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8" name="Line 296"/>
            <p:cNvSpPr>
              <a:spLocks noChangeShapeType="1"/>
            </p:cNvSpPr>
            <p:nvPr/>
          </p:nvSpPr>
          <p:spPr bwMode="auto">
            <a:xfrm>
              <a:off x="2419" y="798"/>
              <a:ext cx="3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89" name="Line 297"/>
            <p:cNvSpPr>
              <a:spLocks noChangeShapeType="1"/>
            </p:cNvSpPr>
            <p:nvPr/>
          </p:nvSpPr>
          <p:spPr bwMode="auto">
            <a:xfrm flipH="1">
              <a:off x="2289" y="816"/>
              <a:ext cx="442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90" name="Line 298"/>
            <p:cNvSpPr>
              <a:spLocks noChangeShapeType="1"/>
            </p:cNvSpPr>
            <p:nvPr/>
          </p:nvSpPr>
          <p:spPr bwMode="auto">
            <a:xfrm flipH="1">
              <a:off x="2103" y="824"/>
              <a:ext cx="662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91" name="Line 299"/>
            <p:cNvSpPr>
              <a:spLocks noChangeShapeType="1"/>
            </p:cNvSpPr>
            <p:nvPr/>
          </p:nvSpPr>
          <p:spPr bwMode="auto">
            <a:xfrm flipH="1" flipV="1">
              <a:off x="2295" y="934"/>
              <a:ext cx="216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92" name="Line 300"/>
            <p:cNvSpPr>
              <a:spLocks noChangeShapeType="1"/>
            </p:cNvSpPr>
            <p:nvPr/>
          </p:nvSpPr>
          <p:spPr bwMode="auto">
            <a:xfrm flipH="1">
              <a:off x="2125" y="1008"/>
              <a:ext cx="39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93" name="Line 301"/>
            <p:cNvSpPr>
              <a:spLocks noChangeShapeType="1"/>
            </p:cNvSpPr>
            <p:nvPr/>
          </p:nvSpPr>
          <p:spPr bwMode="auto">
            <a:xfrm flipH="1" flipV="1">
              <a:off x="2235" y="946"/>
              <a:ext cx="170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894" name="Line 302"/>
            <p:cNvSpPr>
              <a:spLocks noChangeShapeType="1"/>
            </p:cNvSpPr>
            <p:nvPr/>
          </p:nvSpPr>
          <p:spPr bwMode="auto">
            <a:xfrm flipH="1">
              <a:off x="2877" y="700"/>
              <a:ext cx="76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895" name="Oval 303"/>
          <p:cNvSpPr>
            <a:spLocks noChangeArrowheads="1"/>
          </p:cNvSpPr>
          <p:nvPr/>
        </p:nvSpPr>
        <p:spPr bwMode="auto">
          <a:xfrm>
            <a:off x="7392988" y="4008438"/>
            <a:ext cx="195262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6" name="Oval 304"/>
          <p:cNvSpPr>
            <a:spLocks noChangeArrowheads="1"/>
          </p:cNvSpPr>
          <p:nvPr/>
        </p:nvSpPr>
        <p:spPr bwMode="auto">
          <a:xfrm>
            <a:off x="7078663" y="3932238"/>
            <a:ext cx="196850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7" name="Oval 305"/>
          <p:cNvSpPr>
            <a:spLocks noChangeArrowheads="1"/>
          </p:cNvSpPr>
          <p:nvPr/>
        </p:nvSpPr>
        <p:spPr bwMode="auto">
          <a:xfrm>
            <a:off x="7277100" y="4113213"/>
            <a:ext cx="196850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8" name="Oval 306"/>
          <p:cNvSpPr>
            <a:spLocks noChangeArrowheads="1"/>
          </p:cNvSpPr>
          <p:nvPr/>
        </p:nvSpPr>
        <p:spPr bwMode="auto">
          <a:xfrm>
            <a:off x="7150100" y="4219575"/>
            <a:ext cx="195263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899" name="Oval 307"/>
          <p:cNvSpPr>
            <a:spLocks noChangeArrowheads="1"/>
          </p:cNvSpPr>
          <p:nvPr/>
        </p:nvSpPr>
        <p:spPr bwMode="auto">
          <a:xfrm>
            <a:off x="6994525" y="4016375"/>
            <a:ext cx="196850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0" name="Oval 308"/>
          <p:cNvSpPr>
            <a:spLocks noChangeArrowheads="1"/>
          </p:cNvSpPr>
          <p:nvPr/>
        </p:nvSpPr>
        <p:spPr bwMode="auto">
          <a:xfrm>
            <a:off x="6878638" y="4114800"/>
            <a:ext cx="196850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1" name="Oval 309"/>
          <p:cNvSpPr>
            <a:spLocks noChangeArrowheads="1"/>
          </p:cNvSpPr>
          <p:nvPr/>
        </p:nvSpPr>
        <p:spPr bwMode="auto">
          <a:xfrm>
            <a:off x="6616700" y="4010025"/>
            <a:ext cx="196850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2" name="Oval 310"/>
          <p:cNvSpPr>
            <a:spLocks noChangeArrowheads="1"/>
          </p:cNvSpPr>
          <p:nvPr/>
        </p:nvSpPr>
        <p:spPr bwMode="auto">
          <a:xfrm>
            <a:off x="6288088" y="4224338"/>
            <a:ext cx="195262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3" name="Oval 311"/>
          <p:cNvSpPr>
            <a:spLocks noChangeArrowheads="1"/>
          </p:cNvSpPr>
          <p:nvPr/>
        </p:nvSpPr>
        <p:spPr bwMode="auto">
          <a:xfrm>
            <a:off x="5954713" y="4225925"/>
            <a:ext cx="196850" cy="34925"/>
          </a:xfrm>
          <a:prstGeom prst="ellipse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04" name="Freeform 312"/>
          <p:cNvSpPr>
            <a:spLocks/>
          </p:cNvSpPr>
          <p:nvPr/>
        </p:nvSpPr>
        <p:spPr bwMode="auto">
          <a:xfrm>
            <a:off x="6324600" y="4102100"/>
            <a:ext cx="177800" cy="58738"/>
          </a:xfrm>
          <a:custGeom>
            <a:avLst/>
            <a:gdLst>
              <a:gd name="T0" fmla="*/ 0 w 274"/>
              <a:gd name="T1" fmla="*/ 56 h 108"/>
              <a:gd name="T2" fmla="*/ 96 w 274"/>
              <a:gd name="T3" fmla="*/ 108 h 108"/>
              <a:gd name="T4" fmla="*/ 274 w 274"/>
              <a:gd name="T5" fmla="*/ 48 h 108"/>
              <a:gd name="T6" fmla="*/ 186 w 274"/>
              <a:gd name="T7" fmla="*/ 0 h 108"/>
              <a:gd name="T8" fmla="*/ 0 w 274"/>
              <a:gd name="T9" fmla="*/ 5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4" h="108">
                <a:moveTo>
                  <a:pt x="0" y="56"/>
                </a:moveTo>
                <a:lnTo>
                  <a:pt x="96" y="108"/>
                </a:lnTo>
                <a:lnTo>
                  <a:pt x="274" y="48"/>
                </a:lnTo>
                <a:lnTo>
                  <a:pt x="186" y="0"/>
                </a:lnTo>
                <a:lnTo>
                  <a:pt x="0" y="56"/>
                </a:lnTo>
                <a:close/>
              </a:path>
            </a:pathLst>
          </a:custGeom>
          <a:solidFill>
            <a:srgbClr val="339966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05" name="Line 313"/>
          <p:cNvSpPr>
            <a:spLocks noChangeShapeType="1"/>
          </p:cNvSpPr>
          <p:nvPr/>
        </p:nvSpPr>
        <p:spPr bwMode="auto">
          <a:xfrm flipV="1">
            <a:off x="6116638" y="4141788"/>
            <a:ext cx="228600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06" name="Line 314"/>
          <p:cNvSpPr>
            <a:spLocks noChangeShapeType="1"/>
          </p:cNvSpPr>
          <p:nvPr/>
        </p:nvSpPr>
        <p:spPr bwMode="auto">
          <a:xfrm flipH="1">
            <a:off x="6151563" y="4243388"/>
            <a:ext cx="134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07" name="Line 315"/>
          <p:cNvSpPr>
            <a:spLocks noChangeShapeType="1"/>
          </p:cNvSpPr>
          <p:nvPr/>
        </p:nvSpPr>
        <p:spPr bwMode="auto">
          <a:xfrm flipH="1">
            <a:off x="6502400" y="4132263"/>
            <a:ext cx="376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08" name="Line 316"/>
          <p:cNvSpPr>
            <a:spLocks noChangeShapeType="1"/>
          </p:cNvSpPr>
          <p:nvPr/>
        </p:nvSpPr>
        <p:spPr bwMode="auto">
          <a:xfrm flipH="1">
            <a:off x="6140450" y="4138613"/>
            <a:ext cx="744538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09" name="Line 317"/>
          <p:cNvSpPr>
            <a:spLocks noChangeShapeType="1"/>
          </p:cNvSpPr>
          <p:nvPr/>
        </p:nvSpPr>
        <p:spPr bwMode="auto">
          <a:xfrm flipH="1">
            <a:off x="6440488" y="4041775"/>
            <a:ext cx="55880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0" name="Line 318"/>
          <p:cNvSpPr>
            <a:spLocks noChangeShapeType="1"/>
          </p:cNvSpPr>
          <p:nvPr/>
        </p:nvSpPr>
        <p:spPr bwMode="auto">
          <a:xfrm>
            <a:off x="6816725" y="4029075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1" name="Line 319"/>
          <p:cNvSpPr>
            <a:spLocks noChangeShapeType="1"/>
          </p:cNvSpPr>
          <p:nvPr/>
        </p:nvSpPr>
        <p:spPr bwMode="auto">
          <a:xfrm flipH="1">
            <a:off x="6481763" y="4135438"/>
            <a:ext cx="795337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2" name="Line 320"/>
          <p:cNvSpPr>
            <a:spLocks noChangeShapeType="1"/>
          </p:cNvSpPr>
          <p:nvPr/>
        </p:nvSpPr>
        <p:spPr bwMode="auto">
          <a:xfrm flipH="1" flipV="1">
            <a:off x="7140575" y="4049713"/>
            <a:ext cx="76200" cy="168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3" name="Line 321"/>
          <p:cNvSpPr>
            <a:spLocks noChangeShapeType="1"/>
          </p:cNvSpPr>
          <p:nvPr/>
        </p:nvSpPr>
        <p:spPr bwMode="auto">
          <a:xfrm flipV="1">
            <a:off x="7273925" y="4144963"/>
            <a:ext cx="69850" cy="74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4" name="Line 322"/>
          <p:cNvSpPr>
            <a:spLocks noChangeShapeType="1"/>
          </p:cNvSpPr>
          <p:nvPr/>
        </p:nvSpPr>
        <p:spPr bwMode="auto">
          <a:xfrm flipH="1">
            <a:off x="7392988" y="4041775"/>
            <a:ext cx="6985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5" name="Line 323"/>
          <p:cNvSpPr>
            <a:spLocks noChangeShapeType="1"/>
          </p:cNvSpPr>
          <p:nvPr/>
        </p:nvSpPr>
        <p:spPr bwMode="auto">
          <a:xfrm>
            <a:off x="7259638" y="3960813"/>
            <a:ext cx="138112" cy="5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6" name="Line 324"/>
          <p:cNvSpPr>
            <a:spLocks noChangeShapeType="1"/>
          </p:cNvSpPr>
          <p:nvPr/>
        </p:nvSpPr>
        <p:spPr bwMode="auto">
          <a:xfrm flipH="1">
            <a:off x="7094538" y="3967163"/>
            <a:ext cx="61912" cy="49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7" name="Freeform 325"/>
          <p:cNvSpPr>
            <a:spLocks/>
          </p:cNvSpPr>
          <p:nvPr/>
        </p:nvSpPr>
        <p:spPr bwMode="auto">
          <a:xfrm>
            <a:off x="5799138" y="4791075"/>
            <a:ext cx="177800" cy="58738"/>
          </a:xfrm>
          <a:custGeom>
            <a:avLst/>
            <a:gdLst>
              <a:gd name="T0" fmla="*/ 0 w 274"/>
              <a:gd name="T1" fmla="*/ 56 h 108"/>
              <a:gd name="T2" fmla="*/ 96 w 274"/>
              <a:gd name="T3" fmla="*/ 108 h 108"/>
              <a:gd name="T4" fmla="*/ 274 w 274"/>
              <a:gd name="T5" fmla="*/ 48 h 108"/>
              <a:gd name="T6" fmla="*/ 186 w 274"/>
              <a:gd name="T7" fmla="*/ 0 h 108"/>
              <a:gd name="T8" fmla="*/ 0 w 274"/>
              <a:gd name="T9" fmla="*/ 5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4" h="108">
                <a:moveTo>
                  <a:pt x="0" y="56"/>
                </a:moveTo>
                <a:lnTo>
                  <a:pt x="96" y="108"/>
                </a:lnTo>
                <a:lnTo>
                  <a:pt x="274" y="48"/>
                </a:lnTo>
                <a:lnTo>
                  <a:pt x="186" y="0"/>
                </a:lnTo>
                <a:lnTo>
                  <a:pt x="0" y="56"/>
                </a:ln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18" name="Oval 326"/>
          <p:cNvSpPr>
            <a:spLocks noChangeArrowheads="1"/>
          </p:cNvSpPr>
          <p:nvPr/>
        </p:nvSpPr>
        <p:spPr bwMode="auto">
          <a:xfrm>
            <a:off x="6178550" y="5357813"/>
            <a:ext cx="196850" cy="3492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919" name="Line 327"/>
          <p:cNvSpPr>
            <a:spLocks noChangeShapeType="1"/>
          </p:cNvSpPr>
          <p:nvPr/>
        </p:nvSpPr>
        <p:spPr bwMode="auto">
          <a:xfrm flipH="1">
            <a:off x="5908675" y="5376863"/>
            <a:ext cx="268288" cy="74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0" name="Line 328"/>
          <p:cNvSpPr>
            <a:spLocks noChangeShapeType="1"/>
          </p:cNvSpPr>
          <p:nvPr/>
        </p:nvSpPr>
        <p:spPr bwMode="auto">
          <a:xfrm flipH="1">
            <a:off x="6037263" y="5392738"/>
            <a:ext cx="211137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1" name="Line 329"/>
          <p:cNvSpPr>
            <a:spLocks noChangeShapeType="1"/>
          </p:cNvSpPr>
          <p:nvPr/>
        </p:nvSpPr>
        <p:spPr bwMode="auto">
          <a:xfrm flipH="1">
            <a:off x="6267450" y="5394325"/>
            <a:ext cx="9525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2" name="Line 330"/>
          <p:cNvSpPr>
            <a:spLocks noChangeShapeType="1"/>
          </p:cNvSpPr>
          <p:nvPr/>
        </p:nvSpPr>
        <p:spPr bwMode="auto">
          <a:xfrm>
            <a:off x="6329363" y="5392738"/>
            <a:ext cx="74612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3" name="Line 331"/>
          <p:cNvSpPr>
            <a:spLocks noChangeShapeType="1"/>
          </p:cNvSpPr>
          <p:nvPr/>
        </p:nvSpPr>
        <p:spPr bwMode="auto">
          <a:xfrm>
            <a:off x="6365875" y="5381625"/>
            <a:ext cx="46990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4" name="Line 332"/>
          <p:cNvSpPr>
            <a:spLocks noChangeShapeType="1"/>
          </p:cNvSpPr>
          <p:nvPr/>
        </p:nvSpPr>
        <p:spPr bwMode="auto">
          <a:xfrm>
            <a:off x="1463675" y="3194050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5" name="Line 333"/>
          <p:cNvSpPr>
            <a:spLocks noChangeShapeType="1"/>
          </p:cNvSpPr>
          <p:nvPr/>
        </p:nvSpPr>
        <p:spPr bwMode="auto">
          <a:xfrm>
            <a:off x="1555750" y="3298825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6" name="Line 334"/>
          <p:cNvSpPr>
            <a:spLocks noChangeShapeType="1"/>
          </p:cNvSpPr>
          <p:nvPr/>
        </p:nvSpPr>
        <p:spPr bwMode="auto">
          <a:xfrm>
            <a:off x="1708150" y="3197225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7" name="Line 335"/>
          <p:cNvSpPr>
            <a:spLocks noChangeShapeType="1"/>
          </p:cNvSpPr>
          <p:nvPr/>
        </p:nvSpPr>
        <p:spPr bwMode="auto">
          <a:xfrm>
            <a:off x="1317625" y="3276600"/>
            <a:ext cx="0" cy="210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928" name="Rectangle 336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/>
              <a:t>Recent Developments in Systems Modeling</a:t>
            </a:r>
          </a:p>
        </p:txBody>
      </p:sp>
      <p:sp>
        <p:nvSpPr>
          <p:cNvPr id="110929" name="Rectangle 337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B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3A0000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A0000"/>
                </a:solidFill>
                <a:latin typeface="Verdana" panose="020B060403050404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de-CH" altLang="en-US" sz="2000" b="1"/>
              <a:t>Large scale earthquake risk management</a:t>
            </a:r>
            <a:endParaRPr lang="en-US" altLang="en-US" sz="2000" b="1"/>
          </a:p>
        </p:txBody>
      </p:sp>
    </p:spTree>
    <p:extLst>
      <p:ext uri="{BB962C8B-B14F-4D97-AF65-F5344CB8AC3E}">
        <p14:creationId xmlns:p14="http://schemas.microsoft.com/office/powerpoint/2010/main" val="31944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151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pic>
        <p:nvPicPr>
          <p:cNvPr id="38916" name="Picture 1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16113"/>
            <a:ext cx="63150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15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de-CH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	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sp>
        <p:nvSpPr>
          <p:cNvPr id="38918" name="Oval 154"/>
          <p:cNvSpPr>
            <a:spLocks noChangeArrowheads="1"/>
          </p:cNvSpPr>
          <p:nvPr/>
        </p:nvSpPr>
        <p:spPr bwMode="auto">
          <a:xfrm>
            <a:off x="2051050" y="2781300"/>
            <a:ext cx="2519363" cy="21605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38919" name="Text Box 155"/>
          <p:cNvSpPr txBox="1">
            <a:spLocks noChangeArrowheads="1"/>
          </p:cNvSpPr>
          <p:nvPr/>
        </p:nvSpPr>
        <p:spPr bwMode="auto">
          <a:xfrm>
            <a:off x="303213" y="4138613"/>
            <a:ext cx="1865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de-CH" altLang="en-US" sz="2000" b="1">
                <a:solidFill>
                  <a:srgbClr val="FF0000"/>
                </a:solidFill>
                <a:latin typeface="Verdana" panose="020B0604030504040204" pitchFamily="34" charset="0"/>
              </a:rPr>
              <a:t>Liquifaction</a:t>
            </a:r>
            <a:endParaRPr lang="en-US" altLang="en-US" sz="20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827088" y="2159000"/>
            <a:ext cx="741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Condition indicators for </a:t>
            </a:r>
            <a:br>
              <a:rPr lang="en-US" altLang="en-US" sz="1800" b="1">
                <a:latin typeface="Verdana" panose="020B0604030504040204" pitchFamily="34" charset="0"/>
              </a:rPr>
            </a:br>
            <a:r>
              <a:rPr lang="en-US" altLang="en-US" sz="1800" b="1">
                <a:latin typeface="Verdana" panose="020B0604030504040204" pitchFamily="34" charset="0"/>
              </a:rPr>
              <a:t>liquefaction susceptibility </a:t>
            </a:r>
            <a:br>
              <a:rPr lang="en-US" altLang="en-US" sz="1800" b="1">
                <a:latin typeface="Verdana" panose="020B0604030504040204" pitchFamily="34" charset="0"/>
              </a:rPr>
            </a:br>
            <a:r>
              <a:rPr lang="en-US" altLang="en-US" sz="1800" b="1">
                <a:latin typeface="Verdana" panose="020B0604030504040204" pitchFamily="34" charset="0"/>
              </a:rPr>
              <a:t>of silty and sandy soils</a:t>
            </a:r>
          </a:p>
        </p:txBody>
      </p:sp>
      <p:sp>
        <p:nvSpPr>
          <p:cNvPr id="39940" name="Rectangle 35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39941" name="Rectangle 36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de-CH" altLang="en-US" sz="20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	</a:t>
            </a:r>
            <a:endParaRPr lang="en-US" altLang="en-US" sz="2000" b="1">
              <a:latin typeface="Verdana" panose="020B0604030504040204" pitchFamily="34" charset="0"/>
            </a:endParaRPr>
          </a:p>
        </p:txBody>
      </p:sp>
      <p:pic>
        <p:nvPicPr>
          <p:cNvPr id="39942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36763"/>
            <a:ext cx="4716462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5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b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/>
            </a:r>
            <a:b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</a:br>
            <a:endParaRPr lang="de-CH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Vulnerability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in regard to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liquifaction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de-CH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	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4096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1"/>
          <a:stretch>
            <a:fillRect/>
          </a:stretch>
        </p:blipFill>
        <p:spPr bwMode="auto">
          <a:xfrm>
            <a:off x="3419475" y="1925638"/>
            <a:ext cx="5691188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593725" y="4889500"/>
            <a:ext cx="3531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de-CH" altLang="en-US" sz="2000" dirty="0">
                <a:latin typeface="+mj-lt"/>
              </a:rPr>
              <a:t>Locations </a:t>
            </a:r>
            <a:r>
              <a:rPr lang="de-CH" altLang="en-US" sz="2000" dirty="0" err="1">
                <a:latin typeface="+mj-lt"/>
              </a:rPr>
              <a:t>of</a:t>
            </a:r>
            <a:r>
              <a:rPr lang="de-CH" altLang="en-US" sz="2000" dirty="0">
                <a:latin typeface="+mj-lt"/>
              </a:rPr>
              <a:t> </a:t>
            </a:r>
            <a:r>
              <a:rPr lang="de-CH" altLang="en-US" sz="2000" dirty="0" err="1">
                <a:latin typeface="+mj-lt"/>
              </a:rPr>
              <a:t>buildings</a:t>
            </a:r>
            <a:r>
              <a:rPr lang="de-CH" altLang="en-US" sz="2000" dirty="0">
                <a:latin typeface="+mj-lt"/>
              </a:rPr>
              <a:t> </a:t>
            </a:r>
            <a:r>
              <a:rPr lang="de-CH" altLang="en-US" sz="2000" dirty="0" err="1">
                <a:latin typeface="+mj-lt"/>
              </a:rPr>
              <a:t>and</a:t>
            </a:r>
            <a:endParaRPr lang="de-CH" altLang="en-US" sz="2000" dirty="0">
              <a:latin typeface="+mj-lt"/>
            </a:endParaRPr>
          </a:p>
          <a:p>
            <a:pPr eaLnBrk="1" hangingPunct="1">
              <a:buFont typeface="Verdana" panose="020B0604030504040204" pitchFamily="34" charset="0"/>
              <a:buNone/>
            </a:pPr>
            <a:r>
              <a:rPr lang="de-CH" altLang="en-US" sz="2000" dirty="0" err="1">
                <a:latin typeface="+mj-lt"/>
              </a:rPr>
              <a:t>soil</a:t>
            </a:r>
            <a:r>
              <a:rPr lang="de-CH" altLang="en-US" sz="2000" dirty="0">
                <a:latin typeface="+mj-lt"/>
              </a:rPr>
              <a:t> </a:t>
            </a:r>
            <a:r>
              <a:rPr lang="de-CH" altLang="en-US" sz="2000" dirty="0" err="1">
                <a:latin typeface="+mj-lt"/>
              </a:rPr>
              <a:t>measurements</a:t>
            </a:r>
            <a:endParaRPr lang="en-US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76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Large scale earthquake risk management</a:t>
            </a:r>
            <a:br>
              <a:rPr lang="de-CH" altLang="en-US" sz="2000" b="1">
                <a:latin typeface="Verdana" panose="020B0604030504040204" pitchFamily="34" charset="0"/>
              </a:rPr>
            </a:br>
            <a:r>
              <a:rPr lang="de-CH" altLang="en-US" sz="2000" b="1">
                <a:latin typeface="Verdana" panose="020B0604030504040204" pitchFamily="34" charset="0"/>
              </a:rPr>
              <a:t/>
            </a:r>
            <a:br>
              <a:rPr lang="de-CH" altLang="en-US" sz="2000" b="1">
                <a:latin typeface="Verdana" panose="020B0604030504040204" pitchFamily="34" charset="0"/>
              </a:rPr>
            </a:br>
            <a:r>
              <a:rPr lang="de-CH" altLang="en-US" sz="2000" b="1">
                <a:latin typeface="Verdana" panose="020B0604030504040204" pitchFamily="34" charset="0"/>
              </a:rPr>
              <a:t>Vulnerability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in regard to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latin typeface="Verdana" panose="020B0604030504040204" pitchFamily="34" charset="0"/>
              </a:rPr>
              <a:t>liquifaction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Verdana" panose="020B0604030504040204" pitchFamily="34" charset="0"/>
            </a:endParaRPr>
          </a:p>
        </p:txBody>
      </p:sp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2565400"/>
            <a:ext cx="4281488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4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849313" y="1851025"/>
            <a:ext cx="833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Mean and coefficient of variation of conditional Standard Penetration Test (SPT) </a:t>
            </a:r>
            <a:b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blowcounts </a:t>
            </a:r>
            <a:r>
              <a:rPr lang="en-US" altLang="en-US" sz="1800">
                <a:latin typeface="Arial" panose="020B0604020202020204" pitchFamily="34" charset="0"/>
              </a:rPr>
              <a:t>(</a:t>
            </a:r>
            <a:r>
              <a:rPr lang="en-US" altLang="en-US" sz="1800" i="1">
                <a:latin typeface="Arial" panose="020B0604020202020204" pitchFamily="34" charset="0"/>
              </a:rPr>
              <a:t>N</a:t>
            </a:r>
            <a:r>
              <a:rPr lang="en-US" altLang="en-US" sz="1800" baseline="-25000">
                <a:latin typeface="Arial" panose="020B0604020202020204" pitchFamily="34" charset="0"/>
              </a:rPr>
              <a:t>1</a:t>
            </a:r>
            <a:r>
              <a:rPr lang="en-US" altLang="en-US" sz="1800">
                <a:latin typeface="Arial" panose="020B0604020202020204" pitchFamily="34" charset="0"/>
              </a:rPr>
              <a:t>)</a:t>
            </a:r>
            <a:r>
              <a:rPr lang="en-US" altLang="en-US" sz="1800" baseline="-25000">
                <a:latin typeface="Arial" panose="020B0604020202020204" pitchFamily="34" charset="0"/>
              </a:rPr>
              <a:t>60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simulations</a:t>
            </a:r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1600200" y="5897563"/>
            <a:ext cx="1387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957263" y="5445125"/>
            <a:ext cx="7359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</a:t>
            </a:r>
            <a:r>
              <a:rPr lang="en-US" altLang="en-US" sz="1800" i="1">
                <a:latin typeface="Arial" panose="020B0604020202020204" pitchFamily="34" charset="0"/>
              </a:rPr>
              <a:t>N</a:t>
            </a:r>
            <a:r>
              <a:rPr lang="en-US" altLang="en-US" sz="1800" baseline="-25000">
                <a:latin typeface="Arial" panose="020B0604020202020204" pitchFamily="34" charset="0"/>
              </a:rPr>
              <a:t>1</a:t>
            </a:r>
            <a:r>
              <a:rPr lang="en-US" altLang="en-US" sz="1800">
                <a:latin typeface="Arial" panose="020B0604020202020204" pitchFamily="34" charset="0"/>
              </a:rPr>
              <a:t>)</a:t>
            </a:r>
            <a:r>
              <a:rPr lang="en-US" altLang="en-US" sz="1800" baseline="-25000">
                <a:latin typeface="Arial" panose="020B0604020202020204" pitchFamily="34" charset="0"/>
              </a:rPr>
              <a:t>60</a:t>
            </a:r>
            <a:r>
              <a:rPr lang="en-US" altLang="en-US" sz="1800">
                <a:latin typeface="Arial" panose="020B0604020202020204" pitchFamily="34" charset="0"/>
              </a:rPr>
              <a:t> is the SPT blow count normalized to an overburden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pressure of approximately 100 kPa and a hammer energy ratio of 60%.</a:t>
            </a:r>
          </a:p>
          <a:p>
            <a:pPr eaLnBrk="1" hangingPunct="1"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301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2075"/>
            <a:ext cx="665956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sp>
        <p:nvSpPr>
          <p:cNvPr id="44037" name="Rectangle 9"/>
          <p:cNvSpPr>
            <a:spLocks noChangeArrowheads="1"/>
          </p:cNvSpPr>
          <p:nvPr/>
        </p:nvSpPr>
        <p:spPr bwMode="auto">
          <a:xfrm>
            <a:off x="684213" y="1935163"/>
            <a:ext cx="6478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Verdana" panose="020B0604030504040204" pitchFamily="34" charset="0"/>
              </a:rPr>
              <a:t>Probability of liquefaction at the study site,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Verdana" panose="020B0604030504040204" pitchFamily="34" charset="0"/>
              </a:rPr>
              <a:t>given a M=7.5 earthquake causing a PGA of 0.3g</a:t>
            </a:r>
          </a:p>
        </p:txBody>
      </p:sp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2"/>
          <a:stretch>
            <a:fillRect/>
          </a:stretch>
        </p:blipFill>
        <p:spPr bwMode="auto">
          <a:xfrm>
            <a:off x="900113" y="2636838"/>
            <a:ext cx="41481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45061" name="Picture 7" descr="Presentation_Da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14550"/>
            <a:ext cx="478631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20"/>
          <p:cNvSpPr>
            <a:spLocks noChangeArrowheads="1"/>
          </p:cNvSpPr>
          <p:nvPr/>
        </p:nvSpPr>
        <p:spPr bwMode="auto">
          <a:xfrm>
            <a:off x="804863" y="2324100"/>
            <a:ext cx="3636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  <a:latin typeface="Arial" panose="020B0604020202020204" pitchFamily="34" charset="0"/>
              </a:rPr>
              <a:t>Distribution of damage for a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  <a:latin typeface="Arial" panose="020B0604020202020204" pitchFamily="34" charset="0"/>
              </a:rPr>
              <a:t>M=7.5 earthquake </a:t>
            </a:r>
          </a:p>
        </p:txBody>
      </p:sp>
      <p:pic>
        <p:nvPicPr>
          <p:cNvPr id="45063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73463"/>
            <a:ext cx="1684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0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Recent Developments in Systems Modeling</a:t>
            </a:r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Large scale earthquake risk management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sp>
        <p:nvSpPr>
          <p:cNvPr id="46085" name="Rectangle 17"/>
          <p:cNvSpPr>
            <a:spLocks noChangeArrowheads="1"/>
          </p:cNvSpPr>
          <p:nvPr/>
        </p:nvSpPr>
        <p:spPr bwMode="auto">
          <a:xfrm>
            <a:off x="804863" y="2324100"/>
            <a:ext cx="2384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  <a:latin typeface="Arial" panose="020B0604020202020204" pitchFamily="34" charset="0"/>
              </a:rPr>
              <a:t>Total risks for a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  <a:latin typeface="Arial" panose="020B0604020202020204" pitchFamily="34" charset="0"/>
              </a:rPr>
              <a:t>M=7.5 earthquake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6086" name="Picture 18" descr="Presentation_TotalRi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065338"/>
            <a:ext cx="478631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65550"/>
            <a:ext cx="188753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Pressing boundaries for societal developments: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At local and global scales it is increasingly appreciated that societal developments are approaching the limits of the capacities of the ecological systems and the Earth life support system</a:t>
            </a:r>
          </a:p>
        </p:txBody>
      </p:sp>
      <p:sp>
        <p:nvSpPr>
          <p:cNvPr id="232" name="Titel 231"/>
          <p:cNvSpPr>
            <a:spLocks noGrp="1"/>
          </p:cNvSpPr>
          <p:nvPr>
            <p:ph type="title" idx="4294967295"/>
          </p:nvPr>
        </p:nvSpPr>
        <p:spPr>
          <a:xfrm>
            <a:off x="685800" y="607988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de-CH" dirty="0"/>
          </a:p>
        </p:txBody>
      </p:sp>
      <p:pic>
        <p:nvPicPr>
          <p:cNvPr id="2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30972"/>
            <a:ext cx="3858989" cy="272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" name="TextBox 4"/>
          <p:cNvSpPr txBox="1"/>
          <p:nvPr/>
        </p:nvSpPr>
        <p:spPr>
          <a:xfrm>
            <a:off x="4499992" y="5805264"/>
            <a:ext cx="34269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Planetary boundaries, Steffen</a:t>
            </a:r>
            <a:r>
              <a:rPr lang="da-DK" sz="1400" b="1" dirty="0">
                <a:solidFill>
                  <a:schemeClr val="tx1"/>
                </a:solidFill>
              </a:rPr>
              <a:t> </a:t>
            </a:r>
            <a:r>
              <a:rPr lang="da-DK" sz="1400" b="1" i="1" dirty="0">
                <a:solidFill>
                  <a:schemeClr val="tx1"/>
                </a:solidFill>
              </a:rPr>
              <a:t>et al</a:t>
            </a:r>
            <a:r>
              <a:rPr lang="da-DK" sz="1400" b="1" dirty="0">
                <a:solidFill>
                  <a:schemeClr val="tx1"/>
                </a:solidFill>
              </a:rPr>
              <a:t>. </a:t>
            </a:r>
            <a:r>
              <a:rPr lang="da-DK" sz="1400" b="1" dirty="0" smtClean="0">
                <a:solidFill>
                  <a:schemeClr val="tx1"/>
                </a:solidFill>
              </a:rPr>
              <a:t>2015</a:t>
            </a:r>
            <a:r>
              <a:rPr lang="da-DK" sz="1400" b="1" baseline="30000" dirty="0" smtClean="0">
                <a:solidFill>
                  <a:schemeClr val="tx1"/>
                </a:solidFill>
                <a:hlinkClick r:id="rId3"/>
              </a:rPr>
              <a:t>[1]</a:t>
            </a:r>
            <a:endParaRPr lang="da-DK" sz="1400" b="1" dirty="0">
              <a:solidFill>
                <a:schemeClr val="tx1"/>
              </a:solidFill>
            </a:endParaRPr>
          </a:p>
        </p:txBody>
      </p:sp>
      <p:pic>
        <p:nvPicPr>
          <p:cNvPr id="236" name="Grafik 235" descr="300px-World-Population-1800-2100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429000"/>
            <a:ext cx="2259075" cy="2304256"/>
          </a:xfrm>
          <a:prstGeom prst="rect">
            <a:avLst/>
          </a:prstGeom>
        </p:spPr>
      </p:pic>
      <p:sp>
        <p:nvSpPr>
          <p:cNvPr id="237" name="TextBox 4"/>
          <p:cNvSpPr txBox="1"/>
          <p:nvPr/>
        </p:nvSpPr>
        <p:spPr>
          <a:xfrm>
            <a:off x="1259632" y="5805264"/>
            <a:ext cx="3168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Population growth, Wikepedia, UN</a:t>
            </a:r>
            <a:endParaRPr lang="da-DK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endParaRPr lang="en-US" altLang="en-US" sz="2000" smtClean="0"/>
          </a:p>
        </p:txBody>
      </p:sp>
      <p:sp>
        <p:nvSpPr>
          <p:cNvPr id="783363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Verdana"/>
              </a:rPr>
              <a:t>Management of Risks due to Earthquakes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Risk assessment for large portfolios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471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9138"/>
            <a:ext cx="84582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endParaRPr lang="en-US" altLang="en-US" sz="2000" smtClean="0"/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Verdana"/>
              </a:rPr>
              <a:t>Management of Risks due to Earthquakes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Risk assessment for large portfolios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2162175"/>
            <a:ext cx="56880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79388" y="2605088"/>
            <a:ext cx="2538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de-CH" altLang="en-US" sz="1600" b="1">
                <a:latin typeface="Verdana" panose="020B0604030504040204" pitchFamily="34" charset="0"/>
              </a:rPr>
              <a:t>Without dependency</a:t>
            </a:r>
            <a:endParaRPr lang="en-US" altLang="en-US" sz="1600" b="1">
              <a:latin typeface="Verdana" panose="020B0604030504040204" pitchFamily="34" charset="0"/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79388" y="4724400"/>
            <a:ext cx="216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Verdana" panose="020B0604030504040204" pitchFamily="34" charset="0"/>
              <a:buNone/>
            </a:pPr>
            <a:r>
              <a:rPr lang="de-CH" altLang="en-US" sz="1600" b="1">
                <a:latin typeface="Verdana" panose="020B0604030504040204" pitchFamily="34" charset="0"/>
              </a:rPr>
              <a:t>With dependency</a:t>
            </a:r>
            <a:endParaRPr lang="en-US" altLang="en-US" sz="1600" b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endParaRPr lang="en-US" altLang="en-US" sz="2000" smtClean="0"/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Verdana"/>
              </a:rPr>
              <a:t>Management of Risks due to Earthquakes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de-CH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Risk assessment for large portfolios</a:t>
            </a: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857375"/>
            <a:ext cx="62865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Concluding Remarks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Modern risk assessment frameworks and tools greatly enhance risk management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Utilize generic risk modeling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Facilitate updating of risks through indicators 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Can be applied for individually and jointly acting hazards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000" b="1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>
                <a:solidFill>
                  <a:srgbClr val="3A0000"/>
                </a:solidFill>
                <a:latin typeface="Verdana" panose="020B0604030504040204" pitchFamily="34" charset="0"/>
              </a:rPr>
              <a:t>Can be coupled with any (set) of models available which link exposure events to effects of climatic change  </a:t>
            </a:r>
          </a:p>
        </p:txBody>
      </p:sp>
    </p:spTree>
    <p:extLst>
      <p:ext uri="{BB962C8B-B14F-4D97-AF65-F5344CB8AC3E}">
        <p14:creationId xmlns:p14="http://schemas.microsoft.com/office/powerpoint/2010/main" val="34956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685800" y="60960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b="1">
                <a:latin typeface="Verdana" panose="020B0604030504040204" pitchFamily="34" charset="0"/>
              </a:rPr>
              <a:t>Concluding Remarks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685800" y="14478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2400"/>
              <a:buFont typeface="Verdana" panose="020B060403050404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We still need to improve modelling and best practices in risk management of natural hazards to establish the right focus on how to: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 reduce risks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 increase resilience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 achieve sustainability</a:t>
            </a:r>
            <a:endParaRPr lang="en-US" altLang="en-US" sz="2000" b="1" dirty="0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000" b="1" dirty="0" smtClean="0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Efforts must be directed </a:t>
            </a: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on standardization of: 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 modeling approaches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 assessment criteria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000" b="1" dirty="0">
              <a:solidFill>
                <a:srgbClr val="3A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Industry 4.0 must be utilized to facilitate: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 open platforms for sharing models/data/tools</a:t>
            </a:r>
            <a:b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-</a:t>
            </a:r>
            <a:r>
              <a:rPr lang="en-US" altLang="en-US" sz="2000" b="1" dirty="0" smtClean="0">
                <a:solidFill>
                  <a:srgbClr val="3A0000"/>
                </a:solidFill>
                <a:latin typeface="Verdana" panose="020B0604030504040204" pitchFamily="34" charset="0"/>
              </a:rPr>
              <a:t> real-time observations/monitoring/advise </a:t>
            </a:r>
            <a:endParaRPr lang="en-US" altLang="en-US" sz="2000" b="1" dirty="0">
              <a:solidFill>
                <a:srgbClr val="3A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3043569" y="46554"/>
            <a:ext cx="5796856" cy="1092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K-FORCE Lectures</a:t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Banja Luka,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Bosnia Herzegovina</a:t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December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13,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2018</a:t>
            </a:r>
            <a:br>
              <a:rPr 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endParaRPr lang="en-US" sz="1600" b="1" dirty="0" smtClean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2873613" y="5801603"/>
            <a:ext cx="5300483" cy="10527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14" name="Rektangel 13"/>
          <p:cNvSpPr/>
          <p:nvPr/>
        </p:nvSpPr>
        <p:spPr bwMode="auto">
          <a:xfrm>
            <a:off x="96677" y="6254853"/>
            <a:ext cx="5300483" cy="6031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15" name="Rektangel 14"/>
          <p:cNvSpPr/>
          <p:nvPr/>
        </p:nvSpPr>
        <p:spPr bwMode="auto">
          <a:xfrm>
            <a:off x="1589616" y="4943642"/>
            <a:ext cx="1303060" cy="17971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20" name="Rektangel 19"/>
          <p:cNvSpPr/>
          <p:nvPr/>
        </p:nvSpPr>
        <p:spPr bwMode="auto">
          <a:xfrm>
            <a:off x="7759201" y="5002583"/>
            <a:ext cx="1303060" cy="17971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icrosoft YaHei" charset="-122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91" y="4941168"/>
            <a:ext cx="2556497" cy="1789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605" y="5122483"/>
            <a:ext cx="4894562" cy="17306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89526" y="-205586"/>
            <a:ext cx="192085" cy="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89525" y="172394"/>
            <a:ext cx="2720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 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Grafik 6" descr="smoke_1847738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291" y="2708920"/>
            <a:ext cx="2556497" cy="188151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0" y="166637"/>
            <a:ext cx="2538318" cy="22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3023617" y="1772816"/>
            <a:ext cx="6084887" cy="172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smtClean="0">
                <a:solidFill>
                  <a:srgbClr val="003366"/>
                </a:solidFill>
                <a:latin typeface="Verdana" pitchFamily="34" charset="0"/>
              </a:rPr>
              <a:t>Thanks for your attention </a:t>
            </a:r>
            <a:r>
              <a:rPr lang="en-US" sz="2800" b="1" dirty="0" smtClean="0">
                <a:solidFill>
                  <a:srgbClr val="003366"/>
                </a:solidFill>
                <a:latin typeface="Verdana" pitchFamily="34" charset="0"/>
                <a:sym typeface="Wingdings" panose="05000000000000000000" pitchFamily="2" charset="2"/>
              </a:rPr>
              <a:t></a:t>
            </a:r>
            <a:endParaRPr lang="en-US" sz="2800" b="1" dirty="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257501" y="3147515"/>
            <a:ext cx="6300912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a-DK" sz="1800" b="1" dirty="0" smtClean="0">
                <a:solidFill>
                  <a:srgbClr val="000000"/>
                </a:solidFill>
                <a:latin typeface="Verdana" pitchFamily="34" charset="0"/>
              </a:rPr>
              <a:t>mfn@civil.aau.dk</a:t>
            </a:r>
          </a:p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a-DK" sz="18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a-DK" sz="1800" b="1" dirty="0" smtClean="0">
                <a:solidFill>
                  <a:srgbClr val="000000"/>
                </a:solidFill>
                <a:latin typeface="Verdana" pitchFamily="34" charset="0"/>
              </a:rPr>
              <a:t>www.r3sbe.civil.aau.dk</a:t>
            </a:r>
          </a:p>
          <a:p>
            <a:pPr>
              <a:buClrTx/>
              <a:buSzPct val="12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a-DK" sz="18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0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Pressing boundaries for societal developments: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Significant signs of the back-coupling between civilizations and living conditions for civilization are observable</a:t>
            </a:r>
          </a:p>
        </p:txBody>
      </p:sp>
      <p:sp>
        <p:nvSpPr>
          <p:cNvPr id="232" name="Titel 231"/>
          <p:cNvSpPr>
            <a:spLocks noGrp="1"/>
          </p:cNvSpPr>
          <p:nvPr>
            <p:ph type="title" idx="4294967295"/>
          </p:nvPr>
        </p:nvSpPr>
        <p:spPr>
          <a:xfrm>
            <a:off x="685800" y="607988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de-CH" dirty="0"/>
          </a:p>
        </p:txBody>
      </p:sp>
      <p:sp>
        <p:nvSpPr>
          <p:cNvPr id="237" name="TextBox 4"/>
          <p:cNvSpPr txBox="1"/>
          <p:nvPr/>
        </p:nvSpPr>
        <p:spPr>
          <a:xfrm>
            <a:off x="1259632" y="5733256"/>
            <a:ext cx="3168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IPCC homepage</a:t>
            </a:r>
            <a:endParaRPr lang="da-DK" sz="1400" b="1" dirty="0">
              <a:solidFill>
                <a:schemeClr val="tx1"/>
              </a:solidFill>
            </a:endParaRPr>
          </a:p>
        </p:txBody>
      </p:sp>
      <p:pic>
        <p:nvPicPr>
          <p:cNvPr id="8" name="Grafik 7" descr="figure-spm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852936"/>
            <a:ext cx="4055286" cy="2860575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 rot="10800000">
            <a:off x="3491880" y="4725144"/>
            <a:ext cx="1944216" cy="14401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TextBox 4"/>
          <p:cNvSpPr txBox="1"/>
          <p:nvPr/>
        </p:nvSpPr>
        <p:spPr>
          <a:xfrm>
            <a:off x="5652120" y="4725144"/>
            <a:ext cx="3168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CO2 emissions constant at 2000 level</a:t>
            </a:r>
            <a:endParaRPr lang="da-DK" sz="1400" b="1" dirty="0">
              <a:solidFill>
                <a:schemeClr val="tx1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rot="10800000" flipV="1">
            <a:off x="3491880" y="3429000"/>
            <a:ext cx="1944216" cy="4320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4"/>
          <p:cNvSpPr txBox="1"/>
          <p:nvPr/>
        </p:nvSpPr>
        <p:spPr>
          <a:xfrm>
            <a:off x="5652120" y="3212976"/>
            <a:ext cx="3168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Scenario A2 – heterogeneous world</a:t>
            </a:r>
            <a:endParaRPr lang="da-DK" sz="1400" b="1" dirty="0">
              <a:solidFill>
                <a:schemeClr val="tx1"/>
              </a:solidFill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5652120" y="4057327"/>
            <a:ext cx="3168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Scenario B1 – convergent world</a:t>
            </a:r>
            <a:endParaRPr lang="da-DK" sz="1400" b="1" dirty="0">
              <a:solidFill>
                <a:schemeClr val="tx1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 rot="10800000">
            <a:off x="3491886" y="4240833"/>
            <a:ext cx="1944211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04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Pressing boundaries for societal developments: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Significant signs of the back coupling between civilizations and living conditions for civilization are observable</a:t>
            </a:r>
          </a:p>
        </p:txBody>
      </p:sp>
      <p:sp>
        <p:nvSpPr>
          <p:cNvPr id="232" name="Titel 231"/>
          <p:cNvSpPr>
            <a:spLocks noGrp="1"/>
          </p:cNvSpPr>
          <p:nvPr>
            <p:ph type="title" idx="4294967295"/>
          </p:nvPr>
        </p:nvSpPr>
        <p:spPr>
          <a:xfrm>
            <a:off x="685800" y="607988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rgbClr val="003366"/>
                </a:solidFill>
              </a:rPr>
              <a:t>The Challenges of Risk Management</a:t>
            </a:r>
            <a:endParaRPr lang="de-CH" dirty="0"/>
          </a:p>
        </p:txBody>
      </p:sp>
      <p:sp>
        <p:nvSpPr>
          <p:cNvPr id="237" name="TextBox 4"/>
          <p:cNvSpPr txBox="1"/>
          <p:nvPr/>
        </p:nvSpPr>
        <p:spPr>
          <a:xfrm>
            <a:off x="1259632" y="5733256"/>
            <a:ext cx="3168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Wikepedia</a:t>
            </a:r>
            <a:endParaRPr lang="da-DK" sz="1400" b="1" dirty="0">
              <a:solidFill>
                <a:schemeClr val="tx1"/>
              </a:solidFill>
            </a:endParaRPr>
          </a:p>
        </p:txBody>
      </p:sp>
      <p:pic>
        <p:nvPicPr>
          <p:cNvPr id="7" name="Grafik 6" descr="All_palaeotemps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359585"/>
            <a:ext cx="7414592" cy="2157647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 bwMode="auto">
          <a:xfrm>
            <a:off x="7706444" y="3717032"/>
            <a:ext cx="1224136" cy="158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4"/>
          <p:cNvSpPr txBox="1"/>
          <p:nvPr/>
        </p:nvSpPr>
        <p:spPr>
          <a:xfrm>
            <a:off x="7847856" y="5641503"/>
            <a:ext cx="12606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a-DK" sz="1400" b="1" dirty="0" smtClean="0">
                <a:solidFill>
                  <a:schemeClr val="tx1"/>
                </a:solidFill>
              </a:rPr>
              <a:t>Anthropocene</a:t>
            </a:r>
            <a:endParaRPr lang="da-DK" sz="1400" b="1" dirty="0">
              <a:solidFill>
                <a:schemeClr val="tx1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rot="5400000" flipH="1" flipV="1">
            <a:off x="7496759" y="4680062"/>
            <a:ext cx="1922883" cy="158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049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Verdana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20571</TotalTime>
  <Words>1050</Words>
  <Application>Microsoft Office PowerPoint</Application>
  <PresentationFormat>Skærmshow (4:3)</PresentationFormat>
  <Paragraphs>374</Paragraphs>
  <Slides>75</Slides>
  <Notes>29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2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75</vt:i4>
      </vt:variant>
    </vt:vector>
  </HeadingPairs>
  <TitlesOfParts>
    <vt:vector size="89" baseType="lpstr">
      <vt:lpstr>Microsoft YaHei</vt:lpstr>
      <vt:lpstr>Arial</vt:lpstr>
      <vt:lpstr>Arial Unicode MS</vt:lpstr>
      <vt:lpstr>Calibri</vt:lpstr>
      <vt:lpstr>Helvetica Neue</vt:lpstr>
      <vt:lpstr>Myriad Pro</vt:lpstr>
      <vt:lpstr>Segoe UI</vt:lpstr>
      <vt:lpstr>Times New Roman</vt:lpstr>
      <vt:lpstr>Trebuchet MS</vt:lpstr>
      <vt:lpstr>Verdana</vt:lpstr>
      <vt:lpstr>Wingdings</vt:lpstr>
      <vt:lpstr>Larissa-Design</vt:lpstr>
      <vt:lpstr>Office Theme</vt:lpstr>
      <vt:lpstr>Equation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The Challenges of Risk Management</vt:lpstr>
      <vt:lpstr>PowerPoint-præsentation</vt:lpstr>
      <vt:lpstr>PowerPoint-præsentation</vt:lpstr>
      <vt:lpstr>Resilience/sustainability – Definitions and Insights </vt:lpstr>
      <vt:lpstr>Resilience/sustainability – Definitions and Insights </vt:lpstr>
      <vt:lpstr>Resilience/sustainability – Definitions and Insights </vt:lpstr>
      <vt:lpstr>Resilience/sustainability – Definitions and Insights </vt:lpstr>
      <vt:lpstr>PowerPoint-præsentation</vt:lpstr>
      <vt:lpstr>PowerPoint-præsentation</vt:lpstr>
      <vt:lpstr>PowerPoint-præsentation</vt:lpstr>
      <vt:lpstr>Probabilistic System Representation</vt:lpstr>
      <vt:lpstr>Probabilistic System Representation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Probabilistic System Representation</vt:lpstr>
      <vt:lpstr>Probabilistic System Representation</vt:lpstr>
      <vt:lpstr>Probabilistic System Representation</vt:lpstr>
      <vt:lpstr>Probabilistic System Representation</vt:lpstr>
      <vt:lpstr>Probabilistic System Representation</vt:lpstr>
      <vt:lpstr>Probabilistic System Representation</vt:lpstr>
      <vt:lpstr>Probabilistic System Representation</vt:lpstr>
      <vt:lpstr>Probabilistic System Representation</vt:lpstr>
      <vt:lpstr>Probabilistic System Representation</vt:lpstr>
      <vt:lpstr>Example Illustrations</vt:lpstr>
      <vt:lpstr>Exposure Modeling</vt:lpstr>
      <vt:lpstr>Exposure Modeling</vt:lpstr>
      <vt:lpstr>Exposure Modeling</vt:lpstr>
      <vt:lpstr>Exposure Modeling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Beispielseite</dc:title>
  <dc:creator>Dani Straub</dc:creator>
  <cp:lastModifiedBy>Reviewer</cp:lastModifiedBy>
  <cp:revision>472</cp:revision>
  <cp:lastPrinted>2018-12-11T08:54:11Z</cp:lastPrinted>
  <dcterms:created xsi:type="dcterms:W3CDTF">2001-03-06T15:33:32Z</dcterms:created>
  <dcterms:modified xsi:type="dcterms:W3CDTF">2018-12-13T16:07:18Z</dcterms:modified>
</cp:coreProperties>
</file>