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320" r:id="rId3"/>
    <p:sldId id="341" r:id="rId4"/>
    <p:sldId id="333" r:id="rId5"/>
    <p:sldId id="344" r:id="rId6"/>
    <p:sldId id="315" r:id="rId7"/>
    <p:sldId id="335" r:id="rId8"/>
    <p:sldId id="351" r:id="rId9"/>
    <p:sldId id="350" r:id="rId10"/>
    <p:sldId id="327" r:id="rId11"/>
    <p:sldId id="346" r:id="rId12"/>
    <p:sldId id="362" r:id="rId13"/>
    <p:sldId id="349" r:id="rId14"/>
    <p:sldId id="360" r:id="rId15"/>
    <p:sldId id="361" r:id="rId16"/>
    <p:sldId id="354" r:id="rId17"/>
    <p:sldId id="355" r:id="rId18"/>
    <p:sldId id="356" r:id="rId19"/>
    <p:sldId id="337" r:id="rId20"/>
    <p:sldId id="359" r:id="rId21"/>
    <p:sldId id="345" r:id="rId22"/>
    <p:sldId id="329" r:id="rId23"/>
    <p:sldId id="322" r:id="rId24"/>
    <p:sldId id="331" r:id="rId25"/>
    <p:sldId id="321" r:id="rId26"/>
    <p:sldId id="339" r:id="rId27"/>
    <p:sldId id="357" r:id="rId28"/>
    <p:sldId id="358" r:id="rId29"/>
    <p:sldId id="343" r:id="rId30"/>
    <p:sldId id="352" r:id="rId31"/>
    <p:sldId id="353" r:id="rId32"/>
    <p:sldId id="363" r:id="rId33"/>
    <p:sldId id="348" r:id="rId34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6" autoAdjust="0"/>
    <p:restoredTop sz="94306" autoAdjust="0"/>
  </p:normalViewPr>
  <p:slideViewPr>
    <p:cSldViewPr>
      <p:cViewPr>
        <p:scale>
          <a:sx n="70" d="100"/>
          <a:sy n="70" d="100"/>
        </p:scale>
        <p:origin x="-1038" y="-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0956" marR="0" lvl="1" indent="-135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913" marR="0" lvl="2" indent="-271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32869" marR="0" lvl="3" indent="-40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3825" marR="0" lvl="4" indent="-542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54782" marR="0" lvl="5" indent="-6781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65738" marR="0" lvl="6" indent="-813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76695" marR="0" lvl="7" indent="-949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87651" marR="0" lvl="8" indent="-1085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0956" marR="0" lvl="1" indent="-135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913" marR="0" lvl="2" indent="-271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32869" marR="0" lvl="3" indent="-40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3825" marR="0" lvl="4" indent="-542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54782" marR="0" lvl="5" indent="-6781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65738" marR="0" lvl="6" indent="-813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76695" marR="0" lvl="7" indent="-949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87651" marR="0" lvl="8" indent="-1085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0956" marR="0" lvl="1" indent="-13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913" marR="0" lvl="2" indent="-271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32869" marR="0" lvl="3" indent="-4068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3825" marR="0" lvl="4" indent="-542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54782" marR="0" lvl="5" indent="-678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65738" marR="0" lvl="6" indent="-813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76695" marR="0" lvl="7" indent="-949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87651" marR="0" lvl="8" indent="-1085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0956" marR="0" lvl="1" indent="-135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913" marR="0" lvl="2" indent="-271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32869" marR="0" lvl="3" indent="-40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3825" marR="0" lvl="4" indent="-542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54782" marR="0" lvl="5" indent="-6781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65738" marR="0" lvl="6" indent="-813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76695" marR="0" lvl="7" indent="-949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87651" marR="0" lvl="8" indent="-1085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74722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077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4154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6231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68308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0385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2462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4539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36616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00"/>
            </a:lvl2pPr>
            <a:lvl3pPr lvl="2" indent="0">
              <a:spcBef>
                <a:spcPts val="0"/>
              </a:spcBef>
              <a:buNone/>
              <a:defRPr sz="1300"/>
            </a:lvl3pPr>
            <a:lvl4pPr lvl="3" indent="0">
              <a:spcBef>
                <a:spcPts val="0"/>
              </a:spcBef>
              <a:buNone/>
              <a:defRPr sz="1300"/>
            </a:lvl4pPr>
            <a:lvl5pPr lvl="4" indent="0">
              <a:spcBef>
                <a:spcPts val="0"/>
              </a:spcBef>
              <a:buNone/>
              <a:defRPr sz="1300"/>
            </a:lvl5pPr>
            <a:lvl6pPr lvl="5" indent="0">
              <a:spcBef>
                <a:spcPts val="0"/>
              </a:spcBef>
              <a:buNone/>
              <a:defRPr sz="1300"/>
            </a:lvl6pPr>
            <a:lvl7pPr lvl="6" indent="0">
              <a:spcBef>
                <a:spcPts val="0"/>
              </a:spcBef>
              <a:buNone/>
              <a:defRPr sz="1300"/>
            </a:lvl7pPr>
            <a:lvl8pPr lvl="7" indent="0">
              <a:spcBef>
                <a:spcPts val="0"/>
              </a:spcBef>
              <a:buNone/>
              <a:defRPr sz="1300"/>
            </a:lvl8pPr>
            <a:lvl9pPr lvl="8" indent="0">
              <a:spcBef>
                <a:spcPts val="0"/>
              </a:spcBef>
              <a:buNone/>
              <a:defRPr sz="13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599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0" marR="0" lvl="0" indent="0" algn="ctr" rtl="0">
              <a:spcBef>
                <a:spcPts val="643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ctr" rtl="0">
              <a:spcBef>
                <a:spcPts val="554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ctr" rtl="0">
              <a:spcBef>
                <a:spcPts val="479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941645" y="4800600"/>
            <a:ext cx="5943599" cy="566738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00"/>
            </a:lvl2pPr>
            <a:lvl3pPr lvl="2" indent="0">
              <a:spcBef>
                <a:spcPts val="0"/>
              </a:spcBef>
              <a:buNone/>
              <a:defRPr sz="1300"/>
            </a:lvl3pPr>
            <a:lvl4pPr lvl="3" indent="0">
              <a:spcBef>
                <a:spcPts val="0"/>
              </a:spcBef>
              <a:buNone/>
              <a:defRPr sz="1300"/>
            </a:lvl4pPr>
            <a:lvl5pPr lvl="4" indent="0">
              <a:spcBef>
                <a:spcPts val="0"/>
              </a:spcBef>
              <a:buNone/>
              <a:defRPr sz="1300"/>
            </a:lvl5pPr>
            <a:lvl6pPr lvl="5" indent="0">
              <a:spcBef>
                <a:spcPts val="0"/>
              </a:spcBef>
              <a:buNone/>
              <a:defRPr sz="1300"/>
            </a:lvl6pPr>
            <a:lvl7pPr lvl="6" indent="0">
              <a:spcBef>
                <a:spcPts val="0"/>
              </a:spcBef>
              <a:buNone/>
              <a:defRPr sz="1300"/>
            </a:lvl7pPr>
            <a:lvl8pPr lvl="7" indent="0">
              <a:spcBef>
                <a:spcPts val="0"/>
              </a:spcBef>
              <a:buNone/>
              <a:defRPr sz="1300"/>
            </a:lvl8pPr>
            <a:lvl9pPr lvl="8" indent="0">
              <a:spcBef>
                <a:spcPts val="0"/>
              </a:spcBef>
              <a:buNone/>
              <a:defRPr sz="13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941645" y="612774"/>
            <a:ext cx="5943599" cy="4114800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0" marR="0" lvl="0" indent="0" algn="l" rtl="0">
              <a:spcBef>
                <a:spcPts val="643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554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479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41645" y="5367338"/>
            <a:ext cx="5943599" cy="804862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0" marR="0" lvl="0" indent="0" algn="l" rtl="0">
              <a:spcBef>
                <a:spcPts val="284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239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195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95299" y="274638"/>
            <a:ext cx="8915400" cy="1142999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00"/>
            </a:lvl2pPr>
            <a:lvl3pPr lvl="2" indent="0">
              <a:spcBef>
                <a:spcPts val="0"/>
              </a:spcBef>
              <a:buNone/>
              <a:defRPr sz="1300"/>
            </a:lvl3pPr>
            <a:lvl4pPr lvl="3" indent="0">
              <a:spcBef>
                <a:spcPts val="0"/>
              </a:spcBef>
              <a:buNone/>
              <a:defRPr sz="1300"/>
            </a:lvl4pPr>
            <a:lvl5pPr lvl="4" indent="0">
              <a:spcBef>
                <a:spcPts val="0"/>
              </a:spcBef>
              <a:buNone/>
              <a:defRPr sz="1300"/>
            </a:lvl5pPr>
            <a:lvl6pPr lvl="5" indent="0">
              <a:spcBef>
                <a:spcPts val="0"/>
              </a:spcBef>
              <a:buNone/>
              <a:defRPr sz="1300"/>
            </a:lvl6pPr>
            <a:lvl7pPr lvl="6" indent="0">
              <a:spcBef>
                <a:spcPts val="0"/>
              </a:spcBef>
              <a:buNone/>
              <a:defRPr sz="1300"/>
            </a:lvl7pPr>
            <a:lvl8pPr lvl="7" indent="0">
              <a:spcBef>
                <a:spcPts val="0"/>
              </a:spcBef>
              <a:buNone/>
              <a:defRPr sz="1300"/>
            </a:lvl8pPr>
            <a:lvl9pPr lvl="8" indent="0">
              <a:spcBef>
                <a:spcPts val="0"/>
              </a:spcBef>
              <a:buNone/>
              <a:defRPr sz="13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690019" y="-594516"/>
            <a:ext cx="4525963" cy="8915400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342838" marR="0" lvl="0" indent="-138542" algn="l" rtl="0">
              <a:spcBef>
                <a:spcPts val="643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816" marR="0" lvl="1" indent="-110924" algn="l" rtl="0">
              <a:spcBef>
                <a:spcPts val="554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794" marR="0" lvl="2" indent="-78554" algn="l" rtl="0">
              <a:spcBef>
                <a:spcPts val="479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911" marR="0" lvl="3" indent="-10332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029" marR="0" lvl="4" indent="-104339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147" marR="0" lvl="5" indent="-10535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264" marR="0" lvl="6" indent="-106369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382" marR="0" lvl="7" indent="-10738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5499" marR="0" lvl="8" indent="-108398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370513" y="2085976"/>
            <a:ext cx="5851525" cy="2228850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00"/>
            </a:lvl2pPr>
            <a:lvl3pPr lvl="2" indent="0">
              <a:spcBef>
                <a:spcPts val="0"/>
              </a:spcBef>
              <a:buNone/>
              <a:defRPr sz="1300"/>
            </a:lvl3pPr>
            <a:lvl4pPr lvl="3" indent="0">
              <a:spcBef>
                <a:spcPts val="0"/>
              </a:spcBef>
              <a:buNone/>
              <a:defRPr sz="1300"/>
            </a:lvl4pPr>
            <a:lvl5pPr lvl="4" indent="0">
              <a:spcBef>
                <a:spcPts val="0"/>
              </a:spcBef>
              <a:buNone/>
              <a:defRPr sz="1300"/>
            </a:lvl5pPr>
            <a:lvl6pPr lvl="5" indent="0">
              <a:spcBef>
                <a:spcPts val="0"/>
              </a:spcBef>
              <a:buNone/>
              <a:defRPr sz="1300"/>
            </a:lvl6pPr>
            <a:lvl7pPr lvl="6" indent="0">
              <a:spcBef>
                <a:spcPts val="0"/>
              </a:spcBef>
              <a:buNone/>
              <a:defRPr sz="1300"/>
            </a:lvl7pPr>
            <a:lvl8pPr lvl="7" indent="0">
              <a:spcBef>
                <a:spcPts val="0"/>
              </a:spcBef>
              <a:buNone/>
              <a:defRPr sz="1300"/>
            </a:lvl8pPr>
            <a:lvl9pPr lvl="8" indent="0">
              <a:spcBef>
                <a:spcPts val="0"/>
              </a:spcBef>
              <a:buNone/>
              <a:defRPr sz="13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830263" y="-60324"/>
            <a:ext cx="5851525" cy="6521450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342838" marR="0" lvl="0" indent="-138542" algn="l" rtl="0">
              <a:spcBef>
                <a:spcPts val="643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816" marR="0" lvl="1" indent="-110924" algn="l" rtl="0">
              <a:spcBef>
                <a:spcPts val="554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794" marR="0" lvl="2" indent="-78554" algn="l" rtl="0">
              <a:spcBef>
                <a:spcPts val="479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911" marR="0" lvl="3" indent="-10332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029" marR="0" lvl="4" indent="-104339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147" marR="0" lvl="5" indent="-10535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264" marR="0" lvl="6" indent="-106369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382" marR="0" lvl="7" indent="-10738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5499" marR="0" lvl="8" indent="-108398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95299" y="274638"/>
            <a:ext cx="8915400" cy="1142999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95299" y="1600201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458217" marR="0" lvl="0" indent="-185167" algn="l" rtl="0">
              <a:spcBef>
                <a:spcPts val="860"/>
              </a:spcBef>
              <a:buClr>
                <a:schemeClr val="dk1"/>
              </a:buClr>
              <a:buSzPct val="1000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2804" marR="0" lvl="1" indent="-148254" algn="l" rtl="0">
              <a:spcBef>
                <a:spcPts val="740"/>
              </a:spcBef>
              <a:buClr>
                <a:schemeClr val="dk1"/>
              </a:buClr>
              <a:buSzPct val="1000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7391" marR="0" lvl="2" indent="-10499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8347" marR="0" lvl="3" indent="-138097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9304" marR="0" lvl="4" indent="-139454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60260" marR="0" lvl="5" indent="-140810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71216" marR="0" lvl="6" indent="-142166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82173" marR="0" lvl="7" indent="-143523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93129" marR="0" lvl="8" indent="-144879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7" r:id="rId3"/>
    <p:sldLayoutId id="214748365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ropolismag.com/architecture/steven-holl-drawin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1" y="3124200"/>
            <a:ext cx="9905999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ctr">
              <a:buSzPct val="25000"/>
            </a:pPr>
            <a:r>
              <a:rPr lang="bs-Latn-BA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CRTEŽ- ISTRAŽIVAČKI POGON (ARHITEKTURE I URBANIZMA)*</a:t>
            </a:r>
          </a:p>
          <a:p>
            <a:pPr algn="ct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cs typeface="Calibri" pitchFamily="34" charset="0"/>
                <a:sym typeface="Calibri"/>
              </a:rPr>
              <a:t>*RADOVIĆ, Ranko. 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„</a:t>
            </a:r>
            <a:r>
              <a:rPr lang="bs-Latn-BA" sz="1600" dirty="0" smtClean="0">
                <a:latin typeface="Calibri" pitchFamily="34" charset="0"/>
                <a:cs typeface="Calibri" pitchFamily="34" charset="0"/>
                <a:sym typeface="Calibri"/>
              </a:rPr>
              <a:t>Vrt ili kavez, eseji i studije iz arhitekture i grada”, Prometej, Novi Sad, 1995.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F:\Maja\DOKS\M\Doktorat\Ceremonijalni prostori i dr%C5%BEavni spektakl u Titovoj Jugoslavij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AutoShape 4" descr="F:\Maja\DOKS\M\Doktorat\Ceremonijalni prostori i dr%C5%BEavni spektakl u Titovoj Jugoslavij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 descr="F:\Maja\DOKS\M\Doktorat\Ceremonijalni prostori i dr%C5%BEavni spektakl u Titovoj Jugoslavij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hape 129"/>
          <p:cNvSpPr/>
          <p:nvPr/>
        </p:nvSpPr>
        <p:spPr>
          <a:xfrm>
            <a:off x="0" y="63246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LE KORBIZIJE: „Put na Istok“/</a:t>
            </a:r>
            <a:r>
              <a:rPr lang="en-US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Voyage </a:t>
            </a:r>
            <a:r>
              <a:rPr lang="en-US" sz="1600" dirty="0" err="1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d'Orient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1966.                                                                                 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Partenono</a:t>
            </a:r>
            <a:r>
              <a:rPr lang="bs-Latn-BA" sz="1600" dirty="0" smtClean="0">
                <a:latin typeface="Calibri" pitchFamily="34" charset="0"/>
                <a:cs typeface="Calibri" pitchFamily="34" charset="0"/>
              </a:rPr>
              <a:t>n, 1910.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http://www.fondationlecorbusier.fr/corbuweb/morpheus.aspx?sysId=11&amp;sysLanguage=en-en&amp;sysParentId=11&amp;sysParentName=home&amp;clearQuery=1 </a:t>
            </a: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3080" name="Picture 8" descr="http://www.fondationlecorbusier.fr/CorbuCache/900x720_2049_3802.jpg?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92" y="0"/>
            <a:ext cx="502661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F:\Maja\DOKS\M\Doktorat\Ceremonijalni prostori i dr%C5%BEavni spektakl u Titovoj Jugoslavij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0" name="AutoShape 4" descr="F:\Maja\DOKS\M\Doktorat\Ceremonijalni prostori i dr%C5%BEavni spektakl u Titovoj Jugoslavij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2" name="AutoShape 6" descr="F:\Maja\DOKS\M\Doktorat\Ceremonijalni prostori i dr%C5%BEavni spektakl u Titovoj Jugoslavij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hape 129"/>
          <p:cNvSpPr/>
          <p:nvPr/>
        </p:nvSpPr>
        <p:spPr>
          <a:xfrm>
            <a:off x="0" y="63246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LE KORBIZIJE                                                                                                                                   Partenon, 1910,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</a:rPr>
              <a:t>d</a:t>
            </a:r>
            <a:r>
              <a:rPr lang="bs-Latn-BA" sz="1600" dirty="0" smtClean="0">
                <a:latin typeface="Calibri" pitchFamily="34" charset="0"/>
                <a:cs typeface="Calibri" pitchFamily="34" charset="0"/>
              </a:rPr>
              <a:t>etalji i cjelina</a:t>
            </a:r>
          </a:p>
          <a:p>
            <a:pPr>
              <a:buSzPct val="25000"/>
            </a:pPr>
            <a:r>
              <a:rPr lang="en-US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http://www.fondationlecorbusier.fr/corbuweb/morpheus.aspx?sysId=11&amp;sysLanguage=en-en&amp;sysParentId=11&amp;sysParentName=home&amp;clearQuery=1 </a:t>
            </a: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098" name="Picture 2" descr="VIAJE DE ORIENT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33512"/>
            <a:ext cx="609600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53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036320"/>
            <a:ext cx="9854451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Alison i Piter SMITSON, Stanovanje, 1970.</a:t>
            </a: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45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Bakminster FULER, Geodetska kupola, 1950te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76300"/>
            <a:ext cx="7620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0687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6960"/>
            <a:ext cx="9944100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Grupa ARCHIGRAM, Grad koji hoda,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1964.</a:t>
            </a: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254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4" y="0"/>
            <a:ext cx="9567566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Grupa ARCHIGRAM, Grad koji hoda,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1964.</a:t>
            </a: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979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5" y="0"/>
            <a:ext cx="9017645" cy="63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Rem KOLHAS,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Globus, Menhetn, Kultura zagušenja, 1972.</a:t>
            </a: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365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212" y="0"/>
            <a:ext cx="4190388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Rem KOLHAS,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La Vilet, Pariz,  1982.</a:t>
            </a: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728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Rem KOLHAS,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Svjetska izložba, 1983.</a:t>
            </a: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10244" name="Picture 4" descr="http://images.oma.eu/20150909134545-1250-t412/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8001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177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Superstudio, Njujork, 1969.</a:t>
            </a: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3076" name="Picture 4" descr="http://www.suckerpunchdaily.com/wp-content/uploads/2013/02/Superstudio-The-Continuous-Monument-New-New-York-19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" b="21310"/>
          <a:stretch/>
        </p:blipFill>
        <p:spPr bwMode="auto">
          <a:xfrm>
            <a:off x="152400" y="1503551"/>
            <a:ext cx="9525000" cy="482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N26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00138"/>
            <a:ext cx="78771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29"/>
          <p:cNvSpPr/>
          <p:nvPr/>
        </p:nvSpPr>
        <p:spPr>
          <a:xfrm>
            <a:off x="0" y="6248400"/>
            <a:ext cx="9906000" cy="5334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Ranko RADOVIĆ                                                                                                                                             26 samostalnih izložbi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,,</a:t>
            </a:r>
            <a:r>
              <a:rPr lang="en-US" sz="1600" dirty="0" err="1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Naseljen</a:t>
            </a:r>
            <a:r>
              <a:rPr lang="en-US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crtež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- </a:t>
            </a:r>
            <a:r>
              <a:rPr lang="en-US" sz="1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Knjiga</a:t>
            </a:r>
            <a:r>
              <a:rPr lang="en-US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eseja</a:t>
            </a:r>
            <a:r>
              <a:rPr lang="en-US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o </a:t>
            </a:r>
            <a:r>
              <a:rPr lang="en-US" sz="1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likovnom</a:t>
            </a:r>
            <a:r>
              <a:rPr lang="en-US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radu</a:t>
            </a:r>
            <a:r>
              <a:rPr lang="en-US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Ranka</a:t>
            </a:r>
            <a:r>
              <a:rPr lang="en-US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en-US" sz="1600" dirty="0" err="1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Radovića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“, grupa autora, Matica crngorska, 2016.</a:t>
            </a:r>
            <a:endParaRPr lang="bs-Latn-BA" sz="1600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919163"/>
            <a:ext cx="83343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Lebeus Vuds, Sarajevo, 1993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</a:p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Snovi i neostvarenja, ORIS 22, str. 14-22.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584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6096000"/>
            <a:ext cx="9906000" cy="6858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en-US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Steven H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OLL</a:t>
            </a:r>
            <a:r>
              <a:rPr lang="en-US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,,Proces započinjem uvijek u formatu 12,7*17,7cm. Ponekad iz toga nastane samo slika, a iz nje možda jednom nastane zgrada ili komad namještaja.“</a:t>
            </a:r>
            <a:endParaRPr lang="bs-Latn-BA" sz="1600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</a:endParaRPr>
          </a:p>
          <a:p>
            <a:pPr>
              <a:buSzPct val="25000"/>
            </a:pPr>
            <a:r>
              <a:rPr lang="en-US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  <a:hlinkClick r:id="rId3"/>
              </a:rPr>
              <a:t>http://www.metropolismag.com/architecture/steven-holl-drawing/</a:t>
            </a:r>
            <a:r>
              <a:rPr lang="bs-Latn-BA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</a:t>
            </a:r>
            <a:r>
              <a:rPr lang="en-US" sz="12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The </a:t>
            </a:r>
            <a:r>
              <a:rPr lang="en-US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Culture and Art Centre of Qingdao</a:t>
            </a:r>
            <a:r>
              <a:rPr lang="bs-Latn-BA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, China</a:t>
            </a:r>
            <a:r>
              <a:rPr lang="en-US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endParaRPr lang="en-US" sz="12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2050" name="Picture 2" descr="G:\Maja\DESKTOP\Nastava\AUP\AUP 1\2016_17\TRADICIJA I MODERNA\stiven ho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804862"/>
            <a:ext cx="7010400" cy="5248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73502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6477000"/>
            <a:ext cx="9906000" cy="2286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Peter ZUMTHOR: Vodene boje kao kritika standardizovanim arhitektonskim nacrtima</a:t>
            </a:r>
            <a:r>
              <a:rPr lang="bs-Latn-BA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 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</a:t>
            </a:r>
            <a:r>
              <a:rPr lang="bs-Latn-BA" sz="12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Serpentin </a:t>
            </a:r>
            <a:r>
              <a:rPr lang="bs-Latn-BA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paviljon, London, 2011. </a:t>
            </a:r>
            <a:endParaRPr lang="en-US" sz="12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3" name="Picture 9" descr="F:\Maja\DESKTOP\Nastava\AUP\AUP 1\2016_17\peter_zumthor_serpentine_gallery_pavilion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66788"/>
            <a:ext cx="97536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Maja\DESKTOP\Nastava\AUP\AUP 1\2016_17\alvaro siza architectural 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095375"/>
            <a:ext cx="30861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Alvaro SIZA, Škola arhitekture, Porto, 1985-1996.</a:t>
            </a:r>
          </a:p>
          <a:p>
            <a:pPr>
              <a:buSzPct val="25000"/>
            </a:pPr>
            <a:r>
              <a:rPr lang="bs-Latn-BA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Alvaro Siza, ,,Zapisi o arhitekturi”, AGM, Zagreb, 2006.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Nikola BAŠIĆ, Morske orgulje i pozdrav Suncu, Zadar, 2005-2008.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" name="Picture 8" descr="F:\Maja\DESKTOP\Nastava\AUP\AUP 1\2016_17\coupe-manue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484313"/>
            <a:ext cx="7918450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9"/>
          <p:cNvSpPr/>
          <p:nvPr/>
        </p:nvSpPr>
        <p:spPr>
          <a:xfrm>
            <a:off x="0" y="6172200"/>
            <a:ext cx="9906000" cy="6096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Branka KAMINSKI</a:t>
            </a:r>
            <a:r>
              <a:rPr lang="en-US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:</a:t>
            </a:r>
            <a:r>
              <a:rPr lang="bs-Latn-BA" sz="1600" dirty="0" smtClean="0">
                <a:latin typeface="Calibri" pitchFamily="34" charset="0"/>
                <a:cs typeface="Calibri" pitchFamily="34" charset="0"/>
              </a:rPr>
              <a:t>„</a:t>
            </a:r>
            <a:r>
              <a:rPr lang="vi-VN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vi-VN" sz="1600" dirty="0">
                <a:latin typeface="Calibri" pitchFamily="34" charset="0"/>
                <a:cs typeface="Calibri" pitchFamily="34" charset="0"/>
              </a:rPr>
              <a:t>[</a:t>
            </a:r>
            <a:r>
              <a:rPr lang="bs-Latn-BA" sz="1600" dirty="0">
                <a:latin typeface="Calibri" pitchFamily="34" charset="0"/>
                <a:cs typeface="Calibri" pitchFamily="34" charset="0"/>
              </a:rPr>
              <a:t>...</a:t>
            </a:r>
            <a:r>
              <a:rPr lang="vi-VN" sz="1600" dirty="0">
                <a:latin typeface="Calibri" pitchFamily="34" charset="0"/>
                <a:cs typeface="Calibri" pitchFamily="34" charset="0"/>
              </a:rPr>
              <a:t>]</a:t>
            </a:r>
            <a:r>
              <a:rPr lang="bs-Latn-BA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vi-VN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konstrukt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i</a:t>
            </a:r>
            <a:r>
              <a:rPr lang="vi-VN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vi-VN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urbanističkih cjelina 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- </a:t>
            </a:r>
            <a:r>
              <a:rPr lang="vi-VN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često napravljen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i</a:t>
            </a:r>
            <a:r>
              <a:rPr lang="vi-VN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vi-VN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prema povijesnim </a:t>
            </a:r>
            <a:r>
              <a:rPr lang="vi-VN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matricama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-</a:t>
            </a:r>
            <a:r>
              <a:rPr lang="vi-VN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topografski utemelj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eni sa vizurom </a:t>
            </a:r>
            <a:r>
              <a:rPr lang="vi-VN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iz </a:t>
            </a:r>
            <a:r>
              <a:rPr lang="vi-VN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ptičje </a:t>
            </a:r>
            <a:r>
              <a:rPr lang="vi-VN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perspektive</a:t>
            </a:r>
            <a:r>
              <a:rPr lang="vi-VN" sz="1600" dirty="0">
                <a:latin typeface="Calibri" pitchFamily="34" charset="0"/>
                <a:cs typeface="Calibri" pitchFamily="34" charset="0"/>
              </a:rPr>
              <a:t> [</a:t>
            </a:r>
            <a:r>
              <a:rPr lang="bs-Latn-BA" sz="1600" dirty="0">
                <a:latin typeface="Calibri" pitchFamily="34" charset="0"/>
                <a:cs typeface="Calibri" pitchFamily="34" charset="0"/>
              </a:rPr>
              <a:t>...</a:t>
            </a:r>
            <a:r>
              <a:rPr lang="vi-VN" sz="1600" dirty="0" smtClean="0">
                <a:latin typeface="Calibri" pitchFamily="34" charset="0"/>
                <a:cs typeface="Calibri" pitchFamily="34" charset="0"/>
              </a:rPr>
              <a:t>]</a:t>
            </a:r>
            <a:r>
              <a:rPr lang="vi-VN" sz="1600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"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                                                        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,,</a:t>
            </a:r>
            <a:r>
              <a:rPr lang="bs-Latn-BA" sz="14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Užitak prostora”, ORIS 28, str. 128-138. </a:t>
            </a: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18436" name="Picture 4" descr="http://oris.hr/files/g/1-2054/540x360-9/SPLI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241" y="1783080"/>
            <a:ext cx="4937759" cy="3291840"/>
          </a:xfrm>
          <a:prstGeom prst="rect">
            <a:avLst/>
          </a:prstGeom>
          <a:noFill/>
        </p:spPr>
      </p:pic>
      <p:pic>
        <p:nvPicPr>
          <p:cNvPr id="2050" name="Picture 2" descr="http://www.oris.hr/files/g/1-2054/540x360-9/PULAFIN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3080"/>
            <a:ext cx="4937759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5086290"/>
            <a:ext cx="9905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bs-Latn-BA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Pula, </a:t>
            </a:r>
            <a:r>
              <a:rPr lang="vi-VN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drug</a:t>
            </a:r>
            <a:r>
              <a:rPr lang="bs-Latn-BA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a </a:t>
            </a:r>
            <a:r>
              <a:rPr lang="vi-VN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nagrad</a:t>
            </a:r>
            <a:r>
              <a:rPr lang="bs-Latn-BA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a</a:t>
            </a:r>
            <a:r>
              <a:rPr lang="vi-VN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na “The Architectural Review Centenary Drawing Competition”, 1996</a:t>
            </a:r>
            <a:r>
              <a:rPr lang="vi-VN" sz="12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.</a:t>
            </a:r>
            <a:r>
              <a:rPr lang="bs-Latn-BA" sz="12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</a:t>
            </a:r>
            <a:r>
              <a:rPr lang="bs-Latn-BA" sz="12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</a:rPr>
              <a:t>                                                                                                            </a:t>
            </a:r>
            <a:r>
              <a:rPr lang="bs-Latn-BA" sz="12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Split</a:t>
            </a:r>
            <a:endParaRPr lang="en-US" sz="1200" dirty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Alvar ALTO, Vila Mairea, Normark, Finska, 1937-1939.</a:t>
            </a:r>
          </a:p>
          <a:p>
            <a:pPr>
              <a:buSzPct val="25000"/>
            </a:pPr>
            <a:r>
              <a:rPr lang="bs-Latn-BA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http://www.alvaraalto.fi/</a:t>
            </a:r>
          </a:p>
          <a:p>
            <a:pPr>
              <a:buSzPct val="25000"/>
            </a:pP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" name="Picture 2" descr="F:\Maja\DESKTOP\Nastava\AUP\AUP 1\2016_17\pastoralbucolic-florplan-perspecti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2209800"/>
            <a:ext cx="745807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35" y="0"/>
            <a:ext cx="702166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Alvar ALTO, Finski paviljon,  1939.</a:t>
            </a: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17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288570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Leonid i Viktor Vesnin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Lenjingradska pravda, 1924.</a:t>
            </a: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385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Aldo ROSSI, </a:t>
            </a:r>
            <a:r>
              <a:rPr lang="bs-Latn-BA" sz="1400" i="1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Teatro del Mondo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Venecijansko bijenale arhitekture, 1979.</a:t>
            </a:r>
          </a:p>
          <a:p>
            <a:pPr>
              <a:buSzPct val="25000"/>
            </a:pP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" name="Picture 4" descr="Rezultat slika za ALDO ROSSI TEATRO DEL MONDO SKET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04800"/>
            <a:ext cx="432435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6477000"/>
            <a:ext cx="9906000" cy="3048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Ranko RADOVIĆ i Radivoje DINULOVIĆ, Rekonstrukcija Ateljea 212, Beograd, 1987-1992.</a:t>
            </a: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6" name="Picture 2" descr="F:\Maja\DESKTOP\Nastava\AUP\AUP 1\2016_17\Radovic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0"/>
            <a:ext cx="448056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0"/>
            <a:ext cx="8869680" cy="647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Klod Nikola LEDU, Hotel, 1802.</a:t>
            </a: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872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9962147" cy="630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Etjen Lui BULE, Biblioteka, 1785.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214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3" y="0"/>
            <a:ext cx="842129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PIRANEZI, Zatvor, 1745-5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424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2514600"/>
            <a:ext cx="9906000" cy="18288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ctr"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„Arhitektonska misao može biti izrečena u gesti ruke, možda i prije negoli je spoznamo rukom. </a:t>
            </a:r>
          </a:p>
          <a:p>
            <a:pPr algn="ctr"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Ruke nas odaju, one pričaju same, govoreći u tišini, ne samo ono što mislimo, nego ono što jesmo. </a:t>
            </a:r>
          </a:p>
          <a:p>
            <a:pPr algn="ctr"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Neovisno o tehnologiji, o komjutorima, neovisno o tehničkim sredstvima i pomagalima, naše prvo i posljednje  'tehnološko pomagalo' je ruka. [...] </a:t>
            </a:r>
          </a:p>
          <a:p>
            <a:pPr algn="ctr"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Arhitektura nastaje na putu između ruke i misli, čak i kada ta ruka ne crta."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</a:t>
            </a:r>
          </a:p>
          <a:p>
            <a:pPr algn="r">
              <a:buSzPct val="25000"/>
            </a:pPr>
            <a:r>
              <a:rPr lang="bs-Latn-BA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Alan 	KOSTRANČIĆ, To što priča to su ruke, ORIS 64, str.174-175.</a:t>
            </a: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1646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Bogdan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BOGDANOVIĆ,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Kameni cvijet, Jasenovac,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1966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.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6" name="Picture 2" descr="F:\Maja\DESKTOP\Nastava\AUP\AUP 1\2016_17\Cvijet_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381000"/>
            <a:ext cx="7562851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985838"/>
            <a:ext cx="85725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Bogdan 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BOGDANOVIĆ, Crtežom prema sintezi, 1978.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4298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oris.hr/files/g/1-919/540x360-9/DFabijanic_6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0" y="1714500"/>
            <a:ext cx="5143500" cy="3429001"/>
          </a:xfrm>
          <a:prstGeom prst="rect">
            <a:avLst/>
          </a:prstGeom>
          <a:noFill/>
        </p:spPr>
      </p:pic>
      <p:sp>
        <p:nvSpPr>
          <p:cNvPr id="4" name="Shape 129"/>
          <p:cNvSpPr/>
          <p:nvPr/>
        </p:nvSpPr>
        <p:spPr>
          <a:xfrm>
            <a:off x="0" y="6019800"/>
            <a:ext cx="9906000" cy="838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Ivan VITIĆ                                                                                                                                                                       Šibenik</a:t>
            </a:r>
            <a:r>
              <a:rPr lang="bs-Latn-BA" sz="1600" dirty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, 1957.</a:t>
            </a:r>
          </a:p>
          <a:p>
            <a:pPr>
              <a:buSzPct val="25000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„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Opušteno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i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neopterećeno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nepretenciozno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vježba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um,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oko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i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ruku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na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motivima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života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koji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ga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okružuju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motivima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života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kakav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živi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u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njegovu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sjećanju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.”</a:t>
            </a:r>
            <a:r>
              <a:rPr lang="bs-Latn-BA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bs-Latn-BA" sz="1600" dirty="0" smtClean="0">
                <a:latin typeface="Calibri" pitchFamily="34" charset="0"/>
                <a:cs typeface="Calibri" pitchFamily="34" charset="0"/>
              </a:rPr>
              <a:t>                </a:t>
            </a:r>
            <a:r>
              <a:rPr lang="en-US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http://oris.hr/hr/kuca-arhitekture/novosti/slikarski-opus-ive-viti%C4%87a-_-%3Cbr_%3E16-4---6-5-2016,919.html</a:t>
            </a: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Lovro PERKOVIĆ, Vila Hvar, 1933.</a:t>
            </a:r>
          </a:p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Snovi i neostvarenja, ORIS 22, str. 14-22.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" name="Picture 2" descr="F:\Maja\DESKTOP\Nastava\AUP\AUP 1\2016_17\lovro perkovic vila hv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00150"/>
            <a:ext cx="70104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Vjenceslav RICHTER, Sinturbanizam, 1971.</a:t>
            </a:r>
            <a:endParaRPr lang="en-US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39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83" y="0"/>
            <a:ext cx="629071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29"/>
          <p:cNvSpPr/>
          <p:nvPr/>
        </p:nvSpPr>
        <p:spPr>
          <a:xfrm>
            <a:off x="0" y="6400800"/>
            <a:ext cx="9906000" cy="4572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Jože</a:t>
            </a:r>
            <a:r>
              <a:rPr lang="bs-Latn-BA" sz="14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PLEČNIK, Tržnica, Ljubljana, 1931-39.</a:t>
            </a: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en-US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vi-VN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6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lvl="0" algn="r">
              <a:buSzPct val="25000"/>
            </a:pPr>
            <a:endParaRPr lang="bs-Latn-BA" sz="14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232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5113</TotalTime>
  <Words>603</Words>
  <Application>Microsoft Office PowerPoint</Application>
  <PresentationFormat>A4 Paper (210x297 mm)</PresentationFormat>
  <Paragraphs>134</Paragraphs>
  <Slides>33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Maja</dc:creator>
  <cp:lastModifiedBy>WINDOWS 10</cp:lastModifiedBy>
  <cp:revision>558</cp:revision>
  <dcterms:modified xsi:type="dcterms:W3CDTF">2018-03-07T21:26:48Z</dcterms:modified>
</cp:coreProperties>
</file>