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401" r:id="rId2"/>
    <p:sldId id="402" r:id="rId3"/>
    <p:sldId id="337" r:id="rId4"/>
    <p:sldId id="338" r:id="rId5"/>
    <p:sldId id="387" r:id="rId6"/>
    <p:sldId id="389" r:id="rId7"/>
    <p:sldId id="388" r:id="rId8"/>
    <p:sldId id="390" r:id="rId9"/>
    <p:sldId id="391" r:id="rId10"/>
    <p:sldId id="341" r:id="rId11"/>
    <p:sldId id="394" r:id="rId12"/>
    <p:sldId id="343" r:id="rId13"/>
    <p:sldId id="396" r:id="rId14"/>
    <p:sldId id="367" r:id="rId15"/>
    <p:sldId id="368" r:id="rId16"/>
    <p:sldId id="398" r:id="rId17"/>
    <p:sldId id="369" r:id="rId18"/>
    <p:sldId id="380" r:id="rId19"/>
    <p:sldId id="383" r:id="rId20"/>
    <p:sldId id="376" r:id="rId21"/>
    <p:sldId id="386" r:id="rId22"/>
  </p:sldIdLst>
  <p:sldSz cx="9906000" cy="6858000" type="A4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5" autoAdjust="0"/>
    <p:restoredTop sz="94167" autoAdjust="0"/>
  </p:normalViewPr>
  <p:slideViewPr>
    <p:cSldViewPr>
      <p:cViewPr>
        <p:scale>
          <a:sx n="70" d="100"/>
          <a:sy n="70" d="100"/>
        </p:scale>
        <p:origin x="-1494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0956" marR="0" lvl="1" indent="-135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913" marR="0" lvl="2" indent="-271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32869" marR="0" lvl="3" indent="-40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3825" marR="0" lvl="4" indent="-542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54782" marR="0" lvl="5" indent="-6781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65738" marR="0" lvl="6" indent="-813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76695" marR="0" lvl="7" indent="-949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87651" marR="0" lvl="8" indent="-1085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0956" marR="0" lvl="1" indent="-135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913" marR="0" lvl="2" indent="-271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32869" marR="0" lvl="3" indent="-40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3825" marR="0" lvl="4" indent="-542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54782" marR="0" lvl="5" indent="-6781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65738" marR="0" lvl="6" indent="-813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76695" marR="0" lvl="7" indent="-949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87651" marR="0" lvl="8" indent="-1085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0956" marR="0" lvl="1" indent="-1356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913" marR="0" lvl="2" indent="-2713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32869" marR="0" lvl="3" indent="-4068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3825" marR="0" lvl="4" indent="-542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54782" marR="0" lvl="5" indent="-6781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65738" marR="0" lvl="6" indent="-8137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76695" marR="0" lvl="7" indent="-9495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87651" marR="0" lvl="8" indent="-10850" algn="l" rtl="0">
              <a:spcBef>
                <a:spcPts val="0"/>
              </a:spcBef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10956" marR="0" lvl="1" indent="-135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21913" marR="0" lvl="2" indent="-271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32869" marR="0" lvl="3" indent="-4068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443825" marR="0" lvl="4" indent="-542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054782" marR="0" lvl="5" indent="-6781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665738" marR="0" lvl="6" indent="-813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276695" marR="0" lvl="7" indent="-9495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887651" marR="0" lvl="8" indent="-1085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63595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077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4154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6231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68308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0385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2462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4539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36616" algn="l" defTabSz="6841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00"/>
            </a:lvl2pPr>
            <a:lvl3pPr lvl="2" indent="0">
              <a:spcBef>
                <a:spcPts val="0"/>
              </a:spcBef>
              <a:buNone/>
              <a:defRPr sz="1300"/>
            </a:lvl3pPr>
            <a:lvl4pPr lvl="3" indent="0">
              <a:spcBef>
                <a:spcPts val="0"/>
              </a:spcBef>
              <a:buNone/>
              <a:defRPr sz="1300"/>
            </a:lvl4pPr>
            <a:lvl5pPr lvl="4" indent="0">
              <a:spcBef>
                <a:spcPts val="0"/>
              </a:spcBef>
              <a:buNone/>
              <a:defRPr sz="1300"/>
            </a:lvl5pPr>
            <a:lvl6pPr lvl="5" indent="0">
              <a:spcBef>
                <a:spcPts val="0"/>
              </a:spcBef>
              <a:buNone/>
              <a:defRPr sz="1300"/>
            </a:lvl6pPr>
            <a:lvl7pPr lvl="6" indent="0">
              <a:spcBef>
                <a:spcPts val="0"/>
              </a:spcBef>
              <a:buNone/>
              <a:defRPr sz="1300"/>
            </a:lvl7pPr>
            <a:lvl8pPr lvl="7" indent="0">
              <a:spcBef>
                <a:spcPts val="0"/>
              </a:spcBef>
              <a:buNone/>
              <a:defRPr sz="1300"/>
            </a:lvl8pPr>
            <a:lvl9pPr lvl="8" indent="0">
              <a:spcBef>
                <a:spcPts val="0"/>
              </a:spcBef>
              <a:buNone/>
              <a:defRPr sz="13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485900" y="3886201"/>
            <a:ext cx="6934200" cy="1752599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0" marR="0" lvl="0" indent="0" algn="ctr" rtl="0">
              <a:spcBef>
                <a:spcPts val="643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ctr" rtl="0">
              <a:spcBef>
                <a:spcPts val="554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ctr" rtl="0">
              <a:spcBef>
                <a:spcPts val="479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ctr" rtl="0">
              <a:spcBef>
                <a:spcPts val="404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95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384551" y="6356352"/>
            <a:ext cx="31368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7099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941645" y="4800600"/>
            <a:ext cx="5943599" cy="566738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00"/>
            </a:lvl2pPr>
            <a:lvl3pPr lvl="2" indent="0">
              <a:spcBef>
                <a:spcPts val="0"/>
              </a:spcBef>
              <a:buNone/>
              <a:defRPr sz="1300"/>
            </a:lvl3pPr>
            <a:lvl4pPr lvl="3" indent="0">
              <a:spcBef>
                <a:spcPts val="0"/>
              </a:spcBef>
              <a:buNone/>
              <a:defRPr sz="1300"/>
            </a:lvl4pPr>
            <a:lvl5pPr lvl="4" indent="0">
              <a:spcBef>
                <a:spcPts val="0"/>
              </a:spcBef>
              <a:buNone/>
              <a:defRPr sz="1300"/>
            </a:lvl5pPr>
            <a:lvl6pPr lvl="5" indent="0">
              <a:spcBef>
                <a:spcPts val="0"/>
              </a:spcBef>
              <a:buNone/>
              <a:defRPr sz="1300"/>
            </a:lvl6pPr>
            <a:lvl7pPr lvl="6" indent="0">
              <a:spcBef>
                <a:spcPts val="0"/>
              </a:spcBef>
              <a:buNone/>
              <a:defRPr sz="1300"/>
            </a:lvl7pPr>
            <a:lvl8pPr lvl="7" indent="0">
              <a:spcBef>
                <a:spcPts val="0"/>
              </a:spcBef>
              <a:buNone/>
              <a:defRPr sz="1300"/>
            </a:lvl8pPr>
            <a:lvl9pPr lvl="8" indent="0">
              <a:spcBef>
                <a:spcPts val="0"/>
              </a:spcBef>
              <a:buNone/>
              <a:defRPr sz="13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941645" y="612774"/>
            <a:ext cx="5943599" cy="4114800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0" marR="0" lvl="0" indent="0" algn="l" rtl="0">
              <a:spcBef>
                <a:spcPts val="643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554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479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404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941645" y="5367338"/>
            <a:ext cx="5943599" cy="804862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0" marR="0" lvl="0" indent="0" algn="l" rtl="0">
              <a:spcBef>
                <a:spcPts val="284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239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195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95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384551" y="6356352"/>
            <a:ext cx="31368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7099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95299" y="274638"/>
            <a:ext cx="8915400" cy="1142999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00"/>
            </a:lvl2pPr>
            <a:lvl3pPr lvl="2" indent="0">
              <a:spcBef>
                <a:spcPts val="0"/>
              </a:spcBef>
              <a:buNone/>
              <a:defRPr sz="1300"/>
            </a:lvl3pPr>
            <a:lvl4pPr lvl="3" indent="0">
              <a:spcBef>
                <a:spcPts val="0"/>
              </a:spcBef>
              <a:buNone/>
              <a:defRPr sz="1300"/>
            </a:lvl4pPr>
            <a:lvl5pPr lvl="4" indent="0">
              <a:spcBef>
                <a:spcPts val="0"/>
              </a:spcBef>
              <a:buNone/>
              <a:defRPr sz="1300"/>
            </a:lvl5pPr>
            <a:lvl6pPr lvl="5" indent="0">
              <a:spcBef>
                <a:spcPts val="0"/>
              </a:spcBef>
              <a:buNone/>
              <a:defRPr sz="1300"/>
            </a:lvl6pPr>
            <a:lvl7pPr lvl="6" indent="0">
              <a:spcBef>
                <a:spcPts val="0"/>
              </a:spcBef>
              <a:buNone/>
              <a:defRPr sz="1300"/>
            </a:lvl7pPr>
            <a:lvl8pPr lvl="7" indent="0">
              <a:spcBef>
                <a:spcPts val="0"/>
              </a:spcBef>
              <a:buNone/>
              <a:defRPr sz="1300"/>
            </a:lvl8pPr>
            <a:lvl9pPr lvl="8" indent="0">
              <a:spcBef>
                <a:spcPts val="0"/>
              </a:spcBef>
              <a:buNone/>
              <a:defRPr sz="13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690019" y="-594516"/>
            <a:ext cx="4525963" cy="8915400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342838" marR="0" lvl="0" indent="-138542" algn="l" rtl="0">
              <a:spcBef>
                <a:spcPts val="643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816" marR="0" lvl="1" indent="-110924" algn="l" rtl="0">
              <a:spcBef>
                <a:spcPts val="554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794" marR="0" lvl="2" indent="-78554" algn="l" rtl="0">
              <a:spcBef>
                <a:spcPts val="479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911" marR="0" lvl="3" indent="-10332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029" marR="0" lvl="4" indent="-104339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147" marR="0" lvl="5" indent="-10535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264" marR="0" lvl="6" indent="-106369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382" marR="0" lvl="7" indent="-10738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5499" marR="0" lvl="8" indent="-108398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95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384551" y="6356352"/>
            <a:ext cx="31368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7099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370513" y="2085976"/>
            <a:ext cx="5851525" cy="2228850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300"/>
            </a:lvl2pPr>
            <a:lvl3pPr lvl="2" indent="0">
              <a:spcBef>
                <a:spcPts val="0"/>
              </a:spcBef>
              <a:buNone/>
              <a:defRPr sz="1300"/>
            </a:lvl3pPr>
            <a:lvl4pPr lvl="3" indent="0">
              <a:spcBef>
                <a:spcPts val="0"/>
              </a:spcBef>
              <a:buNone/>
              <a:defRPr sz="1300"/>
            </a:lvl4pPr>
            <a:lvl5pPr lvl="4" indent="0">
              <a:spcBef>
                <a:spcPts val="0"/>
              </a:spcBef>
              <a:buNone/>
              <a:defRPr sz="1300"/>
            </a:lvl5pPr>
            <a:lvl6pPr lvl="5" indent="0">
              <a:spcBef>
                <a:spcPts val="0"/>
              </a:spcBef>
              <a:buNone/>
              <a:defRPr sz="1300"/>
            </a:lvl6pPr>
            <a:lvl7pPr lvl="6" indent="0">
              <a:spcBef>
                <a:spcPts val="0"/>
              </a:spcBef>
              <a:buNone/>
              <a:defRPr sz="1300"/>
            </a:lvl7pPr>
            <a:lvl8pPr lvl="7" indent="0">
              <a:spcBef>
                <a:spcPts val="0"/>
              </a:spcBef>
              <a:buNone/>
              <a:defRPr sz="1300"/>
            </a:lvl8pPr>
            <a:lvl9pPr lvl="8" indent="0">
              <a:spcBef>
                <a:spcPts val="0"/>
              </a:spcBef>
              <a:buNone/>
              <a:defRPr sz="13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830263" y="-60324"/>
            <a:ext cx="5851525" cy="6521450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342838" marR="0" lvl="0" indent="-138542" algn="l" rtl="0">
              <a:spcBef>
                <a:spcPts val="643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816" marR="0" lvl="1" indent="-110924" algn="l" rtl="0">
              <a:spcBef>
                <a:spcPts val="554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794" marR="0" lvl="2" indent="-78554" algn="l" rtl="0">
              <a:spcBef>
                <a:spcPts val="479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911" marR="0" lvl="3" indent="-10332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029" marR="0" lvl="4" indent="-104339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147" marR="0" lvl="5" indent="-10535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264" marR="0" lvl="6" indent="-106369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382" marR="0" lvl="7" indent="-107384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5499" marR="0" lvl="8" indent="-108398" algn="l" rtl="0">
              <a:spcBef>
                <a:spcPts val="404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95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384551" y="6356352"/>
            <a:ext cx="31368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7099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95299" y="274638"/>
            <a:ext cx="8915400" cy="1142999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95299" y="1600201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t" anchorCtr="0"/>
          <a:lstStyle>
            <a:lvl1pPr marL="458217" marR="0" lvl="0" indent="-185167" algn="l" rtl="0">
              <a:spcBef>
                <a:spcPts val="860"/>
              </a:spcBef>
              <a:buClr>
                <a:schemeClr val="dk1"/>
              </a:buClr>
              <a:buSzPct val="1000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92804" marR="0" lvl="1" indent="-148254" algn="l" rtl="0">
              <a:spcBef>
                <a:spcPts val="740"/>
              </a:spcBef>
              <a:buClr>
                <a:schemeClr val="dk1"/>
              </a:buClr>
              <a:buSzPct val="1000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7391" marR="0" lvl="2" indent="-10499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38347" marR="0" lvl="3" indent="-138097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749304" marR="0" lvl="4" indent="-139454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360260" marR="0" lvl="5" indent="-140810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971216" marR="0" lvl="6" indent="-142166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582173" marR="0" lvl="7" indent="-143523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193129" marR="0" lvl="8" indent="-144879" algn="l" rtl="0">
              <a:spcBef>
                <a:spcPts val="54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95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384551" y="6356352"/>
            <a:ext cx="3136899" cy="365124"/>
          </a:xfrm>
          <a:prstGeom prst="rect">
            <a:avLst/>
          </a:prstGeom>
          <a:noFill/>
          <a:ln>
            <a:noFill/>
          </a:ln>
        </p:spPr>
        <p:txBody>
          <a:bodyPr lIns="68404" tIns="68404" rIns="68404" bIns="68404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17" marR="0" lvl="1" indent="-1015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35" marR="0" lvl="2" indent="-203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53" marR="0" lvl="3" indent="-304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70" marR="0" lvl="4" indent="-4059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88" marR="0" lvl="5" indent="-507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705" marR="0" lvl="6" indent="-608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823" marR="0" lvl="7" indent="-7104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940" marR="0" lvl="8" indent="-8118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099300" y="6356352"/>
            <a:ext cx="2311399" cy="365124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57" r:id="rId3"/>
    <p:sldLayoutId id="2147483658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radio.hrt.hr/ep/razgovor-s-anne-lacaton/166533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catonvassal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sp>
        <p:nvSpPr>
          <p:cNvPr id="6" name="Shape 88"/>
          <p:cNvSpPr/>
          <p:nvPr/>
        </p:nvSpPr>
        <p:spPr>
          <a:xfrm>
            <a:off x="1" y="2438400"/>
            <a:ext cx="9905999" cy="24384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Stvarnost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prostora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Razgovor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 Anne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Lacaton</a:t>
            </a: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  <a:hlinkClick r:id="rId3"/>
              </a:rPr>
              <a:t>http://radio.hrt.hr/ep/razgovor-s-anne-lacaton/166533</a:t>
            </a:r>
            <a:r>
              <a:rPr lang="en-US" sz="1600" dirty="0" smtClean="0">
                <a:latin typeface="Calibri" pitchFamily="34" charset="0"/>
                <a:cs typeface="Calibri" pitchFamily="34" charset="0"/>
                <a:hlinkClick r:id="rId3"/>
              </a:rPr>
              <a:t>/</a:t>
            </a: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4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b="1" cap="all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pt-BR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pl-PL" sz="16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sp>
        <p:nvSpPr>
          <p:cNvPr id="5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Palais de tokyo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Pariz, 2008-2010.                                                                      Privremeno kao trajno.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100354" name="Picture 2" descr="F:\Maja\DESKTOP\Nastava\AUP\AUP 2\2016_17\PREDAVANJA\MATERIJAL\008a10aa431dfa3b8235f9289ce326c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169920"/>
            <a:ext cx="3685489" cy="2926080"/>
          </a:xfrm>
          <a:prstGeom prst="rect">
            <a:avLst/>
          </a:prstGeom>
          <a:noFill/>
        </p:spPr>
      </p:pic>
      <p:pic>
        <p:nvPicPr>
          <p:cNvPr id="100355" name="Picture 3" descr="F:\Maja\DESKTOP\Nastava\AUP\AUP 2\2016_17\PREDAVANJA\MATERIJAL\20080417-002054-z48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45720"/>
            <a:ext cx="3676450" cy="2926080"/>
          </a:xfrm>
          <a:prstGeom prst="rect">
            <a:avLst/>
          </a:prstGeom>
          <a:noFill/>
        </p:spPr>
      </p:pic>
      <p:pic>
        <p:nvPicPr>
          <p:cNvPr id="100356" name="Picture 4" descr="F:\Maja\DESKTOP\Nastava\AUP\AUP 2\2016_17\PREDAVANJA\MATERIJAL\tokyo_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8099" y="3169920"/>
            <a:ext cx="3636301" cy="2926080"/>
          </a:xfrm>
          <a:prstGeom prst="rect">
            <a:avLst/>
          </a:prstGeom>
          <a:noFill/>
        </p:spPr>
      </p:pic>
      <p:pic>
        <p:nvPicPr>
          <p:cNvPr id="100357" name="Picture 5" descr="F:\Maja\DESKTOP\Nastava\AUP\AUP 2\2016_17\PREDAVANJA\MATERIJAL\1_Palais-de-Tokyo_veduta-del-cantiere_giugno-2011.jpg"/>
          <p:cNvPicPr>
            <a:picLocks noChangeAspect="1" noChangeArrowheads="1"/>
          </p:cNvPicPr>
          <p:nvPr/>
        </p:nvPicPr>
        <p:blipFill>
          <a:blip r:embed="rId6"/>
          <a:srcRect r="16055"/>
          <a:stretch>
            <a:fillRect/>
          </a:stretch>
        </p:blipFill>
        <p:spPr bwMode="auto">
          <a:xfrm>
            <a:off x="1066800" y="45720"/>
            <a:ext cx="3657600" cy="29260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/>
          <a:srcRect l="18571" t="13714" r="19524" b="11619"/>
          <a:stretch>
            <a:fillRect/>
          </a:stretch>
        </p:blipFill>
        <p:spPr bwMode="auto">
          <a:xfrm>
            <a:off x="864637" y="0"/>
            <a:ext cx="8126963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Palais de tokyo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Pariz, 2008-2010                                                                       Privremeno kao trajno.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8571" t="16762" r="19524" b="17587"/>
          <a:stretch>
            <a:fillRect/>
          </a:stretch>
        </p:blipFill>
        <p:spPr bwMode="auto">
          <a:xfrm>
            <a:off x="5029200" y="3124200"/>
            <a:ext cx="4276629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4"/>
          <a:srcRect l="18571" t="17524" r="19524" b="16952"/>
          <a:stretch>
            <a:fillRect/>
          </a:stretch>
        </p:blipFill>
        <p:spPr bwMode="auto">
          <a:xfrm>
            <a:off x="685800" y="0"/>
            <a:ext cx="4284929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5"/>
          <a:srcRect l="18571" t="16000" r="19524" b="18927"/>
          <a:stretch>
            <a:fillRect/>
          </a:stretch>
        </p:blipFill>
        <p:spPr bwMode="auto">
          <a:xfrm>
            <a:off x="638378" y="3124200"/>
            <a:ext cx="4314622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260" name="Picture 4" descr="Image result for lacaton vassal palais de tokyo"/>
          <p:cNvPicPr>
            <a:picLocks noChangeAspect="1" noChangeArrowheads="1"/>
          </p:cNvPicPr>
          <p:nvPr/>
        </p:nvPicPr>
        <p:blipFill>
          <a:blip r:embed="rId6"/>
          <a:srcRect l="5224" b="5333"/>
          <a:stretch>
            <a:fillRect/>
          </a:stretch>
        </p:blipFill>
        <p:spPr bwMode="auto">
          <a:xfrm>
            <a:off x="5105400" y="76200"/>
            <a:ext cx="4147003" cy="2761488"/>
          </a:xfrm>
          <a:prstGeom prst="rect">
            <a:avLst/>
          </a:prstGeom>
          <a:noFill/>
        </p:spPr>
      </p:pic>
      <p:sp>
        <p:nvSpPr>
          <p:cNvPr id="11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Palais de tokyo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Pariz, 2012-                                                                                                                         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</a:t>
            </a:r>
            <a:r>
              <a:rPr lang="bs-Latn-BA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Oslobođen, započet, nedeterminisan, dinamičan, prazan, u nastajanju,... prostor i program.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18571" t="16762" r="19524" b="17587"/>
          <a:stretch>
            <a:fillRect/>
          </a:stretch>
        </p:blipFill>
        <p:spPr bwMode="auto">
          <a:xfrm>
            <a:off x="4953000" y="0"/>
            <a:ext cx="4276629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 l="18571" t="16762" r="19524" b="16580"/>
          <a:stretch>
            <a:fillRect/>
          </a:stretch>
        </p:blipFill>
        <p:spPr bwMode="auto">
          <a:xfrm>
            <a:off x="664814" y="3124200"/>
            <a:ext cx="4211986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 l="18571" t="16762" r="21297" b="19079"/>
          <a:stretch>
            <a:fillRect/>
          </a:stretch>
        </p:blipFill>
        <p:spPr bwMode="auto">
          <a:xfrm>
            <a:off x="5029200" y="3124200"/>
            <a:ext cx="4250737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18" name="Picture 2" descr="Image result for lacaton vassal palais de toky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1788" y="60960"/>
            <a:ext cx="4185012" cy="2788920"/>
          </a:xfrm>
          <a:prstGeom prst="rect">
            <a:avLst/>
          </a:prstGeom>
          <a:noFill/>
        </p:spPr>
      </p:pic>
      <p:sp>
        <p:nvSpPr>
          <p:cNvPr id="13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Palais de tokyo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Pariz, 2012-                                                                                                                         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</a:t>
            </a:r>
            <a:r>
              <a:rPr lang="bs-Latn-BA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Oslobođen, započet, nedeterminisan, dinamičan, prazan, u nastajanju,... prostor i program.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 l="18571" t="16762" r="19524" b="10857"/>
          <a:stretch>
            <a:fillRect/>
          </a:stretch>
        </p:blipFill>
        <p:spPr bwMode="auto">
          <a:xfrm>
            <a:off x="711463" y="0"/>
            <a:ext cx="8508737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FRAC, Centar za savremenu umjetnost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Dunqerque, 2013.                         Predsloj kao kvalitet.                                                                                                                         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</a:t>
            </a:r>
            <a:endParaRPr lang="bs-Latn-BA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 l="30476" t="12952" r="31429" b="12381"/>
          <a:stretch>
            <a:fillRect/>
          </a:stretch>
        </p:blipFill>
        <p:spPr bwMode="auto">
          <a:xfrm>
            <a:off x="2393303" y="0"/>
            <a:ext cx="5150497" cy="630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FRAC, Centar za savremenu umjetnost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Dunqerque, 2013.                                    Prazan prostor.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</a:t>
            </a:r>
            <a:endParaRPr lang="bs-Latn-BA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/>
          <a:srcRect l="18571" t="10667" r="19524" b="8571"/>
          <a:stretch>
            <a:fillRect/>
          </a:stretch>
        </p:blipFill>
        <p:spPr bwMode="auto">
          <a:xfrm>
            <a:off x="1137242" y="0"/>
            <a:ext cx="7625758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FRAC, Centar za savremenu umjetnost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Dunqerque, 2013.        Ne činiti ništa (unutar zgrade).                                                                                                                         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</a:t>
            </a:r>
            <a:endParaRPr lang="bs-Latn-BA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/>
          <a:srcRect l="18571" t="16762" r="19524" b="10095"/>
          <a:stretch>
            <a:fillRect/>
          </a:stretch>
        </p:blipFill>
        <p:spPr bwMode="auto">
          <a:xfrm>
            <a:off x="723900" y="0"/>
            <a:ext cx="8420100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FRAC, Centar za savremenu umjetnost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Dunqerque, 2013.               Stvoriti ispravne okolnosti.                                                                                                                     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</a:t>
            </a:r>
            <a:endParaRPr lang="bs-Latn-BA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/>
          <a:srcRect l="18571" t="16762" r="19524" b="10095"/>
          <a:stretch>
            <a:fillRect/>
          </a:stretch>
        </p:blipFill>
        <p:spPr bwMode="auto">
          <a:xfrm>
            <a:off x="676275" y="0"/>
            <a:ext cx="8543925" cy="630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FRAC, Centar za savremenu umjetnost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Dunqerque, 2013.              Dodatni prostor i program.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Memorija.                                                                                                                     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</a:t>
            </a:r>
            <a:endParaRPr lang="bs-Latn-BA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 l="18571" t="16762" r="19524" b="10095"/>
          <a:stretch>
            <a:fillRect/>
          </a:stretch>
        </p:blipFill>
        <p:spPr bwMode="auto">
          <a:xfrm>
            <a:off x="628650" y="0"/>
            <a:ext cx="86677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FRAC, Centar za savremenu umjetnost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Dunqerque, 2013.        Prostor kao polje mogućnosti.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</a:t>
            </a:r>
            <a:endParaRPr lang="bs-Latn-BA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sp>
        <p:nvSpPr>
          <p:cNvPr id="6" name="Shape 88"/>
          <p:cNvSpPr/>
          <p:nvPr/>
        </p:nvSpPr>
        <p:spPr>
          <a:xfrm>
            <a:off x="1" y="2286000"/>
            <a:ext cx="9905999" cy="2438400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bs-Latn-BA" sz="1600" cap="all" dirty="0" smtClean="0">
                <a:latin typeface="Calibri" pitchFamily="34" charset="0"/>
                <a:cs typeface="Calibri" pitchFamily="34" charset="0"/>
              </a:rPr>
              <a:t>LACATON </a:t>
            </a:r>
            <a:r>
              <a:rPr lang="bs-Latn-BA" sz="1600" cap="all" dirty="0" smtClean="0">
                <a:latin typeface="Calibri" pitchFamily="34" charset="0"/>
                <a:cs typeface="Calibri" pitchFamily="34" charset="0"/>
              </a:rPr>
              <a:t>&amp; VASSAL, </a:t>
            </a:r>
            <a:r>
              <a:rPr lang="bs-Latn-BA" sz="1600" dirty="0" smtClean="0">
                <a:latin typeface="Calibri" pitchFamily="34" charset="0"/>
                <a:cs typeface="Calibri" pitchFamily="34" charset="0"/>
                <a:hlinkClick r:id="rId3"/>
              </a:rPr>
              <a:t>https://www.lacatonvassal.com/</a:t>
            </a: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bs-Latn-BA" sz="1600" cap="all" dirty="0" smtClean="0">
                <a:latin typeface="Calibri" pitchFamily="34" charset="0"/>
                <a:cs typeface="Calibri" pitchFamily="34" charset="0"/>
              </a:rPr>
              <a:t>Anne Lacaton, Re Invent Inhabiting, Ljubljana, 19.4.2016, </a:t>
            </a:r>
            <a:r>
              <a:rPr lang="en-US" sz="1600" dirty="0" smtClean="0">
                <a:latin typeface="Calibri" pitchFamily="34" charset="0"/>
                <a:cs typeface="Calibri" pitchFamily="34" charset="0"/>
                <a:hlinkClick r:id="rId3"/>
              </a:rPr>
              <a:t>https://www.youtube.com/watch?v=MhFYMsvDby8</a:t>
            </a:r>
          </a:p>
          <a:p>
            <a:pPr algn="ctr"/>
            <a:endParaRPr lang="bs-Latn-BA" sz="14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b="1" cap="all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pt-BR" sz="1600" dirty="0" smtClean="0">
              <a:latin typeface="Calibri" pitchFamily="34" charset="0"/>
              <a:cs typeface="Calibri" pitchFamily="34" charset="0"/>
            </a:endParaRPr>
          </a:p>
          <a:p>
            <a:pPr algn="ctr"/>
            <a:endParaRPr lang="pl-PL" sz="16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226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18571" t="16762" r="19524" b="10095"/>
          <a:stretch>
            <a:fillRect/>
          </a:stretch>
        </p:blipFill>
        <p:spPr bwMode="auto">
          <a:xfrm>
            <a:off x="4953004" y="30480"/>
            <a:ext cx="4086225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 l="18571" t="16762" r="19524" b="10095"/>
          <a:stretch>
            <a:fillRect/>
          </a:stretch>
        </p:blipFill>
        <p:spPr bwMode="auto">
          <a:xfrm>
            <a:off x="714375" y="3124200"/>
            <a:ext cx="4086225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 l="18571" t="16762" r="19524" b="10095"/>
          <a:stretch>
            <a:fillRect/>
          </a:stretch>
        </p:blipFill>
        <p:spPr bwMode="auto">
          <a:xfrm>
            <a:off x="4953004" y="3124200"/>
            <a:ext cx="4086225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FRAC, Centar za savremenu umjetnost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Dunqerque, 2013.                           Prostorni kapacitet.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Opremiti prostor takvim svojstvima da ga ljudi mogu slobodno koristiti.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</a:t>
            </a:r>
            <a:endParaRPr lang="bs-Latn-BA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6"/>
          <a:srcRect l="18571" t="16762" r="19524" b="10095"/>
          <a:stretch>
            <a:fillRect/>
          </a:stretch>
        </p:blipFill>
        <p:spPr bwMode="auto">
          <a:xfrm>
            <a:off x="714375" y="30480"/>
            <a:ext cx="4086225" cy="301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/>
          <a:srcRect l="18571" t="11084" r="19524" b="9333"/>
          <a:stretch>
            <a:fillRect/>
          </a:stretch>
        </p:blipFill>
        <p:spPr bwMode="auto">
          <a:xfrm>
            <a:off x="1062521" y="0"/>
            <a:ext cx="777667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Porodična kuća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Bordo, 1993.                                      Programski i neprogramski / dodatni prostor.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Jednostavnost kao inicajator istraživanja.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SzPct val="25000"/>
            </a:pPr>
            <a:r>
              <a:rPr lang="bs-Latn-BA" sz="1600" dirty="0" smtClean="0">
                <a:solidFill>
                  <a:schemeClr val="dk1"/>
                </a:solidFill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</a:t>
            </a:r>
            <a:endParaRPr lang="bs-Latn-BA" sz="160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9048" t="16762" r="19048" b="44381"/>
          <a:stretch>
            <a:fillRect/>
          </a:stretch>
        </p:blipFill>
        <p:spPr bwMode="auto">
          <a:xfrm>
            <a:off x="0" y="1752600"/>
            <a:ext cx="99060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Trg LÉon aucoc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Bordo, 1996.                                                                                              Ne činiti ništa</a:t>
            </a: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18571" t="18566" r="19524" b="8571"/>
          <a:stretch>
            <a:fillRect/>
          </a:stretch>
        </p:blipFill>
        <p:spPr bwMode="auto">
          <a:xfrm>
            <a:off x="762000" y="76200"/>
            <a:ext cx="8369557" cy="615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Palais de tokyo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Pariz, 2008-2010, 2012.                                                             Nevidljiva intervencija</a:t>
            </a: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. </a:t>
            </a: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18571" t="12190" r="19524" b="13143"/>
          <a:stretch>
            <a:fillRect/>
          </a:stretch>
        </p:blipFill>
        <p:spPr bwMode="auto">
          <a:xfrm>
            <a:off x="819539" y="0"/>
            <a:ext cx="8248261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Palais de tokyo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Pariz, 2008.                                                                                              Kvalitet mjesta.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Stvoriti ispravne okolnosti.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8571" t="12190" r="19524" b="13143"/>
          <a:stretch>
            <a:fillRect/>
          </a:stretch>
        </p:blipFill>
        <p:spPr bwMode="auto">
          <a:xfrm>
            <a:off x="864637" y="0"/>
            <a:ext cx="8126963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Palais de tokyo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Pariz, 2008.                                                                                              Prazan prostor.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Atmosfera.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8571" t="12190" r="19524" b="13143"/>
          <a:stretch>
            <a:fillRect/>
          </a:stretch>
        </p:blipFill>
        <p:spPr bwMode="auto">
          <a:xfrm>
            <a:off x="864637" y="0"/>
            <a:ext cx="8126963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Palais de tokyo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Pariz, 2008.                                                                                                      Atmosfera.</a:t>
            </a:r>
          </a:p>
          <a:p>
            <a:pPr>
              <a:buSzPct val="25000"/>
            </a:pP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18571" t="12952" r="19524" b="13143"/>
          <a:stretch>
            <a:fillRect/>
          </a:stretch>
        </p:blipFill>
        <p:spPr bwMode="auto">
          <a:xfrm>
            <a:off x="857050" y="0"/>
            <a:ext cx="8210750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Palais de tokyo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Pariz, 2008.                                                                                        Nužne intervencije.</a:t>
            </a: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                          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0"/>
          <p:cNvSpPr/>
          <p:nvPr/>
        </p:nvSpPr>
        <p:spPr>
          <a:xfrm>
            <a:off x="0" y="6248400"/>
            <a:ext cx="9906000" cy="576943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 algn="r">
              <a:buSzPct val="25000"/>
            </a:pPr>
            <a:endParaRPr lang="bs-Latn-BA" sz="1800" b="1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 algn="r">
              <a:buSzPct val="25000"/>
            </a:pPr>
            <a:endParaRPr lang="bs-Latn-BA" sz="1600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18571" t="12190" r="19524" b="13143"/>
          <a:stretch>
            <a:fillRect/>
          </a:stretch>
        </p:blipFill>
        <p:spPr bwMode="auto">
          <a:xfrm>
            <a:off x="940837" y="0"/>
            <a:ext cx="8126963" cy="612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Shape 100"/>
          <p:cNvSpPr/>
          <p:nvPr/>
        </p:nvSpPr>
        <p:spPr>
          <a:xfrm>
            <a:off x="0" y="6248400"/>
            <a:ext cx="9906000" cy="609601"/>
          </a:xfrm>
          <a:prstGeom prst="rect">
            <a:avLst/>
          </a:prstGeom>
          <a:noFill/>
          <a:ln>
            <a:noFill/>
          </a:ln>
        </p:spPr>
        <p:txBody>
          <a:bodyPr lIns="91411" tIns="45696" rIns="91411" bIns="45696" anchor="t" anchorCtr="0">
            <a:noAutofit/>
          </a:bodyPr>
          <a:lstStyle/>
          <a:p>
            <a:pPr>
              <a:buSzPct val="25000"/>
            </a:pP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Palais de tokyo</a:t>
            </a:r>
            <a:r>
              <a:rPr lang="bs-Latn-BA" sz="1600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,</a:t>
            </a:r>
            <a:r>
              <a:rPr lang="bs-Latn-BA" sz="1600" b="1" cap="all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Lacaton &amp; Vassal, Pariz, 2008.                                                                             Nedovršenost kao izazov.</a:t>
            </a:r>
            <a:endParaRPr lang="sr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sr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                                                                                                                                                                   </a:t>
            </a:r>
            <a:endParaRPr lang="bs-Latn-BA" sz="1600" dirty="0" smtClean="0"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  <a:p>
            <a:pPr>
              <a:buSzPct val="25000"/>
            </a:pPr>
            <a:r>
              <a:rPr lang="bs-Latn-BA" sz="1600" dirty="0" smtClean="0">
                <a:latin typeface="Calibri" pitchFamily="34" charset="0"/>
                <a:ea typeface="Calibri"/>
                <a:cs typeface="Calibri" pitchFamily="34" charset="0"/>
                <a:sym typeface="Calibri"/>
              </a:rPr>
              <a:t>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0">
              <a:buSzPct val="25000"/>
            </a:pPr>
            <a:endParaRPr lang="bs-Latn-BA" sz="1300" dirty="0" smtClean="0">
              <a:solidFill>
                <a:schemeClr val="dk1"/>
              </a:solidFill>
              <a:latin typeface="Calibri" pitchFamily="34" charset="0"/>
              <a:ea typeface="Calibri"/>
              <a:cs typeface="Calibri" pitchFamily="34" charset="0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9238</TotalTime>
  <Words>496</Words>
  <Application>Microsoft Office PowerPoint</Application>
  <PresentationFormat>A4 Paper (210x297 mm)</PresentationFormat>
  <Paragraphs>241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Maja</dc:creator>
  <cp:lastModifiedBy>WINDOWS 10</cp:lastModifiedBy>
  <cp:revision>812</cp:revision>
  <dcterms:modified xsi:type="dcterms:W3CDTF">2017-10-13T20:07:19Z</dcterms:modified>
</cp:coreProperties>
</file>