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9" r:id="rId3"/>
    <p:sldId id="336" r:id="rId4"/>
    <p:sldId id="345" r:id="rId5"/>
    <p:sldId id="346" r:id="rId6"/>
    <p:sldId id="331" r:id="rId7"/>
    <p:sldId id="332" r:id="rId8"/>
    <p:sldId id="333" r:id="rId9"/>
    <p:sldId id="334" r:id="rId10"/>
    <p:sldId id="335" r:id="rId11"/>
    <p:sldId id="337" r:id="rId12"/>
    <p:sldId id="339" r:id="rId13"/>
    <p:sldId id="340" r:id="rId14"/>
    <p:sldId id="338" r:id="rId15"/>
    <p:sldId id="344" r:id="rId16"/>
    <p:sldId id="341" r:id="rId17"/>
    <p:sldId id="299" r:id="rId18"/>
    <p:sldId id="328" r:id="rId19"/>
    <p:sldId id="330" r:id="rId20"/>
    <p:sldId id="342" r:id="rId21"/>
    <p:sldId id="34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6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618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04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903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3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08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92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87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670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63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82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308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28077-E6A3-4866-B5E7-D59696D1EDD7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3C7A4-5976-4729-B7D4-A90132EA8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720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fif"/><Relationship Id="rId5" Type="http://schemas.openxmlformats.org/officeDocument/2006/relationships/image" Target="../media/image4.jfif"/><Relationship Id="rId4" Type="http://schemas.openxmlformats.org/officeDocument/2006/relationships/image" Target="../media/image3.jf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tijana.vujicic@aggf.unibl.org" TargetMode="External"/><Relationship Id="rId2" Type="http://schemas.openxmlformats.org/officeDocument/2006/relationships/hyperlink" Target="mailto:jelena.gucevic@aggf.unibl.or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0038" y="783424"/>
            <a:ext cx="9144000" cy="2387600"/>
          </a:xfrm>
        </p:spPr>
        <p:txBody>
          <a:bodyPr>
            <a:normAutofit/>
          </a:bodyPr>
          <a:lstStyle/>
          <a:p>
            <a:r>
              <a:rPr lang="en-US" sz="4800" dirty="0">
                <a:latin typeface="Agency FB" panose="020B0503020202020204" pitchFamily="34" charset="0"/>
              </a:rPr>
              <a:t>Prim</a:t>
            </a:r>
            <a:r>
              <a:rPr lang="sr-Latn-BA" sz="4800" dirty="0">
                <a:latin typeface="Agency FB" panose="020B0503020202020204" pitchFamily="34" charset="0"/>
              </a:rPr>
              <a:t>i</a:t>
            </a:r>
            <a:r>
              <a:rPr lang="en-US" sz="4800" dirty="0" err="1">
                <a:latin typeface="Agency FB" panose="020B0503020202020204" pitchFamily="34" charset="0"/>
              </a:rPr>
              <a:t>jenjena</a:t>
            </a:r>
            <a:r>
              <a:rPr lang="en-US" sz="4800" dirty="0">
                <a:latin typeface="Agency FB" panose="020B0503020202020204" pitchFamily="34" charset="0"/>
              </a:rPr>
              <a:t> </a:t>
            </a:r>
            <a:r>
              <a:rPr lang="en-US" sz="4800" dirty="0" err="1">
                <a:latin typeface="Agency FB" panose="020B0503020202020204" pitchFamily="34" charset="0"/>
              </a:rPr>
              <a:t>geodezija</a:t>
            </a:r>
            <a:r>
              <a:rPr lang="en-US" sz="4800" dirty="0">
                <a:latin typeface="Agency FB" panose="020B0503020202020204" pitchFamily="34" charset="0"/>
              </a:rPr>
              <a:t> u </a:t>
            </a:r>
            <a:r>
              <a:rPr lang="en-US" sz="4800" dirty="0" err="1">
                <a:latin typeface="Agency FB" panose="020B0503020202020204" pitchFamily="34" charset="0"/>
              </a:rPr>
              <a:t>arhitekturi</a:t>
            </a:r>
            <a:endParaRPr lang="en-US" sz="4800" dirty="0">
              <a:latin typeface="Agency FB" panose="020B0503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0038" y="3263099"/>
            <a:ext cx="9144000" cy="1655762"/>
          </a:xfrm>
        </p:spPr>
        <p:txBody>
          <a:bodyPr/>
          <a:lstStyle/>
          <a:p>
            <a:r>
              <a:rPr lang="sr-Latn-BA" dirty="0">
                <a:latin typeface="Agency FB" panose="020B0503020202020204" pitchFamily="34" charset="0"/>
              </a:rPr>
              <a:t>Uvodno pred</a:t>
            </a:r>
            <a:r>
              <a:rPr lang="en-US" dirty="0">
                <a:latin typeface="Agency FB" panose="020B0503020202020204" pitchFamily="34" charset="0"/>
              </a:rPr>
              <a:t>a</a:t>
            </a:r>
            <a:r>
              <a:rPr lang="sr-Latn-BA" dirty="0">
                <a:latin typeface="Agency FB" panose="020B0503020202020204" pitchFamily="34" charset="0"/>
              </a:rPr>
              <a:t>vanje</a:t>
            </a:r>
            <a:endParaRPr lang="en-US" i="1" dirty="0">
              <a:latin typeface="Agency FB" panose="020B0503020202020204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849879" y="6203950"/>
            <a:ext cx="6400800" cy="45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r-HR" sz="2000" b="1" dirty="0">
                <a:latin typeface="Agency FB" panose="020B0503020202020204" pitchFamily="34" charset="0"/>
                <a:ea typeface="Dotum" pitchFamily="34" charset="-127"/>
              </a:rPr>
              <a:t>prof. dr Jelen Gučević  ///  doc.dr Tijana Vujičić</a:t>
            </a:r>
          </a:p>
        </p:txBody>
      </p:sp>
      <p:pic>
        <p:nvPicPr>
          <p:cNvPr id="6" name="Picture 3" descr="C:\Users\Tijana\Google Drive\Dokumenti\Memorandumi\AGG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7300" y="6064250"/>
            <a:ext cx="566738" cy="5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-82484" y="-26594"/>
            <a:ext cx="2724083" cy="6884594"/>
            <a:chOff x="-82483" y="-26594"/>
            <a:chExt cx="2625658" cy="6828706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26594"/>
              <a:ext cx="2543175" cy="180022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824431"/>
              <a:ext cx="2543175" cy="145568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330920"/>
              <a:ext cx="2543175" cy="1670967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2483" y="5059037"/>
              <a:ext cx="2619375" cy="17430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7248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022942" y="186441"/>
            <a:ext cx="3612037" cy="62141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600" dirty="0">
                <a:latin typeface="Agency FB" panose="020B0503020202020204" pitchFamily="34" charset="0"/>
              </a:rPr>
              <a:t>Geodezija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r-Latn-BA" sz="2400" dirty="0">
                <a:latin typeface="Agency FB" panose="020B0503020202020204" pitchFamily="34" charset="0"/>
              </a:rPr>
              <a:t>Nastavnik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r-Latn-BA" sz="2400" dirty="0">
                <a:latin typeface="Agency FB" panose="020B0503020202020204" pitchFamily="34" charset="0"/>
              </a:rPr>
              <a:t>prof. dr Jelena Gučević dipl.inž.geod.</a:t>
            </a:r>
          </a:p>
          <a:p>
            <a:pPr marL="0" indent="0">
              <a:buNone/>
            </a:pPr>
            <a:r>
              <a:rPr lang="en-US" sz="1600" dirty="0">
                <a:latin typeface="+mj-lt"/>
                <a:hlinkClick r:id="rId2"/>
              </a:rPr>
              <a:t>j</a:t>
            </a:r>
            <a:r>
              <a:rPr lang="sr-Latn-BA" sz="1600" dirty="0">
                <a:latin typeface="+mj-lt"/>
                <a:hlinkClick r:id="rId2"/>
              </a:rPr>
              <a:t>elena.gucevic</a:t>
            </a:r>
            <a:r>
              <a:rPr lang="en-US" sz="1600" dirty="0">
                <a:latin typeface="+mj-lt"/>
                <a:hlinkClick r:id="rId2"/>
              </a:rPr>
              <a:t>@aggf.unibl.org</a:t>
            </a:r>
            <a:endParaRPr lang="en-US" sz="1600" dirty="0">
              <a:latin typeface="+mj-lt"/>
            </a:endParaRP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endParaRPr lang="en-US" sz="2000" b="1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en-US" sz="2000" b="1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2000" b="1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2000" b="1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en-US" sz="2000" b="1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2000" b="1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sr-Latn-BA" sz="2000" b="1" dirty="0">
                <a:latin typeface="Agency FB" panose="020B0503020202020204" pitchFamily="34" charset="0"/>
              </a:rPr>
              <a:t>Teoretski dio</a:t>
            </a:r>
          </a:p>
          <a:p>
            <a:pPr marL="0" indent="0">
              <a:buNone/>
            </a:pPr>
            <a:r>
              <a:rPr lang="sr-Latn-BA" sz="2000" dirty="0">
                <a:latin typeface="Agency FB" panose="020B0503020202020204" pitchFamily="34" charset="0"/>
              </a:rPr>
              <a:t>kolokvijum/ispit geodezija</a:t>
            </a:r>
            <a:endParaRPr lang="en-US" sz="2000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sr-Latn-BA" sz="2000" b="1" dirty="0">
                <a:latin typeface="Agency FB" panose="020B0503020202020204" pitchFamily="34" charset="0"/>
              </a:rPr>
              <a:t>Praktični dio</a:t>
            </a:r>
          </a:p>
          <a:p>
            <a:pPr marL="0" indent="0">
              <a:buNone/>
            </a:pPr>
            <a:r>
              <a:rPr lang="sr-Latn-BA" sz="2000" dirty="0">
                <a:latin typeface="Agency FB" panose="020B0503020202020204" pitchFamily="34" charset="0"/>
              </a:rPr>
              <a:t>elaborat – geodezija</a:t>
            </a:r>
          </a:p>
          <a:p>
            <a:pPr marL="0" indent="0">
              <a:buNone/>
            </a:pPr>
            <a:endParaRPr lang="sr-Latn-BA" sz="2000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en-US" sz="2000" dirty="0">
              <a:latin typeface="+mj-lt"/>
            </a:endParaRPr>
          </a:p>
          <a:p>
            <a:pPr marL="0" indent="0">
              <a:buNone/>
            </a:pPr>
            <a:endParaRPr lang="sr-Latn-BA" sz="2000" dirty="0">
              <a:latin typeface="+mj-lt"/>
            </a:endParaRPr>
          </a:p>
          <a:p>
            <a:pPr marL="0" indent="0">
              <a:buNone/>
            </a:pPr>
            <a:endParaRPr lang="sr-Latn-BA" dirty="0">
              <a:latin typeface="Agency FB" panose="020B050302020202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8474841" y="186441"/>
            <a:ext cx="3612038" cy="653763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Latn-BA" sz="3600" dirty="0">
                <a:latin typeface="Agency FB" panose="020B0503020202020204" pitchFamily="34" charset="0"/>
              </a:rPr>
              <a:t>Arhitektura</a:t>
            </a:r>
            <a:endParaRPr lang="sr-Latn-BA" dirty="0"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r>
              <a:rPr lang="sr-Latn-BA" sz="2400" dirty="0">
                <a:latin typeface="Agency FB" panose="020B0503020202020204" pitchFamily="34" charset="0"/>
              </a:rPr>
              <a:t>Nastavnik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sr-Latn-BA" sz="2400" dirty="0">
                <a:latin typeface="Agency FB" panose="020B0503020202020204" pitchFamily="34" charset="0"/>
              </a:rPr>
              <a:t>doc. dr Tijana Vujičić 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sr-Latn-BA" sz="2400" dirty="0">
                <a:latin typeface="Agency FB" panose="020B0503020202020204" pitchFamily="34" charset="0"/>
              </a:rPr>
              <a:t>dipl.inž.arh</a:t>
            </a:r>
            <a:endParaRPr lang="en-US" sz="2400" dirty="0"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r>
              <a:rPr lang="en-US" sz="1600" dirty="0">
                <a:latin typeface="+mj-lt"/>
                <a:hlinkClick r:id="rId3"/>
              </a:rPr>
              <a:t>tijana.vujicic@aggf.unibl.org</a:t>
            </a:r>
            <a:endParaRPr lang="en-US" sz="1600" dirty="0">
              <a:latin typeface="+mj-lt"/>
            </a:endParaRPr>
          </a:p>
          <a:p>
            <a:pPr marL="0" indent="0" algn="ctr">
              <a:buNone/>
            </a:pPr>
            <a:endParaRPr lang="sr-Latn-BA" sz="1600" dirty="0">
              <a:latin typeface="+mj-lt"/>
            </a:endParaRPr>
          </a:p>
          <a:p>
            <a:pPr marL="0" indent="0" algn="ctr">
              <a:buNone/>
            </a:pPr>
            <a:endParaRPr lang="en-US" sz="2000" b="1" dirty="0"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endParaRPr lang="en-US" sz="2000" b="1" dirty="0"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endParaRPr lang="sr-Latn-BA" sz="2000" b="1" dirty="0"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endParaRPr lang="sr-Latn-BA" sz="2000" dirty="0"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endParaRPr lang="sr-Latn-BA" sz="2000" dirty="0"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endParaRPr lang="sr-Latn-BA" sz="2000" dirty="0"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r>
              <a:rPr lang="sr-Latn-BA" sz="2000" b="1" dirty="0">
                <a:latin typeface="Agency FB" panose="020B0503020202020204" pitchFamily="34" charset="0"/>
              </a:rPr>
              <a:t>Teoretski dio</a:t>
            </a:r>
          </a:p>
          <a:p>
            <a:pPr marL="0" indent="0" algn="ctr">
              <a:buNone/>
            </a:pPr>
            <a:r>
              <a:rPr lang="sr-Latn-BA" sz="2000" dirty="0">
                <a:latin typeface="Agency FB" panose="020B0503020202020204" pitchFamily="34" charset="0"/>
              </a:rPr>
              <a:t>kolokvijum/ispit arhitektura</a:t>
            </a:r>
            <a:endParaRPr lang="en-US" sz="2000" dirty="0"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r>
              <a:rPr lang="sr-Latn-BA" sz="2000" b="1" dirty="0">
                <a:latin typeface="Agency FB" panose="020B0503020202020204" pitchFamily="34" charset="0"/>
              </a:rPr>
              <a:t>Praktični dio</a:t>
            </a:r>
          </a:p>
          <a:p>
            <a:pPr marL="0" indent="0" algn="ctr">
              <a:buNone/>
            </a:pPr>
            <a:r>
              <a:rPr lang="sr-Latn-BA" sz="2000" dirty="0">
                <a:latin typeface="Agency FB" panose="020B0503020202020204" pitchFamily="34" charset="0"/>
              </a:rPr>
              <a:t>elaborat – arhitektura</a:t>
            </a:r>
          </a:p>
          <a:p>
            <a:pPr marL="0" indent="0" algn="ctr">
              <a:buNone/>
            </a:pPr>
            <a:endParaRPr lang="en-US" sz="2000" dirty="0">
              <a:latin typeface="Agency FB" panose="020B0503020202020204" pitchFamily="34" charset="0"/>
            </a:endParaRPr>
          </a:p>
          <a:p>
            <a:pPr marL="0" indent="0" algn="ctr">
              <a:buNone/>
            </a:pPr>
            <a:endParaRPr lang="sr-Latn-BA" sz="2000" dirty="0">
              <a:latin typeface="Agency FB" panose="020B05030202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90842" y="279221"/>
            <a:ext cx="2407080" cy="24468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Nastavn</a:t>
            </a:r>
            <a:r>
              <a:rPr lang="en-US" sz="3600" dirty="0" err="1">
                <a:solidFill>
                  <a:schemeClr val="bg1"/>
                </a:solidFill>
                <a:latin typeface="Agency FB" panose="020B0503020202020204" pitchFamily="34" charset="0"/>
              </a:rPr>
              <a:t>ici</a:t>
            </a:r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 i saradnici</a:t>
            </a:r>
            <a:endParaRPr lang="sr-Latn-BA" sz="20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6D69C3-6A75-48E6-9F59-1CD3427CFB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897" y="2410702"/>
            <a:ext cx="1741497" cy="2613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CD0F59-41F0-43E3-849E-29453A934B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567" y="2410703"/>
            <a:ext cx="1742586" cy="261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692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8B2B0A-9EAF-4513-AA5F-15A36E320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09" y="41265"/>
            <a:ext cx="9014691" cy="67428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06B301-50B0-4D53-A3FB-ED83D9EADE5C}"/>
              </a:ext>
            </a:extLst>
          </p:cNvPr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BC9402E-5BD8-4318-A6C1-AD9003210600}"/>
              </a:ext>
            </a:extLst>
          </p:cNvPr>
          <p:cNvSpPr txBox="1">
            <a:spLocks/>
          </p:cNvSpPr>
          <p:nvPr/>
        </p:nvSpPr>
        <p:spPr>
          <a:xfrm>
            <a:off x="101600" y="127000"/>
            <a:ext cx="2527300" cy="1930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dirty="0" err="1">
                <a:solidFill>
                  <a:schemeClr val="bg1"/>
                </a:solidFill>
                <a:latin typeface="Agency FB" panose="020B0503020202020204" pitchFamily="34" charset="0"/>
              </a:rPr>
              <a:t>Nastavni</a:t>
            </a:r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</a:rPr>
              <a:t> plan </a:t>
            </a:r>
            <a:r>
              <a:rPr lang="en-US" sz="4400" dirty="0" err="1">
                <a:solidFill>
                  <a:schemeClr val="bg1"/>
                </a:solidFill>
                <a:latin typeface="Agency FB" panose="020B0503020202020204" pitchFamily="34" charset="0"/>
              </a:rPr>
              <a:t>i</a:t>
            </a:r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</a:rPr>
              <a:t> program</a:t>
            </a:r>
            <a:endParaRPr lang="en-US" sz="4400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87C3F6-EE28-44AF-A1CA-AEA1132315C3}"/>
              </a:ext>
            </a:extLst>
          </p:cNvPr>
          <p:cNvSpPr/>
          <p:nvPr/>
        </p:nvSpPr>
        <p:spPr>
          <a:xfrm>
            <a:off x="0" y="4470400"/>
            <a:ext cx="2832100" cy="238760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FF007EB-30F3-448C-A291-672711AC30D1}"/>
              </a:ext>
            </a:extLst>
          </p:cNvPr>
          <p:cNvSpPr txBox="1">
            <a:spLocks/>
          </p:cNvSpPr>
          <p:nvPr/>
        </p:nvSpPr>
        <p:spPr>
          <a:xfrm>
            <a:off x="101600" y="4578927"/>
            <a:ext cx="2650836" cy="1930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uža naučna oblast</a:t>
            </a:r>
          </a:p>
          <a:p>
            <a:pPr marL="0" indent="0">
              <a:buNone/>
            </a:pPr>
            <a:r>
              <a:rPr lang="sr-Latn-BA" sz="3200" dirty="0">
                <a:solidFill>
                  <a:schemeClr val="bg2">
                    <a:lumMod val="50000"/>
                  </a:schemeClr>
                </a:solidFill>
                <a:latin typeface="Agency FB" panose="020B0503020202020204" pitchFamily="34" charset="0"/>
              </a:rPr>
              <a:t>urbanizam i planiranje prostora</a:t>
            </a:r>
            <a:endParaRPr lang="en-US" sz="3200" dirty="0">
              <a:solidFill>
                <a:schemeClr val="bg2">
                  <a:lumMod val="50000"/>
                </a:schemeClr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58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06B301-50B0-4D53-A3FB-ED83D9EADE5C}"/>
              </a:ext>
            </a:extLst>
          </p:cNvPr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BC9402E-5BD8-4318-A6C1-AD9003210600}"/>
              </a:ext>
            </a:extLst>
          </p:cNvPr>
          <p:cNvSpPr txBox="1">
            <a:spLocks/>
          </p:cNvSpPr>
          <p:nvPr/>
        </p:nvSpPr>
        <p:spPr>
          <a:xfrm>
            <a:off x="101600" y="127000"/>
            <a:ext cx="2527300" cy="1930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400" dirty="0" err="1">
                <a:solidFill>
                  <a:schemeClr val="bg1"/>
                </a:solidFill>
                <a:latin typeface="Agency FB" panose="020B0503020202020204" pitchFamily="34" charset="0"/>
              </a:rPr>
              <a:t>Nastavni</a:t>
            </a:r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</a:rPr>
              <a:t> plan </a:t>
            </a:r>
            <a:r>
              <a:rPr lang="en-US" sz="4400" dirty="0" err="1">
                <a:solidFill>
                  <a:schemeClr val="bg1"/>
                </a:solidFill>
                <a:latin typeface="Agency FB" panose="020B0503020202020204" pitchFamily="34" charset="0"/>
              </a:rPr>
              <a:t>i</a:t>
            </a:r>
            <a:r>
              <a:rPr lang="en-US" sz="4400" dirty="0">
                <a:solidFill>
                  <a:schemeClr val="bg1"/>
                </a:solidFill>
                <a:latin typeface="Agency FB" panose="020B0503020202020204" pitchFamily="34" charset="0"/>
              </a:rPr>
              <a:t> program</a:t>
            </a:r>
            <a:endParaRPr lang="en-US" sz="4400" i="1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87C3F6-EE28-44AF-A1CA-AEA1132315C3}"/>
              </a:ext>
            </a:extLst>
          </p:cNvPr>
          <p:cNvSpPr/>
          <p:nvPr/>
        </p:nvSpPr>
        <p:spPr>
          <a:xfrm>
            <a:off x="0" y="4470400"/>
            <a:ext cx="2832100" cy="238760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FF007EB-30F3-448C-A291-672711AC30D1}"/>
              </a:ext>
            </a:extLst>
          </p:cNvPr>
          <p:cNvSpPr txBox="1">
            <a:spLocks/>
          </p:cNvSpPr>
          <p:nvPr/>
        </p:nvSpPr>
        <p:spPr>
          <a:xfrm>
            <a:off x="90632" y="6092537"/>
            <a:ext cx="2650836" cy="5103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200" dirty="0">
                <a:solidFill>
                  <a:schemeClr val="bg1"/>
                </a:solidFill>
                <a:latin typeface="Agency FB" panose="020B0503020202020204" pitchFamily="34" charset="0"/>
              </a:rPr>
              <a:t>studio projekti</a:t>
            </a:r>
            <a:endParaRPr lang="en-US" sz="3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B7B7BE-42B2-4BAD-9381-5D487221C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601" y="27708"/>
            <a:ext cx="91743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009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06B301-50B0-4D53-A3FB-ED83D9EADE5C}"/>
              </a:ext>
            </a:extLst>
          </p:cNvPr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FBC9402E-5BD8-4318-A6C1-AD9003210600}"/>
              </a:ext>
            </a:extLst>
          </p:cNvPr>
          <p:cNvSpPr txBox="1">
            <a:spLocks/>
          </p:cNvSpPr>
          <p:nvPr/>
        </p:nvSpPr>
        <p:spPr>
          <a:xfrm>
            <a:off x="101600" y="1641763"/>
            <a:ext cx="2527300" cy="1930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4400" dirty="0">
                <a:solidFill>
                  <a:schemeClr val="bg1"/>
                </a:solidFill>
                <a:latin typeface="Agency FB" panose="020B0503020202020204" pitchFamily="34" charset="0"/>
              </a:rPr>
              <a:t>Cilj / ishod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FF007EB-30F3-448C-A291-672711AC30D1}"/>
              </a:ext>
            </a:extLst>
          </p:cNvPr>
          <p:cNvSpPr txBox="1">
            <a:spLocks/>
          </p:cNvSpPr>
          <p:nvPr/>
        </p:nvSpPr>
        <p:spPr>
          <a:xfrm>
            <a:off x="101599" y="153554"/>
            <a:ext cx="2660073" cy="127808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6600" dirty="0">
                <a:solidFill>
                  <a:schemeClr val="bg1"/>
                </a:solidFill>
                <a:latin typeface="Agency FB" panose="020B0503020202020204" pitchFamily="34" charset="0"/>
              </a:rPr>
              <a:t>PGA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arhitektura</a:t>
            </a:r>
            <a:endParaRPr lang="en-US" sz="3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F04ACF-E11F-445C-B643-FEAA01DDB1FC}"/>
              </a:ext>
            </a:extLst>
          </p:cNvPr>
          <p:cNvSpPr/>
          <p:nvPr/>
        </p:nvSpPr>
        <p:spPr>
          <a:xfrm>
            <a:off x="3137705" y="421986"/>
            <a:ext cx="8814150" cy="6649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Garamond" panose="02020404030301010803" pitchFamily="18" charset="0"/>
              </a:rPr>
              <a:t>Cilj</a:t>
            </a:r>
            <a:r>
              <a:rPr lang="en-US" sz="2000" dirty="0">
                <a:latin typeface="Garamond" panose="02020404030301010803" pitchFamily="18" charset="0"/>
              </a:rPr>
              <a:t> je </a:t>
            </a:r>
            <a:r>
              <a:rPr lang="sr-Latn-BA" sz="2000" dirty="0">
                <a:latin typeface="Garamond" panose="02020404030301010803" pitchFamily="18" charset="0"/>
              </a:rPr>
              <a:t>razumjeti </a:t>
            </a:r>
            <a:r>
              <a:rPr lang="sr-Latn-BA" sz="2000" b="1" dirty="0">
                <a:latin typeface="Garamond" panose="02020404030301010803" pitchFamily="18" charset="0"/>
              </a:rPr>
              <a:t>važnost geodezije u oblasti arhitekture </a:t>
            </a: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latin typeface="Garamond" panose="02020404030301010803" pitchFamily="18" charset="0"/>
              </a:rPr>
              <a:t>U</a:t>
            </a:r>
            <a:r>
              <a:rPr lang="sr-Cyrl-RS" sz="2000" b="1" dirty="0">
                <a:latin typeface="Garamond" panose="02020404030301010803" pitchFamily="18" charset="0"/>
              </a:rPr>
              <a:t>pozna</a:t>
            </a:r>
            <a:r>
              <a:rPr lang="en-US" sz="2000" b="1" dirty="0" err="1">
                <a:latin typeface="Garamond" panose="02020404030301010803" pitchFamily="18" charset="0"/>
              </a:rPr>
              <a:t>ti</a:t>
            </a:r>
            <a:r>
              <a:rPr lang="en-US" sz="2000" b="1" dirty="0">
                <a:latin typeface="Garamond" panose="02020404030301010803" pitchFamily="18" charset="0"/>
              </a:rPr>
              <a:t> se</a:t>
            </a:r>
            <a:r>
              <a:rPr lang="sr-Cyrl-RS" sz="2000" b="1" dirty="0">
                <a:latin typeface="Garamond" panose="02020404030301010803" pitchFamily="18" charset="0"/>
              </a:rPr>
              <a:t> sa okolinom </a:t>
            </a:r>
            <a:r>
              <a:rPr lang="sr-Cyrl-RS" sz="2000" dirty="0">
                <a:latin typeface="Garamond" panose="02020404030301010803" pitchFamily="18" charset="0"/>
              </a:rPr>
              <a:t>u kojoj živite kroz identifikaciju seta prostornih elemenata, kakateristika i obilježja od značaja za urbanističko i arhitektonsko projektovanje</a:t>
            </a:r>
            <a:r>
              <a:rPr lang="en-US" sz="2000" dirty="0">
                <a:latin typeface="Garamond" panose="02020404030301010803" pitchFamily="18" charset="0"/>
              </a:rPr>
              <a:t>.</a:t>
            </a: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sr-Latn-BA" sz="2000" dirty="0">
                <a:latin typeface="Garamond" panose="02020404030301010803" pitchFamily="18" charset="0"/>
              </a:rPr>
              <a:t>Naučiti </a:t>
            </a:r>
            <a:r>
              <a:rPr lang="sr-Latn-BA" sz="2000" b="1" dirty="0">
                <a:latin typeface="Garamond" panose="02020404030301010803" pitchFamily="18" charset="0"/>
              </a:rPr>
              <a:t>čitati geodetske karte </a:t>
            </a:r>
            <a:r>
              <a:rPr lang="sr-Latn-BA" sz="2000" dirty="0">
                <a:latin typeface="Garamond" panose="02020404030301010803" pitchFamily="18" charset="0"/>
              </a:rPr>
              <a:t>i planove</a:t>
            </a:r>
            <a:endParaRPr lang="en-US" sz="2000" dirty="0">
              <a:latin typeface="Garamond" panose="02020404030301010803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sr-Latn-BA" sz="2000" b="1" dirty="0">
                <a:latin typeface="Garamond" panose="02020404030301010803" pitchFamily="18" charset="0"/>
              </a:rPr>
              <a:t>O</a:t>
            </a:r>
            <a:r>
              <a:rPr lang="en-US" sz="2000" b="1" dirty="0" err="1">
                <a:latin typeface="Garamond" panose="02020404030301010803" pitchFamily="18" charset="0"/>
              </a:rPr>
              <a:t>vladavanje</a:t>
            </a:r>
            <a:r>
              <a:rPr lang="en-US" sz="2000" b="1" dirty="0">
                <a:latin typeface="Garamond" panose="02020404030301010803" pitchFamily="18" charset="0"/>
              </a:rPr>
              <a:t> </a:t>
            </a:r>
            <a:r>
              <a:rPr lang="en-US" sz="2000" b="1" dirty="0" err="1">
                <a:latin typeface="Garamond" panose="02020404030301010803" pitchFamily="18" charset="0"/>
              </a:rPr>
              <a:t>metodama</a:t>
            </a:r>
            <a:r>
              <a:rPr lang="en-US" sz="2000" b="1" dirty="0">
                <a:latin typeface="Garamond" panose="02020404030301010803" pitchFamily="18" charset="0"/>
              </a:rPr>
              <a:t> </a:t>
            </a:r>
            <a:r>
              <a:rPr lang="en-US" sz="2000" b="1" dirty="0" err="1">
                <a:latin typeface="Garamond" panose="02020404030301010803" pitchFamily="18" charset="0"/>
              </a:rPr>
              <a:t>premjera</a:t>
            </a:r>
            <a:r>
              <a:rPr lang="en-US" sz="2000" b="1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prostora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na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licu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mjesta</a:t>
            </a:r>
            <a:r>
              <a:rPr lang="en-US" sz="2000" dirty="0">
                <a:latin typeface="Garamond" panose="02020404030301010803" pitchFamily="18" charset="0"/>
              </a:rPr>
              <a:t>, </a:t>
            </a:r>
            <a:r>
              <a:rPr lang="en-US" sz="2000" dirty="0" err="1">
                <a:latin typeface="Garamond" panose="02020404030301010803" pitchFamily="18" charset="0"/>
              </a:rPr>
              <a:t>pomoću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dostupne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mjerne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opreme</a:t>
            </a:r>
            <a:r>
              <a:rPr lang="en-US" sz="2000" dirty="0">
                <a:latin typeface="Garamond" panose="02020404030301010803" pitchFamily="18" charset="0"/>
              </a:rPr>
              <a:t> (</a:t>
            </a:r>
            <a:r>
              <a:rPr lang="en-US" sz="2000" dirty="0" err="1">
                <a:latin typeface="Garamond" panose="02020404030301010803" pitchFamily="18" charset="0"/>
              </a:rPr>
              <a:t>građevinski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metar</a:t>
            </a:r>
            <a:r>
              <a:rPr lang="en-US" sz="2000" dirty="0">
                <a:latin typeface="Garamond" panose="02020404030301010803" pitchFamily="18" charset="0"/>
              </a:rPr>
              <a:t>, </a:t>
            </a:r>
            <a:r>
              <a:rPr lang="en-US" sz="2000" dirty="0" err="1">
                <a:latin typeface="Garamond" panose="02020404030301010803" pitchFamily="18" charset="0"/>
              </a:rPr>
              <a:t>pantljika</a:t>
            </a:r>
            <a:r>
              <a:rPr lang="en-US" sz="2000" dirty="0">
                <a:latin typeface="Garamond" panose="02020404030301010803" pitchFamily="18" charset="0"/>
              </a:rPr>
              <a:t>, </a:t>
            </a:r>
            <a:r>
              <a:rPr lang="en-US" sz="2000" dirty="0" err="1">
                <a:latin typeface="Garamond" panose="02020404030301010803" pitchFamily="18" charset="0"/>
              </a:rPr>
              <a:t>nivelir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i</a:t>
            </a:r>
            <a:r>
              <a:rPr lang="en-US" sz="2000" dirty="0">
                <a:latin typeface="Garamond" panose="02020404030301010803" pitchFamily="18" charset="0"/>
              </a:rPr>
              <a:t> sl.), </a:t>
            </a:r>
            <a:r>
              <a:rPr lang="en-US" sz="2000" dirty="0" err="1">
                <a:latin typeface="Garamond" panose="02020404030301010803" pitchFamily="18" charset="0"/>
              </a:rPr>
              <a:t>kao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i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pomoću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različitih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i="1" dirty="0">
                <a:latin typeface="Garamond" panose="02020404030301010803" pitchFamily="18" charset="0"/>
              </a:rPr>
              <a:t>open-source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i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i="1" dirty="0">
                <a:latin typeface="Garamond" panose="02020404030301010803" pitchFamily="18" charset="0"/>
              </a:rPr>
              <a:t>online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softverskih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platformi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sr-Latn-BA" sz="2000" dirty="0">
                <a:latin typeface="Garamond" panose="02020404030301010803" pitchFamily="18" charset="0"/>
                <a:ea typeface="Times New Roman" panose="02020603050405020304" pitchFamily="18" charset="0"/>
              </a:rPr>
              <a:t>Cilj je </a:t>
            </a:r>
            <a:r>
              <a:rPr lang="sr-Cyrl-RS" sz="2000" dirty="0">
                <a:latin typeface="Garamond" panose="02020404030301010803" pitchFamily="18" charset="0"/>
                <a:ea typeface="Times New Roman" panose="02020603050405020304" pitchFamily="18" charset="0"/>
              </a:rPr>
              <a:t>razviti sposobnost snalaženja u situacijama ograničenih mogućnosti i nepostojanja ažurnih geodetskih snimaka, odnosno </a:t>
            </a:r>
            <a:r>
              <a:rPr lang="sr-Cyrl-RS" sz="2000" b="1" dirty="0">
                <a:latin typeface="Garamond" panose="02020404030301010803" pitchFamily="18" charset="0"/>
                <a:ea typeface="Times New Roman" panose="02020603050405020304" pitchFamily="18" charset="0"/>
              </a:rPr>
              <a:t>pronalaženja/kreiranja referentnih podataka o prostoru </a:t>
            </a:r>
            <a:r>
              <a:rPr lang="sr-Cyrl-RS" sz="2000" dirty="0">
                <a:latin typeface="Garamond" panose="02020404030301010803" pitchFamily="18" charset="0"/>
                <a:ea typeface="Times New Roman" panose="02020603050405020304" pitchFamily="18" charset="0"/>
              </a:rPr>
              <a:t>sa što većim stepenom tačnosti </a:t>
            </a:r>
            <a:endParaRPr lang="en-US" sz="2000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</a:t>
            </a:r>
            <a:r>
              <a:rPr lang="en-US" sz="2000" b="1" dirty="0" err="1">
                <a:latin typeface="Garamond" panose="02020404030301010803" pitchFamily="18" charset="0"/>
              </a:rPr>
              <a:t>redstavljanje</a:t>
            </a:r>
            <a:r>
              <a:rPr lang="en-US" sz="2000" b="1" dirty="0">
                <a:latin typeface="Garamond" panose="02020404030301010803" pitchFamily="18" charset="0"/>
              </a:rPr>
              <a:t> </a:t>
            </a:r>
            <a:r>
              <a:rPr lang="en-US" sz="2000" b="1" dirty="0" err="1">
                <a:latin typeface="Garamond" panose="02020404030301010803" pitchFamily="18" charset="0"/>
              </a:rPr>
              <a:t>mapiranih</a:t>
            </a:r>
            <a:r>
              <a:rPr lang="en-US" sz="2000" b="1" dirty="0">
                <a:latin typeface="Garamond" panose="02020404030301010803" pitchFamily="18" charset="0"/>
              </a:rPr>
              <a:t> </a:t>
            </a:r>
            <a:r>
              <a:rPr lang="en-US" sz="2000" b="1" dirty="0" err="1">
                <a:latin typeface="Garamond" panose="02020404030301010803" pitchFamily="18" charset="0"/>
              </a:rPr>
              <a:t>podataka</a:t>
            </a:r>
            <a:r>
              <a:rPr lang="en-US" sz="2000" b="1" dirty="0">
                <a:latin typeface="Garamond" panose="02020404030301010803" pitchFamily="18" charset="0"/>
              </a:rPr>
              <a:t> </a:t>
            </a:r>
            <a:r>
              <a:rPr lang="en-US" sz="2000" b="1" dirty="0" err="1">
                <a:latin typeface="Garamond" panose="02020404030301010803" pitchFamily="18" charset="0"/>
              </a:rPr>
              <a:t>na</a:t>
            </a:r>
            <a:r>
              <a:rPr lang="en-US" sz="2000" b="1" dirty="0">
                <a:latin typeface="Garamond" panose="02020404030301010803" pitchFamily="18" charset="0"/>
              </a:rPr>
              <a:t> </a:t>
            </a:r>
            <a:r>
              <a:rPr lang="en-US" sz="2000" b="1" dirty="0" err="1">
                <a:latin typeface="Garamond" panose="02020404030301010803" pitchFamily="18" charset="0"/>
              </a:rPr>
              <a:t>crtežu</a:t>
            </a:r>
            <a:r>
              <a:rPr lang="en-US" sz="2000" b="1" dirty="0">
                <a:latin typeface="Garamond" panose="02020404030301010803" pitchFamily="18" charset="0"/>
              </a:rPr>
              <a:t> </a:t>
            </a:r>
            <a:r>
              <a:rPr lang="sr-Latn-BA" sz="2000" b="1" dirty="0">
                <a:latin typeface="Garamond" panose="02020404030301010803" pitchFamily="18" charset="0"/>
              </a:rPr>
              <a:t>kroz dva različita vizuelna riječnika – geodezije i arhitekture.</a:t>
            </a:r>
            <a:r>
              <a:rPr lang="sr-Latn-BA" sz="2000" dirty="0">
                <a:latin typeface="Garamond" panose="02020404030301010803" pitchFamily="18" charset="0"/>
              </a:rPr>
              <a:t> B</a:t>
            </a:r>
            <a:r>
              <a:rPr lang="en-US" sz="2000" dirty="0" err="1">
                <a:latin typeface="Garamond" panose="02020404030301010803" pitchFamily="18" charset="0"/>
              </a:rPr>
              <a:t>ogaćenje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arhitektonskog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vizuelnog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riječnika</a:t>
            </a:r>
            <a:r>
              <a:rPr lang="en-US" sz="2000" dirty="0">
                <a:latin typeface="Garamond" panose="02020404030301010803" pitchFamily="18" charset="0"/>
              </a:rPr>
              <a:t> u </a:t>
            </a:r>
            <a:r>
              <a:rPr lang="en-US" sz="2000" dirty="0" err="1">
                <a:latin typeface="Garamond" panose="02020404030301010803" pitchFamily="18" charset="0"/>
              </a:rPr>
              <a:t>pogledu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predstavljanja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identifikovanih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prostornih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elemenata</a:t>
            </a:r>
            <a:r>
              <a:rPr lang="en-US" sz="2000" dirty="0">
                <a:latin typeface="Garamond" panose="02020404030301010803" pitchFamily="18" charset="0"/>
              </a:rPr>
              <a:t> – </a:t>
            </a:r>
            <a:r>
              <a:rPr lang="en-US" sz="2000" dirty="0" err="1">
                <a:latin typeface="Garamond" panose="02020404030301010803" pitchFamily="18" charset="0"/>
              </a:rPr>
              <a:t>prevođenje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geodetskog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načina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predstavljanja</a:t>
            </a:r>
            <a:r>
              <a:rPr lang="en-US" sz="2000" dirty="0">
                <a:latin typeface="Garamond" panose="02020404030301010803" pitchFamily="18" charset="0"/>
              </a:rPr>
              <a:t> </a:t>
            </a:r>
            <a:r>
              <a:rPr lang="en-US" sz="2000" dirty="0" err="1">
                <a:latin typeface="Garamond" panose="02020404030301010803" pitchFamily="18" charset="0"/>
              </a:rPr>
              <a:t>prostora</a:t>
            </a:r>
            <a:r>
              <a:rPr lang="en-US" sz="2000" dirty="0">
                <a:latin typeface="Garamond" panose="02020404030301010803" pitchFamily="18" charset="0"/>
              </a:rPr>
              <a:t> u </a:t>
            </a:r>
            <a:r>
              <a:rPr lang="en-US" sz="2000" dirty="0" err="1">
                <a:latin typeface="Garamond" panose="02020404030301010803" pitchFamily="18" charset="0"/>
              </a:rPr>
              <a:t>arhitektonski</a:t>
            </a:r>
            <a:endParaRPr lang="en-US" sz="2000" dirty="0">
              <a:latin typeface="Garamond" panose="02020404030301010803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2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431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90842" y="279221"/>
            <a:ext cx="2407080" cy="61030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Komunikacija</a:t>
            </a:r>
          </a:p>
          <a:p>
            <a:pPr marL="0" indent="0">
              <a:buNone/>
            </a:pPr>
            <a:endParaRPr lang="sr-Latn-BA" sz="36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36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36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36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36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36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sr-Latn-BA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! na nastavi</a:t>
            </a:r>
          </a:p>
          <a:p>
            <a:pPr marL="0" indent="0">
              <a:buNone/>
            </a:pPr>
            <a:r>
              <a:rPr lang="sr-Latn-BA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! u terminima ispitnih rokova</a:t>
            </a:r>
            <a:endParaRPr lang="en-US" sz="20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marL="0" indent="0">
              <a:buNone/>
            </a:pPr>
            <a:endParaRPr lang="sr-Latn-BA" sz="20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027055" y="168127"/>
            <a:ext cx="6271489" cy="621418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Latn-BA" sz="3600" dirty="0">
                <a:latin typeface="Agency FB" panose="020B0503020202020204" pitchFamily="34" charset="0"/>
              </a:rPr>
              <a:t>google učionica</a:t>
            </a:r>
          </a:p>
          <a:p>
            <a:pPr marL="0" indent="0" algn="ctr">
              <a:buNone/>
            </a:pPr>
            <a:r>
              <a:rPr lang="sr-Latn-BA" sz="3600" dirty="0">
                <a:latin typeface="Agency FB" panose="020B0503020202020204" pitchFamily="34" charset="0"/>
              </a:rPr>
              <a:t>Primijenjena geodzija u arhitekturi</a:t>
            </a:r>
            <a:endParaRPr lang="en-US" sz="2000" dirty="0">
              <a:latin typeface="+mj-lt"/>
            </a:endParaRPr>
          </a:p>
          <a:p>
            <a:pPr marL="0" indent="0" algn="ctr">
              <a:buNone/>
            </a:pPr>
            <a:endParaRPr lang="en-US" sz="2000" dirty="0">
              <a:latin typeface="+mj-lt"/>
            </a:endParaRPr>
          </a:p>
          <a:p>
            <a:pPr marL="0" indent="0" algn="ctr">
              <a:buNone/>
            </a:pPr>
            <a:endParaRPr lang="en-US" sz="2000" dirty="0">
              <a:latin typeface="+mj-lt"/>
            </a:endParaRPr>
          </a:p>
          <a:p>
            <a:pPr marL="0" indent="0" algn="ctr">
              <a:buNone/>
            </a:pPr>
            <a:endParaRPr lang="sr-Latn-BA" sz="2000" dirty="0">
              <a:latin typeface="+mj-lt"/>
            </a:endParaRPr>
          </a:p>
          <a:p>
            <a:pPr marL="0" indent="0" algn="ctr">
              <a:buNone/>
            </a:pPr>
            <a:endParaRPr lang="sr-Latn-BA" dirty="0">
              <a:latin typeface="Agency FB" panose="020B05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71" y="1613581"/>
            <a:ext cx="8735060" cy="491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597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90842" y="279221"/>
            <a:ext cx="2407080" cy="24468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Komunikacija</a:t>
            </a:r>
          </a:p>
          <a:p>
            <a:pPr marL="0" indent="0">
              <a:buNone/>
            </a:pPr>
            <a:r>
              <a:rPr lang="sr-Latn-BA" dirty="0">
                <a:solidFill>
                  <a:schemeClr val="bg1"/>
                </a:solidFill>
                <a:latin typeface="Agency FB" panose="020B0503020202020204" pitchFamily="34" charset="0"/>
              </a:rPr>
              <a:t>Google učionica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sz="20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100" y="785697"/>
            <a:ext cx="9403000" cy="5286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322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90842" y="279221"/>
            <a:ext cx="2491398" cy="638573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Komunikacija</a:t>
            </a:r>
          </a:p>
          <a:p>
            <a:pPr marL="0" indent="0">
              <a:buNone/>
            </a:pPr>
            <a:r>
              <a:rPr lang="sr-Latn-BA" dirty="0">
                <a:solidFill>
                  <a:schemeClr val="bg1"/>
                </a:solidFill>
                <a:latin typeface="Agency FB" panose="020B0503020202020204" pitchFamily="34" charset="0"/>
              </a:rPr>
              <a:t>Google učionica</a:t>
            </a: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sr-Latn-BA" dirty="0">
                <a:solidFill>
                  <a:schemeClr val="bg1"/>
                </a:solidFill>
                <a:latin typeface="Agency FB" panose="020B0503020202020204" pitchFamily="34" charset="0"/>
              </a:rPr>
              <a:t>Pristupni kod za google učionic</a:t>
            </a:r>
            <a:r>
              <a:rPr lang="en-US" dirty="0">
                <a:solidFill>
                  <a:schemeClr val="bg1"/>
                </a:solidFill>
                <a:latin typeface="Agency FB" panose="020B0503020202020204" pitchFamily="34" charset="0"/>
              </a:rPr>
              <a:t>u</a:t>
            </a: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sr-Latn-BA" dirty="0">
                <a:solidFill>
                  <a:schemeClr val="bg1"/>
                </a:solidFill>
                <a:latin typeface="Agency FB" panose="020B0503020202020204" pitchFamily="34" charset="0"/>
              </a:rPr>
              <a:t>Primijenjena geodezija u arhitekturi</a:t>
            </a:r>
          </a:p>
          <a:p>
            <a:pPr marL="0" indent="0">
              <a:buNone/>
            </a:pPr>
            <a:r>
              <a:rPr lang="ru-RU" sz="4800" dirty="0">
                <a:solidFill>
                  <a:schemeClr val="bg1"/>
                </a:solidFill>
              </a:rPr>
              <a:t>vcxwcel</a:t>
            </a:r>
          </a:p>
          <a:p>
            <a:pPr marL="0" indent="0">
              <a:buNone/>
            </a:pPr>
            <a:br>
              <a:rPr lang="ru-RU" sz="1600" dirty="0"/>
            </a:br>
            <a:endParaRPr lang="sr-Latn-BA" sz="16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en-US" sz="16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sz="20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0631" y="672233"/>
            <a:ext cx="9361369" cy="52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126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90842" y="279221"/>
            <a:ext cx="2407080" cy="24468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Komunikacija</a:t>
            </a:r>
          </a:p>
          <a:p>
            <a:pPr marL="0" indent="0">
              <a:buNone/>
            </a:pPr>
            <a:r>
              <a:rPr lang="sr-Latn-BA" dirty="0">
                <a:solidFill>
                  <a:schemeClr val="bg1"/>
                </a:solidFill>
                <a:latin typeface="Agency FB" panose="020B0503020202020204" pitchFamily="34" charset="0"/>
              </a:rPr>
              <a:t>Google učionica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sz="20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100" y="955040"/>
            <a:ext cx="9359900" cy="526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370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90842" y="279221"/>
            <a:ext cx="2407080" cy="24468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Komunikacija</a:t>
            </a:r>
          </a:p>
          <a:p>
            <a:pPr marL="0" indent="0">
              <a:buNone/>
            </a:pPr>
            <a:r>
              <a:rPr lang="sr-Latn-BA" dirty="0">
                <a:solidFill>
                  <a:schemeClr val="bg1"/>
                </a:solidFill>
                <a:latin typeface="Agency FB" panose="020B0503020202020204" pitchFamily="34" charset="0"/>
              </a:rPr>
              <a:t>Google učionica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sz="20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366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145280" y="642620"/>
            <a:ext cx="995680" cy="558568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11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17F71E-ED0E-41D6-B550-D13A91878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0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98474" y="758767"/>
            <a:ext cx="997526" cy="614680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964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BEF4B7-840B-41C9-9B37-83B69D59F9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06" b="4512"/>
          <a:stretch/>
        </p:blipFill>
        <p:spPr>
          <a:xfrm>
            <a:off x="0" y="221673"/>
            <a:ext cx="12192000" cy="62807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85586" y="4138844"/>
            <a:ext cx="4991796" cy="614680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39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E54282-D510-41B2-9B36-418CBFE98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7791"/>
            <a:ext cx="12192000" cy="558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902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6434F16-9FAD-42EE-8041-909979F6F9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44655" y="814186"/>
            <a:ext cx="812800" cy="654396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395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F8E62B-7AD7-4F37-8874-305EA3F004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40" r="1288" b="4512"/>
          <a:stretch/>
        </p:blipFill>
        <p:spPr>
          <a:xfrm>
            <a:off x="0" y="277090"/>
            <a:ext cx="12192000" cy="635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7590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8BBF12-4265-4E9E-9933-29515F660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18892" y="814185"/>
            <a:ext cx="777240" cy="500380"/>
          </a:xfrm>
          <a:prstGeom prst="rect">
            <a:avLst/>
          </a:prstGeom>
          <a:noFill/>
          <a:ln w="5715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1763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90842" y="279221"/>
            <a:ext cx="2407080" cy="24468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Plan rada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sz="20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08C9EB-09F9-B8FE-C430-2DF7EEAE7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649"/>
            <a:ext cx="12192000" cy="528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1201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90842" y="279221"/>
            <a:ext cx="2407080" cy="244688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Plan 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rada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sz="200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sr-Latn-BA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CC4859-9BD5-B300-BDF7-0DDB4E7F3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731" y="0"/>
            <a:ext cx="10495270" cy="690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07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2985316" y="211891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err="1">
                <a:latin typeface="Agency FB" panose="020B0503020202020204" pitchFamily="34" charset="0"/>
              </a:rPr>
              <a:t>Oblici</a:t>
            </a:r>
            <a:r>
              <a:rPr lang="en-US" sz="3600" dirty="0">
                <a:latin typeface="Agency FB" panose="020B0503020202020204" pitchFamily="34" charset="0"/>
              </a:rPr>
              <a:t> </a:t>
            </a:r>
            <a:r>
              <a:rPr lang="en-US" sz="3600" dirty="0" err="1">
                <a:latin typeface="Agency FB" panose="020B0503020202020204" pitchFamily="34" charset="0"/>
              </a:rPr>
              <a:t>provjere</a:t>
            </a:r>
            <a:r>
              <a:rPr lang="en-US" sz="3600" dirty="0">
                <a:latin typeface="Agency FB" panose="020B0503020202020204" pitchFamily="34" charset="0"/>
              </a:rPr>
              <a:t> </a:t>
            </a:r>
            <a:r>
              <a:rPr lang="en-US" sz="3600" dirty="0" err="1">
                <a:latin typeface="Agency FB" panose="020B0503020202020204" pitchFamily="34" charset="0"/>
              </a:rPr>
              <a:t>znanja</a:t>
            </a:r>
            <a:r>
              <a:rPr lang="en-US" sz="3600" dirty="0">
                <a:latin typeface="Agency FB" panose="020B0503020202020204" pitchFamily="34" charset="0"/>
              </a:rPr>
              <a:t> </a:t>
            </a:r>
            <a:r>
              <a:rPr lang="en-US" sz="3600" dirty="0" err="1">
                <a:latin typeface="Agency FB" panose="020B0503020202020204" pitchFamily="34" charset="0"/>
              </a:rPr>
              <a:t>i</a:t>
            </a:r>
            <a:r>
              <a:rPr lang="en-US" sz="3600" dirty="0">
                <a:latin typeface="Agency FB" panose="020B0503020202020204" pitchFamily="34" charset="0"/>
              </a:rPr>
              <a:t> </a:t>
            </a:r>
            <a:r>
              <a:rPr lang="en-US" sz="3600" dirty="0" err="1">
                <a:latin typeface="Agency FB" panose="020B0503020202020204" pitchFamily="34" charset="0"/>
              </a:rPr>
              <a:t>ocjenjivanje</a:t>
            </a:r>
            <a:endParaRPr lang="sr-Latn-BA" sz="3600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sr-Latn-BA" dirty="0">
                <a:latin typeface="Agency FB" panose="020B0503020202020204" pitchFamily="34" charset="0"/>
              </a:rPr>
              <a:t>Pravo na potpis imaju studenti koji su uredno odslušali predavanja i vježbe.</a:t>
            </a:r>
          </a:p>
          <a:p>
            <a:pPr marL="0" indent="0">
              <a:buNone/>
            </a:pPr>
            <a:r>
              <a:rPr lang="en-US" dirty="0">
                <a:latin typeface="Agency FB" panose="020B0503020202020204" pitchFamily="34" charset="0"/>
              </a:rPr>
              <a:t>(</a:t>
            </a:r>
            <a:r>
              <a:rPr lang="sr-Latn-BA" dirty="0">
                <a:latin typeface="Agency FB" panose="020B0503020202020204" pitchFamily="34" charset="0"/>
              </a:rPr>
              <a:t>dozvoljena 3 opravdana izostanka</a:t>
            </a:r>
            <a:r>
              <a:rPr lang="en-US" dirty="0">
                <a:latin typeface="Agency FB" panose="020B0503020202020204" pitchFamily="34" charset="0"/>
              </a:rPr>
              <a:t>)</a:t>
            </a:r>
            <a:endParaRPr lang="sr-Cyrl-BA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85316" y="2050232"/>
            <a:ext cx="8990176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BA" sz="2400" b="1" dirty="0">
                <a:latin typeface="Agency FB" panose="020B0503020202020204" pitchFamily="34" charset="0"/>
              </a:rPr>
              <a:t>konačna ocjena 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100%</a:t>
            </a:r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85316" y="3920028"/>
            <a:ext cx="2501084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BA" sz="2400" b="1" dirty="0">
                <a:latin typeface="Agency FB" panose="020B0503020202020204" pitchFamily="34" charset="0"/>
              </a:rPr>
              <a:t>prisustvo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obavezno</a:t>
            </a:r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74690" y="2956086"/>
            <a:ext cx="3082199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BA" sz="2400" b="1" dirty="0">
                <a:latin typeface="Agency FB" panose="020B0503020202020204" pitchFamily="34" charset="0"/>
              </a:rPr>
              <a:t>predispitne obaveze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40%</a:t>
            </a:r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45179" y="2956086"/>
            <a:ext cx="3230313" cy="83099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BA" sz="2400" b="1" dirty="0">
                <a:latin typeface="Agency FB" panose="020B0503020202020204" pitchFamily="34" charset="0"/>
              </a:rPr>
              <a:t>završni ispit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55%</a:t>
            </a:r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4283" y="3891689"/>
            <a:ext cx="1512605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BA" sz="2400" dirty="0">
                <a:latin typeface="Agency FB" panose="020B0503020202020204" pitchFamily="34" charset="0"/>
              </a:rPr>
              <a:t>elaborat 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arhitektura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20%</a:t>
            </a:r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4690" y="3891689"/>
            <a:ext cx="1504059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BA" sz="2400" dirty="0">
                <a:latin typeface="Agency FB" panose="020B0503020202020204" pitchFamily="34" charset="0"/>
              </a:rPr>
              <a:t>elaborat 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geodezija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20%</a:t>
            </a:r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74690" y="5322852"/>
            <a:ext cx="3082199" cy="138499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BA" sz="2000" dirty="0">
                <a:latin typeface="Agency FB" panose="020B0503020202020204" pitchFamily="34" charset="0"/>
              </a:rPr>
              <a:t>Pravo izlaska na ispit imaju studenti sa pozitivno ocjenjenim elaboratom iz oba djela: </a:t>
            </a:r>
          </a:p>
          <a:p>
            <a:pPr algn="ctr"/>
            <a:r>
              <a:rPr lang="sr-Latn-BA" sz="2000" dirty="0">
                <a:latin typeface="Agency FB" panose="020B0503020202020204" pitchFamily="34" charset="0"/>
              </a:rPr>
              <a:t>geodezija + arhitektura</a:t>
            </a:r>
            <a:r>
              <a:rPr lang="sr-Latn-BA" sz="2400" dirty="0">
                <a:latin typeface="Agency FB" panose="020B0503020202020204" pitchFamily="34" charset="0"/>
              </a:rPr>
              <a:t>.</a:t>
            </a:r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5316" y="2985130"/>
            <a:ext cx="2501084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BA" sz="2400" b="1" dirty="0">
                <a:latin typeface="Agency FB" panose="020B0503020202020204" pitchFamily="34" charset="0"/>
              </a:rPr>
              <a:t>aktivnost u nastavi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5%</a:t>
            </a:r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85316" y="5076631"/>
            <a:ext cx="2501084" cy="163121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sr-Latn-BA" sz="2000" dirty="0">
                <a:latin typeface="Agency FB" panose="020B0503020202020204" pitchFamily="34" charset="0"/>
              </a:rPr>
              <a:t>Pravo na potpis imaju studenti koji su uredno odslušali predavanja i vježbe. </a:t>
            </a:r>
            <a:r>
              <a:rPr lang="en-US" sz="2000" dirty="0">
                <a:latin typeface="Agency FB" panose="020B0503020202020204" pitchFamily="34" charset="0"/>
              </a:rPr>
              <a:t>(</a:t>
            </a:r>
            <a:r>
              <a:rPr lang="sr-Latn-BA" sz="2000" dirty="0">
                <a:latin typeface="Agency FB" panose="020B0503020202020204" pitchFamily="34" charset="0"/>
              </a:rPr>
              <a:t>dozvoljena 3 opravdana izostanka</a:t>
            </a:r>
            <a:r>
              <a:rPr lang="en-US" sz="2000" dirty="0">
                <a:latin typeface="Agency FB" panose="020B0503020202020204" pitchFamily="34" charset="0"/>
              </a:rPr>
              <a:t>)</a:t>
            </a:r>
            <a:endParaRPr lang="sr-Cyrl-BA" sz="2000" dirty="0">
              <a:latin typeface="Agency FB" panose="020B0503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45179" y="3891689"/>
            <a:ext cx="1544715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BA" sz="2400" dirty="0">
                <a:latin typeface="Agency FB" panose="020B0503020202020204" pitchFamily="34" charset="0"/>
              </a:rPr>
              <a:t>Test 1 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geodezija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40%</a:t>
            </a:r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378185" y="3891689"/>
            <a:ext cx="1580165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BA" sz="2400" dirty="0">
                <a:latin typeface="Agency FB" panose="020B0503020202020204" pitchFamily="34" charset="0"/>
              </a:rPr>
              <a:t>Test 2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arhitektura</a:t>
            </a:r>
          </a:p>
          <a:p>
            <a:pPr algn="ctr"/>
            <a:r>
              <a:rPr lang="sr-Latn-BA" sz="2400" dirty="0">
                <a:latin typeface="Agency FB" panose="020B0503020202020204" pitchFamily="34" charset="0"/>
              </a:rPr>
              <a:t>15%</a:t>
            </a:r>
            <a:endParaRPr lang="en-US" sz="2400" dirty="0">
              <a:latin typeface="Agency FB" panose="020B05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763028" y="5719711"/>
            <a:ext cx="3230313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BA" sz="2000" dirty="0">
                <a:latin typeface="Agency FB" panose="020B0503020202020204" pitchFamily="34" charset="0"/>
              </a:rPr>
              <a:t>Polažu se preko kolokvijuma ili ispita, Priznaje se svaki položen kolokvijum/test trajno. </a:t>
            </a:r>
            <a:endParaRPr lang="en-US" sz="20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586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76534" y="211891"/>
            <a:ext cx="24509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Priprema za nastavu </a:t>
            </a: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2985316" y="5291431"/>
            <a:ext cx="9144000" cy="11076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BA" sz="3200" dirty="0">
                <a:latin typeface="Agency FB" panose="020B0503020202020204" pitchFamily="34" charset="0"/>
              </a:rPr>
              <a:t>Odštampati potreban materijal - tekst elaborata </a:t>
            </a:r>
            <a:endParaRPr lang="en-US" sz="3200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r>
              <a:rPr lang="en-US" sz="3200" dirty="0" err="1">
                <a:latin typeface="Agency FB" panose="020B0503020202020204" pitchFamily="34" charset="0"/>
              </a:rPr>
              <a:t>Nositi</a:t>
            </a:r>
            <a:r>
              <a:rPr lang="en-US" sz="3200" dirty="0">
                <a:latin typeface="Agency FB" panose="020B0503020202020204" pitchFamily="34" charset="0"/>
              </a:rPr>
              <a:t> sav </a:t>
            </a:r>
            <a:r>
              <a:rPr lang="en-US" sz="3200" dirty="0" err="1">
                <a:latin typeface="Agency FB" panose="020B0503020202020204" pitchFamily="34" charset="0"/>
              </a:rPr>
              <a:t>potreban</a:t>
            </a:r>
            <a:r>
              <a:rPr lang="en-US" sz="3200" dirty="0">
                <a:latin typeface="Agency FB" panose="020B0503020202020204" pitchFamily="34" charset="0"/>
              </a:rPr>
              <a:t> </a:t>
            </a:r>
            <a:r>
              <a:rPr lang="en-US" sz="3200" dirty="0" err="1">
                <a:latin typeface="Agency FB" panose="020B0503020202020204" pitchFamily="34" charset="0"/>
              </a:rPr>
              <a:t>materijal</a:t>
            </a:r>
            <a:endParaRPr lang="sr-Latn-BA" sz="3200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3200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3200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3200" dirty="0">
              <a:latin typeface="Agency FB" panose="020B0503020202020204" pitchFamily="34" charset="0"/>
            </a:endParaRPr>
          </a:p>
          <a:p>
            <a:pPr marL="0" indent="0">
              <a:buNone/>
            </a:pPr>
            <a:endParaRPr lang="sr-Latn-BA" sz="3200" dirty="0">
              <a:latin typeface="Agency FB" panose="020B05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7CCE8D-78FD-4BDD-BFB2-E3A6159D1D95}"/>
              </a:ext>
            </a:extLst>
          </p:cNvPr>
          <p:cNvSpPr txBox="1"/>
          <p:nvPr/>
        </p:nvSpPr>
        <p:spPr>
          <a:xfrm>
            <a:off x="3008634" y="273446"/>
            <a:ext cx="89697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sr-Latn-BA" sz="3200" dirty="0">
                <a:latin typeface="Agency FB" panose="020B0503020202020204" pitchFamily="34" charset="0"/>
              </a:rPr>
              <a:t>Predavanja (pdf.) prof.dr Jelen Gučević poželjno odštampati i praviti zabilješke tokom časa.</a:t>
            </a:r>
            <a:endParaRPr lang="en-US" sz="3200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264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832100" cy="6858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3008634" y="92703"/>
            <a:ext cx="8929841" cy="45780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3200" b="1" dirty="0" err="1">
                <a:latin typeface="Agency FB" panose="020B0503020202020204" pitchFamily="34" charset="0"/>
              </a:rPr>
              <a:t>Materijal</a:t>
            </a:r>
            <a:r>
              <a:rPr lang="en-US" sz="3200" b="1" dirty="0">
                <a:latin typeface="Agency FB" panose="020B0503020202020204" pitchFamily="34" charset="0"/>
              </a:rPr>
              <a:t> </a:t>
            </a:r>
            <a:r>
              <a:rPr lang="en-US" sz="3200" b="1" dirty="0" err="1">
                <a:latin typeface="Agency FB" panose="020B0503020202020204" pitchFamily="34" charset="0"/>
              </a:rPr>
              <a:t>za</a:t>
            </a:r>
            <a:r>
              <a:rPr lang="en-US" sz="3200" b="1" dirty="0">
                <a:latin typeface="Agency FB" panose="020B0503020202020204" pitchFamily="34" charset="0"/>
              </a:rPr>
              <a:t> </a:t>
            </a:r>
            <a:r>
              <a:rPr lang="en-US" sz="3200" b="1" dirty="0" err="1">
                <a:latin typeface="Agency FB" panose="020B0503020202020204" pitchFamily="34" charset="0"/>
              </a:rPr>
              <a:t>izradu</a:t>
            </a:r>
            <a:r>
              <a:rPr lang="en-US" sz="3200" b="1" dirty="0">
                <a:latin typeface="Agency FB" panose="020B0503020202020204" pitchFamily="34" charset="0"/>
              </a:rPr>
              <a:t> </a:t>
            </a:r>
            <a:r>
              <a:rPr lang="en-US" sz="3200" b="1" dirty="0" err="1">
                <a:latin typeface="Agency FB" panose="020B0503020202020204" pitchFamily="34" charset="0"/>
              </a:rPr>
              <a:t>geodetskog</a:t>
            </a:r>
            <a:r>
              <a:rPr lang="en-US" sz="3200" b="1" dirty="0">
                <a:latin typeface="Agency FB" panose="020B0503020202020204" pitchFamily="34" charset="0"/>
              </a:rPr>
              <a:t> </a:t>
            </a:r>
            <a:r>
              <a:rPr lang="en-US" sz="3200" b="1" dirty="0" err="1">
                <a:latin typeface="Agency FB" panose="020B0503020202020204" pitchFamily="34" charset="0"/>
              </a:rPr>
              <a:t>elaborata</a:t>
            </a:r>
            <a:endParaRPr lang="en-US" sz="3200" b="1" dirty="0">
              <a:latin typeface="Agency FB" panose="020B0503020202020204" pitchFamily="34" charset="0"/>
            </a:endParaRPr>
          </a:p>
          <a:p>
            <a:pPr marL="0" indent="0" algn="r">
              <a:buNone/>
            </a:pPr>
            <a:r>
              <a:rPr lang="sr-Latn-BA" sz="3200" dirty="0">
                <a:latin typeface="Agency FB" panose="020B0503020202020204" pitchFamily="34" charset="0"/>
              </a:rPr>
              <a:t>papir </a:t>
            </a:r>
            <a:r>
              <a:rPr lang="en-US" sz="3200" dirty="0">
                <a:latin typeface="Agency FB" panose="020B0503020202020204" pitchFamily="34" charset="0"/>
              </a:rPr>
              <a:t>A4 / </a:t>
            </a:r>
            <a:r>
              <a:rPr lang="sr-Latn-BA" sz="3200" dirty="0">
                <a:latin typeface="Agency FB" panose="020B0503020202020204" pitchFamily="34" charset="0"/>
              </a:rPr>
              <a:t>trouglovi, lenjir, uglomjer, šestar, digitron </a:t>
            </a:r>
            <a:endParaRPr lang="en-US" sz="3200" dirty="0">
              <a:latin typeface="Agency FB" panose="020B0503020202020204" pitchFamily="34" charset="0"/>
            </a:endParaRPr>
          </a:p>
          <a:p>
            <a:pPr marL="0" indent="0" algn="r">
              <a:buNone/>
            </a:pPr>
            <a:endParaRPr lang="en-US" sz="3200" dirty="0">
              <a:latin typeface="Agency FB" panose="020B0503020202020204" pitchFamily="34" charset="0"/>
            </a:endParaRPr>
          </a:p>
          <a:p>
            <a:pPr marL="0" indent="0" algn="r">
              <a:buNone/>
            </a:pPr>
            <a:r>
              <a:rPr lang="en-US" sz="3200" b="1" dirty="0" err="1">
                <a:latin typeface="Agency FB" panose="020B0503020202020204" pitchFamily="34" charset="0"/>
              </a:rPr>
              <a:t>Materijal</a:t>
            </a:r>
            <a:r>
              <a:rPr lang="en-US" sz="3200" b="1" dirty="0">
                <a:latin typeface="Agency FB" panose="020B0503020202020204" pitchFamily="34" charset="0"/>
              </a:rPr>
              <a:t> za </a:t>
            </a:r>
            <a:r>
              <a:rPr lang="en-US" sz="3200" b="1" dirty="0" err="1">
                <a:latin typeface="Agency FB" panose="020B0503020202020204" pitchFamily="34" charset="0"/>
              </a:rPr>
              <a:t>izradu</a:t>
            </a:r>
            <a:r>
              <a:rPr lang="en-US" sz="3200" b="1" dirty="0">
                <a:latin typeface="Agency FB" panose="020B0503020202020204" pitchFamily="34" charset="0"/>
              </a:rPr>
              <a:t> </a:t>
            </a:r>
            <a:r>
              <a:rPr lang="en-US" sz="3200" b="1" dirty="0" err="1">
                <a:latin typeface="Agency FB" panose="020B0503020202020204" pitchFamily="34" charset="0"/>
              </a:rPr>
              <a:t>arhitektonskog</a:t>
            </a:r>
            <a:r>
              <a:rPr lang="en-US" sz="3200" b="1" dirty="0">
                <a:latin typeface="Agency FB" panose="020B0503020202020204" pitchFamily="34" charset="0"/>
              </a:rPr>
              <a:t> </a:t>
            </a:r>
            <a:r>
              <a:rPr lang="en-US" sz="3200" b="1" dirty="0" err="1">
                <a:latin typeface="Agency FB" panose="020B0503020202020204" pitchFamily="34" charset="0"/>
              </a:rPr>
              <a:t>elaborata</a:t>
            </a:r>
            <a:endParaRPr lang="en-US" sz="3200" b="1" dirty="0">
              <a:latin typeface="Agency FB" panose="020B0503020202020204" pitchFamily="34" charset="0"/>
            </a:endParaRPr>
          </a:p>
          <a:p>
            <a:pPr marL="0" indent="0" algn="r">
              <a:buNone/>
            </a:pPr>
            <a:r>
              <a:rPr lang="sr-Latn-BA" sz="3200" u="sng" dirty="0">
                <a:latin typeface="Agency FB" panose="020B0503020202020204" pitchFamily="34" charset="0"/>
              </a:rPr>
              <a:t>Materijal za premjer </a:t>
            </a:r>
            <a:endParaRPr lang="en-US" sz="3200" u="sng" dirty="0">
              <a:latin typeface="Agency FB" panose="020B0503020202020204" pitchFamily="34" charset="0"/>
            </a:endParaRPr>
          </a:p>
          <a:p>
            <a:pPr marL="0" indent="0" algn="r">
              <a:buNone/>
            </a:pPr>
            <a:r>
              <a:rPr lang="sr-Latn-BA" sz="3200" dirty="0">
                <a:latin typeface="Agency FB" panose="020B0503020202020204" pitchFamily="34" charset="0"/>
              </a:rPr>
              <a:t>građevinski metar, pantljika, nivelir, distancmetar, pametni telefon, računar, stopalo</a:t>
            </a:r>
            <a:endParaRPr lang="en-US" sz="3200" dirty="0">
              <a:latin typeface="Agency FB" panose="020B0503020202020204" pitchFamily="34" charset="0"/>
            </a:endParaRPr>
          </a:p>
          <a:p>
            <a:pPr marL="0" indent="0" algn="r">
              <a:buNone/>
            </a:pPr>
            <a:r>
              <a:rPr lang="sr-Latn-BA" sz="3200" u="sng" dirty="0">
                <a:latin typeface="Agency FB" panose="020B0503020202020204" pitchFamily="34" charset="0"/>
              </a:rPr>
              <a:t>Materijal za predstavljanje i vizuelizaciju </a:t>
            </a:r>
            <a:endParaRPr lang="en-US" sz="3200" u="sng" dirty="0">
              <a:latin typeface="Agency FB" panose="020B0503020202020204" pitchFamily="34" charset="0"/>
            </a:endParaRPr>
          </a:p>
          <a:p>
            <a:pPr marL="0" indent="0" algn="r">
              <a:buNone/>
            </a:pPr>
            <a:r>
              <a:rPr lang="sr-Latn-BA" sz="3200" dirty="0">
                <a:latin typeface="Agency FB" panose="020B0503020202020204" pitchFamily="34" charset="0"/>
              </a:rPr>
              <a:t>papir A3 formata – 200g – hamer – dimenzija 297</a:t>
            </a:r>
            <a:r>
              <a:rPr lang="en-US" sz="3200" dirty="0">
                <a:latin typeface="Agency FB" panose="020B0503020202020204" pitchFamily="34" charset="0"/>
              </a:rPr>
              <a:t>x</a:t>
            </a:r>
            <a:r>
              <a:rPr lang="sr-Latn-BA" sz="3200" dirty="0">
                <a:latin typeface="Agency FB" panose="020B0503020202020204" pitchFamily="34" charset="0"/>
              </a:rPr>
              <a:t>420 mm / trouglovi, lenjir, uglomjer, šestar, digitron / obične olovke – 6B, 4B, 2B, HB / bojice / flomasteri / rapidografi i drugi materijal po slobodnom izboru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6534" y="211891"/>
            <a:ext cx="245091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BA" sz="3600" dirty="0">
                <a:solidFill>
                  <a:schemeClr val="bg1"/>
                </a:solidFill>
                <a:latin typeface="Agency FB" panose="020B0503020202020204" pitchFamily="34" charset="0"/>
              </a:rPr>
              <a:t>MATERIJAL NEOPHODAN ZA IZRADU </a:t>
            </a:r>
            <a:r>
              <a:rPr lang="en-US" sz="3600" dirty="0">
                <a:solidFill>
                  <a:schemeClr val="bg1"/>
                </a:solidFill>
                <a:latin typeface="Agency FB" panose="020B0503020202020204" pitchFamily="34" charset="0"/>
              </a:rPr>
              <a:t>ELABORATA</a:t>
            </a:r>
          </a:p>
          <a:p>
            <a:r>
              <a:rPr lang="en-US" sz="9600" dirty="0">
                <a:solidFill>
                  <a:schemeClr val="bg1"/>
                </a:solidFill>
                <a:latin typeface="Agency FB" panose="020B0503020202020204" pitchFamily="34" charset="0"/>
              </a:rPr>
              <a:t>G+A</a:t>
            </a:r>
            <a:endParaRPr lang="sr-Latn-BA" sz="9600" dirty="0">
              <a:solidFill>
                <a:schemeClr val="bg1"/>
              </a:solidFill>
              <a:latin typeface="Agency FB" panose="020B0503020202020204" pitchFamily="34" charset="0"/>
            </a:endParaRPr>
          </a:p>
          <a:p>
            <a:endParaRPr lang="sr-Latn-BA" sz="36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717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533</Words>
  <Application>Microsoft Office PowerPoint</Application>
  <PresentationFormat>Widescreen</PresentationFormat>
  <Paragraphs>132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Agency FB</vt:lpstr>
      <vt:lpstr>Arial</vt:lpstr>
      <vt:lpstr>Calibri</vt:lpstr>
      <vt:lpstr>Calibri Light</vt:lpstr>
      <vt:lpstr>Garamond</vt:lpstr>
      <vt:lpstr>Times New Roman</vt:lpstr>
      <vt:lpstr>Office Theme</vt:lpstr>
      <vt:lpstr>Primijenjena geodezija u arhitekturi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Korisnik</dc:creator>
  <cp:lastModifiedBy>Vujicic</cp:lastModifiedBy>
  <cp:revision>80</cp:revision>
  <cp:lastPrinted>2023-10-04T14:01:42Z</cp:lastPrinted>
  <dcterms:created xsi:type="dcterms:W3CDTF">2020-11-26T13:21:16Z</dcterms:created>
  <dcterms:modified xsi:type="dcterms:W3CDTF">2026-10-15T12:56:13Z</dcterms:modified>
</cp:coreProperties>
</file>