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57"/>
  </p:notesMasterIdLst>
  <p:sldIdLst>
    <p:sldId id="688" r:id="rId2"/>
    <p:sldId id="689" r:id="rId3"/>
    <p:sldId id="690" r:id="rId4"/>
    <p:sldId id="691" r:id="rId5"/>
    <p:sldId id="692" r:id="rId6"/>
    <p:sldId id="693" r:id="rId7"/>
    <p:sldId id="694" r:id="rId8"/>
    <p:sldId id="695" r:id="rId9"/>
    <p:sldId id="696" r:id="rId10"/>
    <p:sldId id="697" r:id="rId11"/>
    <p:sldId id="698" r:id="rId12"/>
    <p:sldId id="699" r:id="rId13"/>
    <p:sldId id="700" r:id="rId14"/>
    <p:sldId id="701" r:id="rId15"/>
    <p:sldId id="702" r:id="rId16"/>
    <p:sldId id="703" r:id="rId17"/>
    <p:sldId id="704" r:id="rId18"/>
    <p:sldId id="705" r:id="rId19"/>
    <p:sldId id="525" r:id="rId20"/>
    <p:sldId id="257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546" r:id="rId36"/>
    <p:sldId id="547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550" r:id="rId46"/>
    <p:sldId id="551" r:id="rId47"/>
    <p:sldId id="474" r:id="rId48"/>
    <p:sldId id="476" r:id="rId49"/>
    <p:sldId id="528" r:id="rId50"/>
    <p:sldId id="483" r:id="rId51"/>
    <p:sldId id="477" r:id="rId52"/>
    <p:sldId id="478" r:id="rId53"/>
    <p:sldId id="527" r:id="rId54"/>
    <p:sldId id="543" r:id="rId55"/>
    <p:sldId id="545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09" autoAdjust="0"/>
    <p:restoredTop sz="94660"/>
  </p:normalViewPr>
  <p:slideViewPr>
    <p:cSldViewPr>
      <p:cViewPr>
        <p:scale>
          <a:sx n="114" d="100"/>
          <a:sy n="114" d="100"/>
        </p:scale>
        <p:origin x="-90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7A45DAC-6E49-4EF6-9284-FF813551F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2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219200"/>
            <a:ext cx="6934200" cy="1828800"/>
          </a:xfrm>
        </p:spPr>
        <p:txBody>
          <a:bodyPr anchor="t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55626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0556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556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40556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CDFF57-7B15-4529-AF9C-65DD9FF5F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7135-2C70-46D5-B192-CCDA66ABB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304800"/>
            <a:ext cx="19050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5626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34E-B18C-46C7-86F8-0FBA13CB9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04800"/>
            <a:ext cx="76200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D2EE-080E-428F-A828-F17166E9A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16614-6DB0-46D3-B4A9-9841AC9D1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A682E-F810-41DF-8124-662F40875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3619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5300" y="1524000"/>
            <a:ext cx="3619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501BB-C9D3-4AE5-B30C-1DE71003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333FF-DE2E-41D7-BDE7-0887E4C5F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DE0FE-306B-40EA-9BB9-543462C01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2BAD0-4030-4960-AB0F-D9CE637CC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7527-FC5E-4DDF-9299-EBB170172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FF9F-E281-42DD-A8EE-0933C6ACF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DFA5D2D-B5EE-449E-96F5-59CB86E72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3.png"/><Relationship Id="rId2" Type="http://schemas.microsoft.com/office/2007/relationships/media" Target="../media/media35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7" Type="http://schemas.openxmlformats.org/officeDocument/2006/relationships/image" Target="../media/image3.png"/><Relationship Id="rId2" Type="http://schemas.microsoft.com/office/2007/relationships/media" Target="../media/media36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7" Type="http://schemas.openxmlformats.org/officeDocument/2006/relationships/image" Target="../media/image3.png"/><Relationship Id="rId2" Type="http://schemas.microsoft.com/office/2007/relationships/media" Target="../media/media54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7" Type="http://schemas.openxmlformats.org/officeDocument/2006/relationships/image" Target="../media/image3.png"/><Relationship Id="rId2" Type="http://schemas.microsoft.com/office/2007/relationships/media" Target="../media/media55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 smtClean="0"/>
              <a:t>UPRAVLJANJE PROJEKTIMA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CS" b="1" smtClean="0"/>
              <a:t>PROJECT MANAGEMENT</a:t>
            </a:r>
            <a:endParaRPr lang="en-US" b="1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4"/>
    </mc:Choice>
    <mc:Fallback>
      <p:transition spd="slow" advTm="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Planiranje</a:t>
            </a:r>
            <a:endParaRPr lang="en-US" i="1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3600" smtClean="0"/>
              <a:t>određivanj</a:t>
            </a:r>
            <a:r>
              <a:rPr lang="en-US" sz="3600" smtClean="0"/>
              <a:t>e</a:t>
            </a:r>
            <a:r>
              <a:rPr lang="sr-Latn-CS" sz="3600" smtClean="0"/>
              <a:t> svih aktivnosti, njihovog trajanja i potrebnih resursa</a:t>
            </a:r>
          </a:p>
          <a:p>
            <a:r>
              <a:rPr lang="sr-Latn-CS" sz="3600" smtClean="0"/>
              <a:t>utvrđivanj</a:t>
            </a:r>
            <a:r>
              <a:rPr lang="en-US" sz="3600" smtClean="0"/>
              <a:t>e</a:t>
            </a:r>
            <a:r>
              <a:rPr lang="sr-Latn-CS" sz="3600" smtClean="0"/>
              <a:t> dinamike njihove realizacije</a:t>
            </a:r>
          </a:p>
          <a:p>
            <a:r>
              <a:rPr lang="sr-Latn-CS" sz="3600" smtClean="0"/>
              <a:t>u skladu sa predviđenim rokovima završetka projekta u celini ili pojedinih njegovih faza</a:t>
            </a:r>
            <a:r>
              <a:rPr lang="sr-Latn-CS" smtClean="0"/>
              <a:t>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"/>
    </mc:Choice>
    <mc:Fallback>
      <p:transition spd="slow" advTm="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Organizovanje</a:t>
            </a:r>
            <a:endParaRPr lang="en-US" i="1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4000" smtClean="0"/>
              <a:t>formiranje adekvatne organizacione strukture projekta</a:t>
            </a:r>
          </a:p>
          <a:p>
            <a:r>
              <a:rPr lang="sr-Latn-CS" sz="4000" smtClean="0"/>
              <a:t>koordinacije aktivnosti učesnika</a:t>
            </a:r>
          </a:p>
          <a:p>
            <a:r>
              <a:rPr lang="sr-Latn-CS" sz="4000" smtClean="0"/>
              <a:t>preduzimanja ostalih organizacionih mera</a:t>
            </a:r>
            <a:endParaRPr 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0"/>
    </mc:Choice>
    <mc:Fallback>
      <p:transition spd="slow" advTm="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Kontrola</a:t>
            </a:r>
            <a:endParaRPr lang="en-US" i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3600" smtClean="0"/>
              <a:t>identifikacija odstupanja od planiranih ili projektovanih veličina</a:t>
            </a:r>
          </a:p>
          <a:p>
            <a:r>
              <a:rPr lang="sr-Latn-CS" sz="3600" smtClean="0"/>
              <a:t>preduzimanje odgovarajućih korektivnih mera da se ta odstupanja otklone</a:t>
            </a:r>
            <a:endParaRPr lang="en-US" sz="3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"/>
    </mc:Choice>
    <mc:Fallback>
      <p:transition spd="slow" advTm="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86750" cy="1196975"/>
          </a:xfrm>
        </p:spPr>
        <p:txBody>
          <a:bodyPr/>
          <a:lstStyle/>
          <a:p>
            <a:r>
              <a:rPr lang="sr-Latn-CS" i="1" smtClean="0"/>
              <a:t>Koordinacija</a:t>
            </a:r>
            <a:br>
              <a:rPr lang="sr-Latn-CS" i="1" smtClean="0"/>
            </a:br>
            <a:r>
              <a:rPr lang="sr-Latn-CS" sz="3600" b="1" smtClean="0"/>
              <a:t>Upravljački tim i rukovodilac projekta</a:t>
            </a:r>
            <a:endParaRPr lang="en-US" sz="3600" b="1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2800" smtClean="0"/>
              <a:t>planiranje projekta</a:t>
            </a:r>
          </a:p>
          <a:p>
            <a:r>
              <a:rPr lang="sr-Latn-CS" sz="2800" smtClean="0"/>
              <a:t>kontrola i praćenje realizacije projekta</a:t>
            </a:r>
          </a:p>
          <a:p>
            <a:r>
              <a:rPr lang="sr-Latn-CS" sz="2800" smtClean="0"/>
              <a:t>tehnička i tehnološka problematika projekta</a:t>
            </a:r>
          </a:p>
          <a:p>
            <a:r>
              <a:rPr lang="sr-Latn-CS" sz="2800" smtClean="0"/>
              <a:t>ekonomska i pravna problematika projekta</a:t>
            </a:r>
          </a:p>
          <a:p>
            <a:r>
              <a:rPr lang="sr-Latn-CS" sz="2800" smtClean="0"/>
              <a:t>odnosi sa investitorom</a:t>
            </a:r>
          </a:p>
          <a:p>
            <a:r>
              <a:rPr lang="sr-Latn-CS" sz="2800" smtClean="0"/>
              <a:t>odnosi sa firmama koje učestvuju u realizaciji projekta</a:t>
            </a:r>
          </a:p>
          <a:p>
            <a:r>
              <a:rPr lang="sr-Latn-CS" sz="2800" smtClean="0"/>
              <a:t>rukovođenje projektnim timom</a:t>
            </a:r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22"/>
    </mc:Choice>
    <mc:Fallback>
      <p:transition spd="slow" advTm="6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359775" cy="1143000"/>
          </a:xfrm>
        </p:spPr>
        <p:txBody>
          <a:bodyPr/>
          <a:lstStyle/>
          <a:p>
            <a:r>
              <a:rPr lang="sr-Latn-CS" sz="3600" b="1" smtClean="0"/>
              <a:t>Učesnici u investicionim projektima</a:t>
            </a:r>
            <a:r>
              <a:rPr lang="en-US" sz="3600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r-Latn-CS" i="1" smtClean="0">
                <a:solidFill>
                  <a:srgbClr val="CC3300"/>
                </a:solidFill>
              </a:rPr>
              <a:t>Investitor</a:t>
            </a:r>
            <a:r>
              <a:rPr lang="sr-Latn-CS" smtClean="0">
                <a:solidFill>
                  <a:srgbClr val="CC3300"/>
                </a:solidFill>
              </a:rPr>
              <a:t> ili </a:t>
            </a:r>
            <a:r>
              <a:rPr lang="sr-Latn-CS" i="1" smtClean="0">
                <a:solidFill>
                  <a:srgbClr val="CC3300"/>
                </a:solidFill>
              </a:rPr>
              <a:t>Naručilac</a:t>
            </a:r>
            <a:r>
              <a:rPr lang="sr-Latn-CS" smtClean="0"/>
              <a:t> (Employer, Client) 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sr-Latn-CS" smtClean="0"/>
              <a:t>pravno ili fizičko lice koje finansira realizaciju projekta i za čiji račun se projekat ostvaruje </a:t>
            </a:r>
            <a:endParaRPr lang="en-US" smtClean="0"/>
          </a:p>
          <a:p>
            <a:pPr>
              <a:lnSpc>
                <a:spcPct val="90000"/>
              </a:lnSpc>
            </a:pPr>
            <a:r>
              <a:rPr lang="sr-Latn-CS" i="1" smtClean="0">
                <a:solidFill>
                  <a:srgbClr val="CC3300"/>
                </a:solidFill>
              </a:rPr>
              <a:t>Izvođač</a:t>
            </a:r>
            <a:r>
              <a:rPr lang="sr-Latn-CS" smtClean="0">
                <a:solidFill>
                  <a:srgbClr val="CC3300"/>
                </a:solidFill>
              </a:rPr>
              <a:t> ili </a:t>
            </a:r>
            <a:r>
              <a:rPr lang="sr-Latn-CS" i="1" smtClean="0">
                <a:solidFill>
                  <a:srgbClr val="CC3300"/>
                </a:solidFill>
              </a:rPr>
              <a:t>Ugovarač</a:t>
            </a:r>
            <a:r>
              <a:rPr lang="sr-Latn-CS" smtClean="0"/>
              <a:t> (Contractor) 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sr-Latn-CS" smtClean="0"/>
              <a:t>osoba, preduzeće ili kompanija čiju je ponudu Investitor prihvatio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sr-Latn-CS" smtClean="0"/>
              <a:t>obuhvata Izvođačeve predstavnike, naslednike i osobe na koje je Izvođač s dozvolom preneo svoja prava i obaveze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4"/>
    </mc:Choice>
    <mc:Fallback>
      <p:transition spd="slow" advTm="1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15313" cy="1143000"/>
          </a:xfrm>
        </p:spPr>
        <p:txBody>
          <a:bodyPr/>
          <a:lstStyle/>
          <a:p>
            <a:r>
              <a:rPr lang="sr-Latn-CS" sz="3600" b="1" smtClean="0"/>
              <a:t>Učesnici u investicionim projektima</a:t>
            </a:r>
            <a:endParaRPr lang="en-US" sz="3600" b="1" smtClean="0"/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741488"/>
          <a:ext cx="9144000" cy="413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icture" r:id="rId5" imgW="5381134" imgH="2557806" progId="Word.Picture.8">
                  <p:embed/>
                </p:oleObj>
              </mc:Choice>
              <mc:Fallback>
                <p:oleObj name="Picture" r:id="rId5" imgW="5381134" imgH="2557806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1488"/>
                        <a:ext cx="9144000" cy="4135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5"/>
    </mc:Choice>
    <mc:Fallback>
      <p:transition spd="slow" advTm="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b="1" smtClean="0"/>
              <a:t>Tehnička dokumentacija</a:t>
            </a:r>
            <a:r>
              <a:rPr lang="en-US" smtClean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r>
              <a:rPr lang="sr-Latn-CS" sz="2800" smtClean="0"/>
              <a:t>skup projekata kojima se utvrđuje koncepcija objekta, uslovi i način izgradnje i elementi za potrebe održavanja objekta</a:t>
            </a:r>
            <a:endParaRPr lang="en-US" sz="2800" smtClean="0"/>
          </a:p>
          <a:p>
            <a:pPr>
              <a:buFontTx/>
              <a:buNone/>
            </a:pPr>
            <a:r>
              <a:rPr lang="sr-Latn-CS" sz="2800" smtClean="0"/>
              <a:t> </a:t>
            </a:r>
            <a:endParaRPr lang="en-US" sz="2800" smtClean="0"/>
          </a:p>
          <a:p>
            <a:r>
              <a:rPr lang="sr-Latn-CS" sz="2800" smtClean="0"/>
              <a:t>Tehnička dokumentacija izrađuje se kao:</a:t>
            </a:r>
            <a:endParaRPr lang="en-US" sz="2800" smtClean="0"/>
          </a:p>
          <a:p>
            <a:pPr lvl="1"/>
            <a:r>
              <a:rPr lang="sr-Latn-CS" sz="2400" i="1" smtClean="0"/>
              <a:t>generalni projekat</a:t>
            </a:r>
            <a:endParaRPr lang="en-US" sz="2400" i="1" smtClean="0"/>
          </a:p>
          <a:p>
            <a:pPr lvl="1"/>
            <a:r>
              <a:rPr lang="sr-Latn-CS" sz="2400" i="1" smtClean="0"/>
              <a:t>idejni projekat</a:t>
            </a:r>
            <a:endParaRPr lang="en-US" sz="2400" i="1" smtClean="0"/>
          </a:p>
          <a:p>
            <a:pPr lvl="1"/>
            <a:r>
              <a:rPr lang="sr-Latn-CS" sz="2400" i="1" smtClean="0"/>
              <a:t>glavni projekat</a:t>
            </a:r>
            <a:r>
              <a:rPr lang="sr-Latn-CS" sz="2400" smtClean="0"/>
              <a:t> (projekat za odobrenje za građenje)</a:t>
            </a:r>
            <a:endParaRPr lang="en-US" sz="2400" smtClean="0"/>
          </a:p>
          <a:p>
            <a:pPr lvl="1"/>
            <a:r>
              <a:rPr lang="sr-Latn-CS" sz="2400" i="1" smtClean="0"/>
              <a:t>izvođački projekat</a:t>
            </a:r>
            <a:endParaRPr lang="en-US" sz="2400" i="1" smtClean="0"/>
          </a:p>
          <a:p>
            <a:pPr lvl="1"/>
            <a:r>
              <a:rPr lang="sr-Latn-CS" sz="2400" i="1" smtClean="0"/>
              <a:t>projekat izvedenog objekta</a:t>
            </a:r>
            <a:r>
              <a:rPr lang="sr-Latn-CS" sz="2400" smtClean="0"/>
              <a:t> (izvedenih radova). </a:t>
            </a:r>
            <a:endParaRPr lang="en-US" sz="24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67"/>
    </mc:Choice>
    <mc:Fallback>
      <p:transition spd="slow" advTm="2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b="1" smtClean="0"/>
              <a:t>Tehnička dokumentacija</a:t>
            </a:r>
            <a:endParaRPr lang="en-US" b="1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	</a:t>
            </a:r>
            <a:r>
              <a:rPr lang="sr-Latn-CS" smtClean="0"/>
              <a:t>Kada se radi o objektima od značaja za Republiku, generalnog projekat i prethodni radovi čine osnovu za izradu </a:t>
            </a:r>
            <a:r>
              <a:rPr lang="sr-Latn-CS" i="1" smtClean="0">
                <a:solidFill>
                  <a:srgbClr val="CC3300"/>
                </a:solidFill>
              </a:rPr>
              <a:t>prethodne studije opravdanosti </a:t>
            </a:r>
            <a:r>
              <a:rPr lang="sr-Latn-CS" smtClean="0"/>
              <a:t>(Prefeasibility Study), a prethodni radovi i idejni projekat čine osnovu za </a:t>
            </a:r>
            <a:r>
              <a:rPr lang="sr-Latn-CS" i="1" smtClean="0">
                <a:solidFill>
                  <a:srgbClr val="CC3300"/>
                </a:solidFill>
              </a:rPr>
              <a:t>studiju opravdanosti</a:t>
            </a:r>
            <a:r>
              <a:rPr lang="sr-Latn-CS" i="1" smtClean="0"/>
              <a:t> </a:t>
            </a:r>
            <a:r>
              <a:rPr lang="sr-Latn-CS" smtClean="0"/>
              <a:t>(Feasibility Study).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3"/>
    </mc:Choice>
    <mc:Fallback>
      <p:transition spd="slow" advTm="1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600" b="1" smtClean="0"/>
              <a:t>Nadzor nad izgradnjom objekata</a:t>
            </a:r>
            <a:endParaRPr lang="en-US" sz="3600" b="1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Tx/>
              <a:buNone/>
            </a:pPr>
            <a:r>
              <a:rPr lang="en-US" smtClean="0"/>
              <a:t>	</a:t>
            </a:r>
            <a:r>
              <a:rPr lang="sr-Latn-CS" smtClean="0"/>
              <a:t>U našoj praksi postoji</a:t>
            </a: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sr-Latn-CS" smtClean="0"/>
              <a:t>projektantski </a:t>
            </a:r>
            <a:endParaRPr lang="en-US" smtClean="0"/>
          </a:p>
          <a:p>
            <a:r>
              <a:rPr lang="sr-Latn-CS" smtClean="0"/>
              <a:t>stručni</a:t>
            </a:r>
            <a:endParaRPr lang="en-US" smtClean="0"/>
          </a:p>
          <a:p>
            <a:r>
              <a:rPr lang="sr-Latn-CS" smtClean="0"/>
              <a:t>upravni nadzor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1"/>
    </mc:Choice>
    <mc:Fallback>
      <p:transition spd="slow" advTm="1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b="1" smtClean="0">
                <a:solidFill>
                  <a:schemeClr val="tx1"/>
                </a:solidFill>
              </a:rPr>
              <a:t>Tehnologija građenja</a:t>
            </a:r>
            <a:endParaRPr lang="en-US" b="1" smtClean="0">
              <a:solidFill>
                <a:schemeClr val="tx1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Uticaj objekata na tehnologiju</a:t>
            </a:r>
          </a:p>
          <a:p>
            <a:r>
              <a:rPr lang="en-US" smtClean="0"/>
              <a:t>Tehnologija – metode</a:t>
            </a:r>
            <a:endParaRPr lang="sr-Latn-CS" smtClean="0"/>
          </a:p>
          <a:p>
            <a:r>
              <a:rPr lang="sr-Latn-CS" smtClean="0"/>
              <a:t>Organizacija gradilišta</a:t>
            </a:r>
          </a:p>
          <a:p>
            <a:r>
              <a:rPr lang="sr-Latn-CS" smtClean="0"/>
              <a:t>Dinamički planovi građenja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7"/>
    </mc:Choice>
    <mc:Fallback>
      <p:transition spd="slow" advTm="1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sr-Latn-CS" b="1" smtClean="0"/>
              <a:t>UPRAVLJANJE PROJEKTIMA</a:t>
            </a:r>
            <a:endParaRPr lang="en-US" b="1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i="1" smtClean="0"/>
              <a:t>	</a:t>
            </a:r>
            <a:r>
              <a:rPr lang="sr-Latn-CS" i="1" smtClean="0">
                <a:solidFill>
                  <a:srgbClr val="CC3300"/>
                </a:solidFill>
              </a:rPr>
              <a:t>Upravljanje projektom</a:t>
            </a:r>
            <a:r>
              <a:rPr lang="sr-Latn-CS" i="1" smtClean="0"/>
              <a:t> </a:t>
            </a:r>
            <a:r>
              <a:rPr lang="sr-Latn-CS" smtClean="0"/>
              <a:t>je celokupno planiranje, rukovođenje, kontrola i koordinacija učesnika u realizaciji jednog projekta, od definisanja projektnog zadatka, pa do završetka projekta, odnosno objekta, sa ciljem da se ostvare zahtevi investitora i obezbedi završetak projekta sa predviđenim finansijskim sredstvima i u predviđenom vremenu</a:t>
            </a:r>
            <a:r>
              <a:rPr lang="en-US" smtClean="0"/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6"/>
    </mc:Choice>
    <mc:Fallback>
      <p:transition spd="slow" advTm="5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b="1" smtClean="0"/>
              <a:t>Tehnologija građenja</a:t>
            </a:r>
            <a:endParaRPr lang="en-US" b="1" smtClean="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mtClean="0"/>
              <a:t>Tehnologija istražuje odvijanje proizvodnje u celini, a posebno radnoga procesa</a:t>
            </a:r>
          </a:p>
          <a:p>
            <a:r>
              <a:rPr lang="sr-Latn-CS" smtClean="0"/>
              <a:t>Tehnološki proces označava redosled i način obavljanja pojedinih delova složenog radnog procesa</a:t>
            </a:r>
          </a:p>
          <a:p>
            <a:r>
              <a:rPr lang="sr-Latn-CS" smtClean="0"/>
              <a:t>Tehnologija građenja je izbor metoda građenja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2"/>
    </mc:Choice>
    <mc:Fallback>
      <p:transition spd="slow" advTm="2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en-US" sz="2800" b="1" smtClean="0">
                <a:latin typeface="Times New Roman" pitchFamily="18" charset="0"/>
              </a:rPr>
              <a:t>OBJEKTI I SISTEMI GRA</a:t>
            </a:r>
            <a:r>
              <a:rPr lang="sl-SI" sz="2800" b="1" smtClean="0">
                <a:latin typeface="Times New Roman" pitchFamily="18" charset="0"/>
              </a:rPr>
              <a:t>ĐENJA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Objekti visokogradnje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Objekti hidrogradnje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Objekti niskogradnje</a:t>
            </a:r>
          </a:p>
          <a:p>
            <a:pPr>
              <a:lnSpc>
                <a:spcPct val="90000"/>
              </a:lnSpc>
            </a:pPr>
            <a:endParaRPr lang="sl-SI" sz="2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l-SI" sz="2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Osnovni metodi izgradnje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Tradicionalni metod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Tradicionalno unapređeni metod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Montažni metod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Industrijski metod</a:t>
            </a: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1"/>
    </mc:Choice>
    <mc:Fallback>
      <p:transition spd="slow" advTm="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VRSTE GRAĐEVINSKIH RADOVA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676400"/>
            <a:ext cx="6400800" cy="25908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Grubi građevinski radovi</a:t>
            </a:r>
          </a:p>
          <a:p>
            <a:r>
              <a:rPr lang="sl-SI" sz="2800" smtClean="0">
                <a:latin typeface="Times New Roman" pitchFamily="18" charset="0"/>
              </a:rPr>
              <a:t>Instalaterski radovi</a:t>
            </a:r>
          </a:p>
          <a:p>
            <a:r>
              <a:rPr lang="sl-SI" sz="2800" smtClean="0">
                <a:latin typeface="Times New Roman" pitchFamily="18" charset="0"/>
              </a:rPr>
              <a:t>Završni (zanatski) radovi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"/>
    </mc:Choice>
    <mc:Fallback>
      <p:transition spd="slow" advTm="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3200" b="1" smtClean="0">
                <a:latin typeface="Times New Roman" pitchFamily="18" charset="0"/>
              </a:rPr>
              <a:t>Grubi građevinski radovi</a:t>
            </a:r>
            <a:endParaRPr lang="en-US" sz="3200" b="1" smtClean="0">
              <a:latin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086600" cy="50292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Zemljani radovi</a:t>
            </a:r>
          </a:p>
          <a:p>
            <a:r>
              <a:rPr lang="sl-SI" sz="2800" smtClean="0">
                <a:latin typeface="Times New Roman" pitchFamily="18" charset="0"/>
              </a:rPr>
              <a:t>Tesarski radovi</a:t>
            </a:r>
          </a:p>
          <a:p>
            <a:r>
              <a:rPr lang="sl-SI" sz="2800" smtClean="0">
                <a:latin typeface="Times New Roman" pitchFamily="18" charset="0"/>
              </a:rPr>
              <a:t>Armirački radovi</a:t>
            </a:r>
          </a:p>
          <a:p>
            <a:r>
              <a:rPr lang="sl-SI" sz="2800" smtClean="0">
                <a:latin typeface="Times New Roman" pitchFamily="18" charset="0"/>
              </a:rPr>
              <a:t>Betonski radovi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Nearmirani beton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Armirani beton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Prednapregnuti beton</a:t>
            </a:r>
          </a:p>
          <a:p>
            <a:r>
              <a:rPr lang="sl-SI" sz="2800" smtClean="0">
                <a:latin typeface="Times New Roman" pitchFamily="18" charset="0"/>
              </a:rPr>
              <a:t>Montažerski radovi</a:t>
            </a:r>
          </a:p>
          <a:p>
            <a:endParaRPr lang="sl-SI" sz="2800" smtClean="0">
              <a:latin typeface="Times New Roman" pitchFamily="18" charset="0"/>
            </a:endParaRPr>
          </a:p>
          <a:p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6"/>
    </mc:Choice>
    <mc:Fallback>
      <p:transition spd="slow" advTm="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/>
          <a:lstStyle/>
          <a:p>
            <a:r>
              <a:rPr lang="sl-SI" sz="3200" b="1" smtClean="0">
                <a:latin typeface="Times New Roman" pitchFamily="18" charset="0"/>
              </a:rPr>
              <a:t>Instalaterski radovi</a:t>
            </a:r>
            <a:endParaRPr lang="en-US" sz="3200" b="1" smtClean="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086600" cy="5410200"/>
          </a:xfrm>
        </p:spPr>
        <p:txBody>
          <a:bodyPr/>
          <a:lstStyle/>
          <a:p>
            <a:r>
              <a:rPr lang="sl-SI" sz="2400" smtClean="0">
                <a:latin typeface="Times New Roman" pitchFamily="18" charset="0"/>
              </a:rPr>
              <a:t>Instalacije vodovoda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plitke vode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protivpožarne vode</a:t>
            </a:r>
          </a:p>
          <a:p>
            <a:r>
              <a:rPr lang="sl-SI" sz="2400" smtClean="0">
                <a:latin typeface="Times New Roman" pitchFamily="18" charset="0"/>
              </a:rPr>
              <a:t>Instalacije kanalizacije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fekalne kanalizacije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kišne kanalizacije</a:t>
            </a:r>
          </a:p>
          <a:p>
            <a:r>
              <a:rPr lang="sl-SI" sz="2400" smtClean="0">
                <a:latin typeface="Times New Roman" pitchFamily="18" charset="0"/>
              </a:rPr>
              <a:t>Elektro instalacije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jake struje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slabe struje</a:t>
            </a:r>
          </a:p>
          <a:p>
            <a:r>
              <a:rPr lang="sl-SI" sz="2400" smtClean="0">
                <a:latin typeface="Times New Roman" pitchFamily="18" charset="0"/>
              </a:rPr>
              <a:t>Termo-tehničke instalacije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grejanja</a:t>
            </a:r>
          </a:p>
          <a:p>
            <a:pPr lvl="1"/>
            <a:r>
              <a:rPr lang="sl-SI" sz="2000" smtClean="0">
                <a:latin typeface="Times New Roman" pitchFamily="18" charset="0"/>
              </a:rPr>
              <a:t>Instalacije klimatizacije</a:t>
            </a:r>
          </a:p>
          <a:p>
            <a:r>
              <a:rPr lang="sl-SI" sz="2400" smtClean="0">
                <a:latin typeface="Times New Roman" pitchFamily="18" charset="0"/>
              </a:rPr>
              <a:t>Procesne instalacije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"/>
    </mc:Choice>
    <mc:Fallback>
      <p:transition spd="slow" advTm="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/>
          <a:lstStyle/>
          <a:p>
            <a:r>
              <a:rPr lang="sl-SI" sz="3200" b="1" smtClean="0">
                <a:latin typeface="Times New Roman" pitchFamily="18" charset="0"/>
              </a:rPr>
              <a:t>Završni (zanatski) radovi</a:t>
            </a:r>
            <a:endParaRPr lang="en-US" sz="3200" b="1" smtClean="0"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086600" cy="54102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Teracerski radovi</a:t>
            </a:r>
          </a:p>
          <a:p>
            <a:r>
              <a:rPr lang="sl-SI" sz="2800" smtClean="0">
                <a:latin typeface="Times New Roman" pitchFamily="18" charset="0"/>
              </a:rPr>
              <a:t>Fasaderski radovi</a:t>
            </a:r>
          </a:p>
          <a:p>
            <a:r>
              <a:rPr lang="sl-SI" sz="2800" smtClean="0">
                <a:latin typeface="Times New Roman" pitchFamily="18" charset="0"/>
              </a:rPr>
              <a:t>Kamenorezački radovi</a:t>
            </a:r>
          </a:p>
          <a:p>
            <a:r>
              <a:rPr lang="sl-SI" sz="2800" smtClean="0">
                <a:latin typeface="Times New Roman" pitchFamily="18" charset="0"/>
              </a:rPr>
              <a:t>Gipsarski radovi</a:t>
            </a:r>
          </a:p>
          <a:p>
            <a:r>
              <a:rPr lang="sl-SI" sz="2800" smtClean="0">
                <a:latin typeface="Times New Roman" pitchFamily="18" charset="0"/>
              </a:rPr>
              <a:t>Keramičarski radovi</a:t>
            </a:r>
          </a:p>
          <a:p>
            <a:r>
              <a:rPr lang="sl-SI" sz="2800" smtClean="0">
                <a:latin typeface="Times New Roman" pitchFamily="18" charset="0"/>
              </a:rPr>
              <a:t>Molerski radovi</a:t>
            </a:r>
          </a:p>
          <a:p>
            <a:r>
              <a:rPr lang="sl-SI" sz="2800" smtClean="0">
                <a:latin typeface="Times New Roman" pitchFamily="18" charset="0"/>
              </a:rPr>
              <a:t>Farbarski radovi</a:t>
            </a:r>
          </a:p>
          <a:p>
            <a:r>
              <a:rPr lang="sl-SI" sz="2800" smtClean="0">
                <a:latin typeface="Times New Roman" pitchFamily="18" charset="0"/>
              </a:rPr>
              <a:t>Tapetarski radovi</a:t>
            </a:r>
          </a:p>
          <a:p>
            <a:r>
              <a:rPr lang="sl-SI" sz="2800" smtClean="0">
                <a:latin typeface="Times New Roman" pitchFamily="18" charset="0"/>
              </a:rPr>
              <a:t>Podopolagački radovi</a:t>
            </a:r>
          </a:p>
          <a:p>
            <a:r>
              <a:rPr lang="sl-SI" sz="2800" smtClean="0">
                <a:latin typeface="Times New Roman" pitchFamily="18" charset="0"/>
              </a:rPr>
              <a:t>Parketarski radovi</a:t>
            </a:r>
          </a:p>
          <a:p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"/>
    </mc:Choice>
    <mc:Fallback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609600"/>
          </a:xfrm>
        </p:spPr>
        <p:txBody>
          <a:bodyPr/>
          <a:lstStyle/>
          <a:p>
            <a:r>
              <a:rPr lang="sl-SI" sz="3200" b="1" smtClean="0">
                <a:latin typeface="Times New Roman" pitchFamily="18" charset="0"/>
              </a:rPr>
              <a:t>Završni (zanatski) radovi</a:t>
            </a:r>
            <a:endParaRPr lang="en-US" sz="3200" b="1" smtClean="0"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086600" cy="54102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Izolaterski radovi</a:t>
            </a:r>
          </a:p>
          <a:p>
            <a:r>
              <a:rPr lang="sl-SI" sz="2800" smtClean="0">
                <a:latin typeface="Times New Roman" pitchFamily="18" charset="0"/>
              </a:rPr>
              <a:t>Stolarski radovi</a:t>
            </a:r>
          </a:p>
          <a:p>
            <a:r>
              <a:rPr lang="sl-SI" sz="2800" smtClean="0">
                <a:latin typeface="Times New Roman" pitchFamily="18" charset="0"/>
              </a:rPr>
              <a:t>Bravarski radovi</a:t>
            </a:r>
          </a:p>
          <a:p>
            <a:r>
              <a:rPr lang="sl-SI" sz="2800" smtClean="0">
                <a:latin typeface="Times New Roman" pitchFamily="18" charset="0"/>
              </a:rPr>
              <a:t>Limarski radovi</a:t>
            </a:r>
          </a:p>
          <a:p>
            <a:r>
              <a:rPr lang="sl-SI" sz="2800" smtClean="0">
                <a:latin typeface="Times New Roman" pitchFamily="18" charset="0"/>
              </a:rPr>
              <a:t>Roletnarski radovi</a:t>
            </a:r>
          </a:p>
          <a:p>
            <a:r>
              <a:rPr lang="sl-SI" sz="2800" smtClean="0">
                <a:latin typeface="Times New Roman" pitchFamily="18" charset="0"/>
              </a:rPr>
              <a:t>Staklorezački radovi</a:t>
            </a:r>
          </a:p>
          <a:p>
            <a:r>
              <a:rPr lang="sl-SI" sz="2800" smtClean="0">
                <a:latin typeface="Times New Roman" pitchFamily="18" charset="0"/>
              </a:rPr>
              <a:t>Radovi na antikorozivnoj zaštiti</a:t>
            </a:r>
          </a:p>
          <a:p>
            <a:r>
              <a:rPr lang="sl-SI" sz="2800" smtClean="0">
                <a:latin typeface="Times New Roman" pitchFamily="18" charset="0"/>
              </a:rPr>
              <a:t>Radovi na izradi spuštenih plafona</a:t>
            </a:r>
          </a:p>
          <a:p>
            <a:r>
              <a:rPr lang="sl-SI" sz="2800" smtClean="0">
                <a:latin typeface="Times New Roman" pitchFamily="18" charset="0"/>
              </a:rPr>
              <a:t>Radovi na izradi lakih pregrada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8"/>
    </mc:Choice>
    <mc:Fallback>
      <p:transition spd="slow" advTm="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OSNOVNI POJMOVI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Naručilac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Izvođač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Ugovor o građenju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Građevinski objekat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Konstrukcija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Gradilište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Tehnička dokumentacija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Tehnička specifikacija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Standard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Normativni dokumenti</a:t>
            </a:r>
          </a:p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Izgradnja objekta</a:t>
            </a:r>
          </a:p>
          <a:p>
            <a:pPr>
              <a:lnSpc>
                <a:spcPct val="90000"/>
              </a:lnSpc>
            </a:pPr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7"/>
    </mc:Choice>
    <mc:Fallback>
      <p:transition spd="slow" advTm="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OSNOVNI POJMOVI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334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Metod građenja</a:t>
            </a:r>
          </a:p>
          <a:p>
            <a:r>
              <a:rPr lang="sl-SI" sz="2800" smtClean="0">
                <a:latin typeface="Times New Roman" pitchFamily="18" charset="0"/>
              </a:rPr>
              <a:t>Građenje objekta</a:t>
            </a:r>
          </a:p>
          <a:p>
            <a:r>
              <a:rPr lang="sl-SI" sz="2800" smtClean="0">
                <a:latin typeface="Times New Roman" pitchFamily="18" charset="0"/>
              </a:rPr>
              <a:t>Rekonstrukcija objekta</a:t>
            </a:r>
          </a:p>
          <a:p>
            <a:r>
              <a:rPr lang="sl-SI" sz="2800" smtClean="0">
                <a:latin typeface="Times New Roman" pitchFamily="18" charset="0"/>
              </a:rPr>
              <a:t>Aktivnosti</a:t>
            </a:r>
          </a:p>
          <a:p>
            <a:r>
              <a:rPr lang="sl-SI" sz="2800" smtClean="0">
                <a:latin typeface="Times New Roman" pitchFamily="18" charset="0"/>
              </a:rPr>
              <a:t>Radovi na građevinskim objektima</a:t>
            </a:r>
          </a:p>
          <a:p>
            <a:r>
              <a:rPr lang="sl-SI" sz="2800" smtClean="0">
                <a:latin typeface="Times New Roman" pitchFamily="18" charset="0"/>
              </a:rPr>
              <a:t>Pripremni radovi</a:t>
            </a:r>
          </a:p>
          <a:p>
            <a:r>
              <a:rPr lang="sl-SI" sz="2800" smtClean="0">
                <a:latin typeface="Times New Roman" pitchFamily="18" charset="0"/>
              </a:rPr>
              <a:t>Viškovi radova</a:t>
            </a:r>
          </a:p>
          <a:p>
            <a:r>
              <a:rPr lang="sl-SI" sz="2800" smtClean="0">
                <a:latin typeface="Times New Roman" pitchFamily="18" charset="0"/>
              </a:rPr>
              <a:t>Manjkovi radova</a:t>
            </a:r>
          </a:p>
          <a:p>
            <a:r>
              <a:rPr lang="sl-SI" sz="2800" smtClean="0">
                <a:latin typeface="Times New Roman" pitchFamily="18" charset="0"/>
              </a:rPr>
              <a:t>Nepredviđeni radovi</a:t>
            </a:r>
          </a:p>
          <a:p>
            <a:r>
              <a:rPr lang="sl-SI" sz="2800" smtClean="0">
                <a:latin typeface="Times New Roman" pitchFamily="18" charset="0"/>
              </a:rPr>
              <a:t>Naknadni radovi</a:t>
            </a:r>
          </a:p>
          <a:p>
            <a:endParaRPr lang="sl-SI" sz="2800" smtClean="0">
              <a:latin typeface="Times New Roman" pitchFamily="18" charset="0"/>
            </a:endParaRPr>
          </a:p>
          <a:p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9"/>
    </mc:Choice>
    <mc:Fallback>
      <p:transition spd="slow" advTm="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PRIPREMNI RADOVI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334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GRADILIŠNI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Stambena naselja, proizvodni objekti, sistemi veza, prilazne saobraćajnice, vodosnabdevanje, dalekovodi za prenos el. energije, kanalizacioni kolektori</a:t>
            </a:r>
          </a:p>
          <a:p>
            <a:r>
              <a:rPr lang="sl-SI" sz="2800" smtClean="0">
                <a:latin typeface="Times New Roman" pitchFamily="18" charset="0"/>
              </a:rPr>
              <a:t>VANGRADILIŠNI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Čišćenje, rušenje postojećih objekata, ograde, planiranje teritorije gradilišta, osvetljenje, geodetski radovi, snižavanje nivoa podzemnih voda, izmeštanje postojećih i polaganje novih instalacija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5"/>
    </mc:Choice>
    <mc:Fallback>
      <p:transition spd="slow" advTm="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P</a:t>
            </a:r>
            <a:r>
              <a:rPr lang="sr-Latn-CS" b="1" smtClean="0">
                <a:solidFill>
                  <a:schemeClr val="tx1"/>
                </a:solidFill>
              </a:rPr>
              <a:t>rojekat</a:t>
            </a:r>
            <a:endParaRPr lang="en-US" b="1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	</a:t>
            </a:r>
            <a:r>
              <a:rPr lang="sr-Latn-CS" smtClean="0"/>
              <a:t>Pod pojmom </a:t>
            </a:r>
            <a:r>
              <a:rPr lang="sr-Latn-CS" i="1" smtClean="0">
                <a:solidFill>
                  <a:srgbClr val="CC3300"/>
                </a:solidFill>
              </a:rPr>
              <a:t>projekat</a:t>
            </a:r>
            <a:r>
              <a:rPr lang="sr-Latn-CS" i="1" smtClean="0"/>
              <a:t> </a:t>
            </a:r>
            <a:r>
              <a:rPr lang="sr-Latn-CS" smtClean="0"/>
              <a:t>podrazumeva se poduhvat koji treba završiti u određenom vremenu, sa poznatim ciljem, u okviru raspoloživih resursa sa određenim kriterijumima ocene valjanosti realizacije.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6"/>
    </mc:Choice>
    <mc:Fallback>
      <p:transition spd="slow" advTm="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PRIPREMNI RADOVI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3581400"/>
          </a:xfrm>
        </p:spPr>
        <p:txBody>
          <a:bodyPr/>
          <a:lstStyle/>
          <a:p>
            <a:r>
              <a:rPr lang="en-US" sz="2800" smtClean="0">
                <a:latin typeface="Times New Roman" pitchFamily="18" charset="0"/>
              </a:rPr>
              <a:t>Transport do </a:t>
            </a:r>
            <a:r>
              <a:rPr lang="sl-SI" sz="2800" smtClean="0">
                <a:latin typeface="Times New Roman" pitchFamily="18" charset="0"/>
              </a:rPr>
              <a:t>gradilišta građevinskih mašina</a:t>
            </a:r>
          </a:p>
          <a:p>
            <a:r>
              <a:rPr lang="sl-SI" sz="2800" smtClean="0">
                <a:latin typeface="Times New Roman" pitchFamily="18" charset="0"/>
              </a:rPr>
              <a:t>Organizacija sistema veza gradilišta i okruženja </a:t>
            </a:r>
          </a:p>
          <a:p>
            <a:r>
              <a:rPr lang="sl-SI" sz="2800" smtClean="0">
                <a:latin typeface="Times New Roman" pitchFamily="18" charset="0"/>
              </a:rPr>
              <a:t>Izgradnja odgovarajućih objekata kao delova ispitnih poligona, meteoroloških punktova i mernih stanica</a:t>
            </a:r>
          </a:p>
          <a:p>
            <a:r>
              <a:rPr lang="sl-SI" sz="2800" smtClean="0">
                <a:latin typeface="Times New Roman" pitchFamily="18" charset="0"/>
              </a:rPr>
              <a:t>Obezbeđivanje teritorije gradilišta protivpožarnim sistemima</a:t>
            </a:r>
          </a:p>
          <a:p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4"/>
    </mc:Choice>
    <mc:Fallback>
      <p:transition spd="slow" advTm="2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PRIPREMA TERENA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35814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Predradnje: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Obeležavanje granica parcele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Postavljanje zaštitne ograde oko budućeg gradilišta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Postavljanje utvrđenih tačaka geodetske osnove</a:t>
            </a:r>
          </a:p>
          <a:p>
            <a:pPr lvl="1"/>
            <a:endParaRPr lang="sl-SI" sz="24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8"/>
    </mc:Choice>
    <mc:Fallback>
      <p:transition spd="slow" advTm="1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PRIPREMA TERENA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smtClean="0">
                <a:latin typeface="Times New Roman" pitchFamily="18" charset="0"/>
              </a:rPr>
              <a:t>Pre početka zemljaniih radova neophodno je izvšiti uklanjanje višegodišnjeg rastinja. To može biti izvedeno: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Sečenjem stabala srveća ali sa ostavljanjem korenja ispod površine terena (ručno, mašinski, spoecijalnim uređajima priključenim za dozere koji imaju radni organ u obliku testerastog noža)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Sečenjem stabala ručnim ili mašinskim vađenjem korenja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Čupanjem stabala zajedno sa korenjem (sajlama i lancima obavijenim oko jednog ili više stabala koji se povlače dozerima)</a:t>
            </a:r>
          </a:p>
          <a:p>
            <a:pPr lvl="1">
              <a:lnSpc>
                <a:spcPct val="90000"/>
              </a:lnSpc>
            </a:pPr>
            <a:r>
              <a:rPr lang="sl-SI" sz="2400" smtClean="0">
                <a:latin typeface="Times New Roman" pitchFamily="18" charset="0"/>
              </a:rPr>
              <a:t>Spaljivanjem niskog i visokog rastinja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5"/>
    </mc:Choice>
    <mc:Fallback>
      <p:transition spd="slow" advTm="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PRIPREMA TERENA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572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Iskop i deponovanje humusnog sloja zemljišta koje se nakon završetka građevinskih radova može iskoristiti za rekultivaciju terena oko objekta počinje nakon oslobađanja prostora za angažovanje građevinske mehanizacije</a:t>
            </a:r>
          </a:p>
          <a:p>
            <a:r>
              <a:rPr lang="sl-SI" sz="2800" smtClean="0">
                <a:latin typeface="Times New Roman" pitchFamily="18" charset="0"/>
              </a:rPr>
              <a:t>Skidanje humusa sa površine terena je neophodno i zbog njegove slabe nosivosti</a:t>
            </a:r>
          </a:p>
          <a:p>
            <a:r>
              <a:rPr lang="sl-SI" sz="2800" smtClean="0">
                <a:latin typeface="Times New Roman" pitchFamily="18" charset="0"/>
              </a:rPr>
              <a:t>Humus se odlaže u deponije pravilnog oblika izvan gradilišta i održava zasejavanjem nove trave i periodičnim polivanjem vodom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5"/>
    </mc:Choice>
    <mc:Fallback>
      <p:transition spd="slow" advTm="1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PRIPREMA TERENA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572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U radove na pripremi terena spada i uklanjanje (izmeštanje) stambenih, privrednih ili javnih objekata namenjenih rušenju.</a:t>
            </a:r>
          </a:p>
          <a:p>
            <a:r>
              <a:rPr lang="sl-SI" sz="2800" smtClean="0">
                <a:latin typeface="Times New Roman" pitchFamily="18" charset="0"/>
              </a:rPr>
              <a:t>Rušenje se organizuje na poseban način angažovanjem specijalizovanih ekipa stručnjaka za primenu eksploziva u građevinsrstvu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6"/>
    </mc:Choice>
    <mc:Fallback>
      <p:transition spd="slow" advTm="4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39750" y="620713"/>
          <a:ext cx="8018463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5" imgW="8019048" imgH="5668166" progId="AcroExch.Document.DC">
                  <p:embed/>
                </p:oleObj>
              </mc:Choice>
              <mc:Fallback>
                <p:oleObj name="Acrobat Document" r:id="rId5" imgW="8019048" imgH="5668166" progId="AcroExch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620713"/>
                        <a:ext cx="8018463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/>
          </p:nvPr>
        </p:nvGraphicFramePr>
        <p:xfrm>
          <a:off x="2427288" y="304800"/>
          <a:ext cx="3830637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5" imgW="5668166" imgH="8019048" progId="AcroExch.Document.DC">
                  <p:embed/>
                </p:oleObj>
              </mc:Choice>
              <mc:Fallback>
                <p:oleObj name="Acrobat Document" r:id="rId5" imgW="5668166" imgH="8019048" progId="AcroExch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7288" y="304800"/>
                        <a:ext cx="3830637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PRIPREMA TERENA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572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Pozajmišta materijala čiji oblik i veličina zavise od: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Potrebnih količina materijala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Topografskih uslova (podužni nagibi terena)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Karakteristika postojećih saobraćajnica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Nivoa podzemne vode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Uslojenosti i kvaliteta materijala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Vrste zemljišta na kome se pozajmište otvara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Visine naknade za otkup zemljišta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Troškova rehabilitacije zemljišta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"/>
    </mc:Choice>
    <mc:Fallback>
      <p:transition spd="slow" advTm="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PLAN GEODETSKIH RADOVA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458200" cy="32004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Radovi na obeležavanju objekta</a:t>
            </a:r>
          </a:p>
          <a:p>
            <a:r>
              <a:rPr lang="sl-SI" sz="2800" smtClean="0">
                <a:latin typeface="Times New Roman" pitchFamily="18" charset="0"/>
              </a:rPr>
              <a:t>Radovi na praćenu izgradnje objekta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Odstupanje geometrije</a:t>
            </a:r>
          </a:p>
          <a:p>
            <a:pPr lvl="1"/>
            <a:r>
              <a:rPr lang="sl-SI" sz="2400" smtClean="0">
                <a:latin typeface="Times New Roman" pitchFamily="18" charset="0"/>
              </a:rPr>
              <a:t>Dopuštene veličine grešaka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9"/>
    </mc:Choice>
    <mc:Fallback>
      <p:transition spd="slow" advTm="2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5080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IZGRADNJA PRIVREMENIH OBJEKATA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458200" cy="25146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Stambeni i objekti društvenog standarda</a:t>
            </a:r>
          </a:p>
          <a:p>
            <a:r>
              <a:rPr lang="sl-SI" sz="2800" smtClean="0">
                <a:latin typeface="Times New Roman" pitchFamily="18" charset="0"/>
              </a:rPr>
              <a:t>Mašinska radionica</a:t>
            </a:r>
          </a:p>
          <a:p>
            <a:r>
              <a:rPr lang="sl-SI" sz="2800" smtClean="0">
                <a:latin typeface="Times New Roman" pitchFamily="18" charset="0"/>
              </a:rPr>
              <a:t>Tesarska i armiračka radionica </a:t>
            </a:r>
          </a:p>
          <a:p>
            <a:r>
              <a:rPr lang="sl-SI" sz="2800" smtClean="0">
                <a:latin typeface="Times New Roman" pitchFamily="18" charset="0"/>
              </a:rPr>
              <a:t>Magacini i skladišta</a:t>
            </a:r>
          </a:p>
          <a:p>
            <a:pPr>
              <a:buFontTx/>
              <a:buNone/>
            </a:pPr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8"/>
    </mc:Choice>
    <mc:Fallback>
      <p:transition spd="slow" advTm="2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sr-Latn-CS" b="1" smtClean="0"/>
              <a:t>Podela projekata</a:t>
            </a:r>
            <a:endParaRPr lang="en-US" b="1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	</a:t>
            </a:r>
            <a:r>
              <a:rPr lang="sr-Latn-CS" smtClean="0"/>
              <a:t>Postoji više načina da se izvrši podela projekata:</a:t>
            </a: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sr-Latn-CS" smtClean="0"/>
              <a:t>prema </a:t>
            </a:r>
            <a:r>
              <a:rPr lang="sr-Latn-CS" i="1" smtClean="0">
                <a:solidFill>
                  <a:srgbClr val="CC3300"/>
                </a:solidFill>
              </a:rPr>
              <a:t>nameni</a:t>
            </a:r>
            <a:r>
              <a:rPr lang="sr-Latn-CS" smtClean="0">
                <a:solidFill>
                  <a:srgbClr val="CC3300"/>
                </a:solidFill>
              </a:rPr>
              <a:t> </a:t>
            </a:r>
            <a:r>
              <a:rPr lang="sr-Latn-CS" smtClean="0"/>
              <a:t>ili </a:t>
            </a:r>
            <a:r>
              <a:rPr lang="sr-Latn-CS" i="1" smtClean="0">
                <a:solidFill>
                  <a:srgbClr val="CC3300"/>
                </a:solidFill>
              </a:rPr>
              <a:t>predmetu</a:t>
            </a:r>
            <a:r>
              <a:rPr lang="sr-Latn-CS" smtClean="0"/>
              <a:t> projekta,</a:t>
            </a:r>
            <a:endParaRPr lang="en-US" smtClean="0"/>
          </a:p>
          <a:p>
            <a:r>
              <a:rPr lang="sr-Latn-CS" smtClean="0"/>
              <a:t>prema</a:t>
            </a:r>
            <a:r>
              <a:rPr lang="sr-Latn-CS" i="1" smtClean="0">
                <a:solidFill>
                  <a:srgbClr val="CC3300"/>
                </a:solidFill>
              </a:rPr>
              <a:t> riziku</a:t>
            </a:r>
            <a:r>
              <a:rPr lang="sr-Latn-CS" i="1" smtClean="0"/>
              <a:t> </a:t>
            </a:r>
            <a:r>
              <a:rPr lang="sr-Latn-CS" smtClean="0"/>
              <a:t>ostvarenja i</a:t>
            </a:r>
            <a:endParaRPr lang="en-US" smtClean="0"/>
          </a:p>
          <a:p>
            <a:r>
              <a:rPr lang="sr-Latn-CS" smtClean="0"/>
              <a:t>prema</a:t>
            </a:r>
            <a:r>
              <a:rPr lang="sr-Latn-CS" i="1" smtClean="0">
                <a:solidFill>
                  <a:srgbClr val="CC3300"/>
                </a:solidFill>
              </a:rPr>
              <a:t> učestalosti</a:t>
            </a:r>
            <a:r>
              <a:rPr lang="sr-Latn-CS" smtClean="0">
                <a:solidFill>
                  <a:srgbClr val="CC3300"/>
                </a:solidFill>
              </a:rPr>
              <a:t> </a:t>
            </a:r>
            <a:r>
              <a:rPr lang="sr-Latn-CS" smtClean="0"/>
              <a:t>u poslovnom sistemu.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8"/>
    </mc:Choice>
    <mc:Fallback>
      <p:transition spd="slow" advTm="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6096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KONTROLISANJE NIVOA PODZEMNE VODE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458200" cy="27432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Najvažnija osobina tla je njegova vlažnost u prirodnom stanju</a:t>
            </a:r>
          </a:p>
          <a:p>
            <a:r>
              <a:rPr lang="sl-SI" sz="2800" smtClean="0">
                <a:latin typeface="Times New Roman" pitchFamily="18" charset="0"/>
              </a:rPr>
              <a:t>Osnovna zaštita gradilišta i zone iskopa su objekti za prihvatanje odvođenje površinske vode</a:t>
            </a:r>
          </a:p>
          <a:p>
            <a:r>
              <a:rPr lang="sl-SI" sz="2800" smtClean="0">
                <a:latin typeface="Times New Roman" pitchFamily="18" charset="0"/>
              </a:rPr>
              <a:t>To su nasipi i rovovi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9"/>
    </mc:Choice>
    <mc:Fallback>
      <p:transition spd="slow" advTm="1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15400" cy="6096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KONTROLISANJE NIVOA PODZEMNE VODE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458200" cy="27432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Privremena zaštita od dejstva podzemne vode</a:t>
            </a:r>
          </a:p>
          <a:p>
            <a:r>
              <a:rPr lang="sl-SI" sz="2800" smtClean="0">
                <a:latin typeface="Times New Roman" pitchFamily="18" charset="0"/>
              </a:rPr>
              <a:t>Trajna zaštita određenog područja</a:t>
            </a:r>
          </a:p>
          <a:p>
            <a:endParaRPr lang="sl-SI" sz="2800" smtClean="0">
              <a:latin typeface="Times New Roman" pitchFamily="18" charset="0"/>
            </a:endParaRPr>
          </a:p>
          <a:p>
            <a:r>
              <a:rPr lang="sl-SI" sz="2800" smtClean="0">
                <a:latin typeface="Times New Roman" pitchFamily="18" charset="0"/>
              </a:rPr>
              <a:t>Izbor se vrši na bazi finansijskih sredstava koja su planom namenjena izradi zaštitnih objekata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"/>
    </mc:Choice>
    <mc:Fallback>
      <p:transition spd="slow" advTm="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6096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SNABDEVANJE GRADILIŠTA RESURSIMA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28194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Snabdevanje vodom</a:t>
            </a:r>
          </a:p>
          <a:p>
            <a:r>
              <a:rPr lang="sl-SI" sz="2800" smtClean="0">
                <a:latin typeface="Times New Roman" pitchFamily="18" charset="0"/>
              </a:rPr>
              <a:t>Snabdevanje električnom energijom</a:t>
            </a:r>
          </a:p>
          <a:p>
            <a:r>
              <a:rPr lang="sl-SI" sz="2800" smtClean="0">
                <a:latin typeface="Times New Roman" pitchFamily="18" charset="0"/>
              </a:rPr>
              <a:t>Snabdevanje agregatom i cementom</a:t>
            </a:r>
          </a:p>
          <a:p>
            <a:r>
              <a:rPr lang="sl-SI" sz="2800" smtClean="0">
                <a:latin typeface="Times New Roman" pitchFamily="18" charset="0"/>
              </a:rPr>
              <a:t>Snabdevanje gorivom i mazivom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6"/>
    </mc:Choice>
    <mc:Fallback>
      <p:transition spd="slow" advTm="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6096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IZGRADNJA GRADILIŠNIH PUTEVA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2819400"/>
          </a:xfrm>
        </p:spPr>
        <p:txBody>
          <a:bodyPr/>
          <a:lstStyle/>
          <a:p>
            <a:r>
              <a:rPr lang="sl-SI" sz="2400" smtClean="0">
                <a:latin typeface="Times New Roman" pitchFamily="18" charset="0"/>
              </a:rPr>
              <a:t>Parametri za oblikovanje puteva</a:t>
            </a:r>
          </a:p>
          <a:p>
            <a:r>
              <a:rPr lang="sl-SI" sz="2400" smtClean="0">
                <a:latin typeface="Times New Roman" pitchFamily="18" charset="0"/>
              </a:rPr>
              <a:t>Radovi na obeležavanju trase puta</a:t>
            </a:r>
          </a:p>
          <a:p>
            <a:r>
              <a:rPr lang="sl-SI" sz="2400" smtClean="0">
                <a:latin typeface="Times New Roman" pitchFamily="18" charset="0"/>
              </a:rPr>
              <a:t>Iskop materijala</a:t>
            </a:r>
          </a:p>
          <a:p>
            <a:r>
              <a:rPr lang="sl-SI" sz="2400" smtClean="0">
                <a:latin typeface="Times New Roman" pitchFamily="18" charset="0"/>
              </a:rPr>
              <a:t>Priprema podtla za izradu puta</a:t>
            </a:r>
          </a:p>
          <a:p>
            <a:r>
              <a:rPr lang="sl-SI" sz="2400" smtClean="0">
                <a:latin typeface="Times New Roman" pitchFamily="18" charset="0"/>
              </a:rPr>
              <a:t>Izrada nasipa za put</a:t>
            </a:r>
          </a:p>
          <a:p>
            <a:r>
              <a:rPr lang="sl-SI" sz="2400" smtClean="0">
                <a:latin typeface="Times New Roman" pitchFamily="18" charset="0"/>
              </a:rPr>
              <a:t>Izrada slojeva asfaltnog zastora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7"/>
    </mc:Choice>
    <mc:Fallback>
      <p:transition spd="slow" advTm="3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609600"/>
          </a:xfrm>
        </p:spPr>
        <p:txBody>
          <a:bodyPr/>
          <a:lstStyle/>
          <a:p>
            <a:r>
              <a:rPr lang="sl-SI" sz="2800" b="1" smtClean="0">
                <a:latin typeface="Times New Roman" pitchFamily="18" charset="0"/>
              </a:rPr>
              <a:t>POSTAVLJANJE PRIVREMENIH INSTALACIJA</a:t>
            </a:r>
            <a:endParaRPr lang="en-US" sz="2800" b="1" smtClean="0">
              <a:latin typeface="Times New Roman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458200" cy="3429000"/>
          </a:xfrm>
        </p:spPr>
        <p:txBody>
          <a:bodyPr/>
          <a:lstStyle/>
          <a:p>
            <a:r>
              <a:rPr lang="sl-SI" sz="2800" smtClean="0">
                <a:latin typeface="Times New Roman" pitchFamily="18" charset="0"/>
              </a:rPr>
              <a:t>Privremenog karaktera jer se uklanjaju nakon prestanka potrebe za njima</a:t>
            </a:r>
          </a:p>
          <a:p>
            <a:r>
              <a:rPr lang="sl-SI" sz="2800" smtClean="0">
                <a:latin typeface="Times New Roman" pitchFamily="18" charset="0"/>
              </a:rPr>
              <a:t>Većina instalacija se sastoji od mreža vodova čije se grane sustiču u čvorovima</a:t>
            </a:r>
          </a:p>
          <a:p>
            <a:r>
              <a:rPr lang="sl-SI" sz="2800" smtClean="0">
                <a:latin typeface="Times New Roman" pitchFamily="18" charset="0"/>
              </a:rPr>
              <a:t>Većina mreža se postavlja ispod zemlje</a:t>
            </a:r>
          </a:p>
          <a:p>
            <a:r>
              <a:rPr lang="sl-SI" sz="2800" smtClean="0">
                <a:latin typeface="Times New Roman" pitchFamily="18" charset="0"/>
              </a:rPr>
              <a:t>Otvoreni i zatvoreni način gradnje</a:t>
            </a:r>
          </a:p>
          <a:p>
            <a:endParaRPr lang="sl-SI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4"/>
    </mc:Choice>
    <mc:Fallback>
      <p:transition spd="slow" advTm="4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782637"/>
          </a:xfrm>
        </p:spPr>
        <p:txBody>
          <a:bodyPr/>
          <a:lstStyle/>
          <a:p>
            <a:r>
              <a:rPr lang="sr-Latn-CS" sz="2800" b="1" smtClean="0"/>
              <a:t>Tehnologija - zemljani</a:t>
            </a:r>
            <a:endParaRPr lang="en-GB" sz="2800" b="1" smtClean="0"/>
          </a:p>
        </p:txBody>
      </p:sp>
      <p:pic>
        <p:nvPicPr>
          <p:cNvPr id="50179" name="Picture 3" descr="KARTA TEHNOLOŠKOG PROCESA ZA ZEMLJANE RADOVE200711052357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81275" y="981075"/>
            <a:ext cx="3973513" cy="56165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3"/>
    </mc:Choice>
    <mc:Fallback>
      <p:transition spd="slow" advTm="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490538"/>
          </a:xfrm>
        </p:spPr>
        <p:txBody>
          <a:bodyPr/>
          <a:lstStyle/>
          <a:p>
            <a:r>
              <a:rPr lang="sr-Latn-CS" sz="2800" smtClean="0"/>
              <a:t>Tehnologija - betoniranje</a:t>
            </a:r>
            <a:endParaRPr lang="en-GB" sz="2800" smtClean="0"/>
          </a:p>
        </p:txBody>
      </p:sp>
      <p:pic>
        <p:nvPicPr>
          <p:cNvPr id="51203" name="Picture 3" descr="KARTA TEHNOLO2007110523250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339975" y="869950"/>
            <a:ext cx="4378325" cy="57277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"/>
    </mc:Choice>
    <mc:Fallback>
      <p:transition spd="slow" advTm="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05038"/>
            <a:ext cx="7423150" cy="3816350"/>
          </a:xfrm>
        </p:spPr>
        <p:txBody>
          <a:bodyPr/>
          <a:lstStyle/>
          <a:p>
            <a:r>
              <a:rPr lang="sr-Latn-CS" sz="3200" smtClean="0"/>
              <a:t>Osnovni zadatak oplate je da prihvati i oblikuje svežu betonsku masu vibracijama pretvorenu u gust fluid, i da joj sačuva projektovane dimenzije kao i da sačuva ugrađeni beton od mogućih štetnih uticaja sve dok ne dostigne željene mehaničke i druge karakteristike i postane sposoban da primi eksploataciona opterećenja.</a:t>
            </a:r>
            <a:r>
              <a:rPr lang="sr-Latn-CS" sz="3600" smtClean="0"/>
              <a:t> </a:t>
            </a:r>
            <a:endParaRPr lang="en-US" sz="3600" smtClean="0"/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404813"/>
            <a:ext cx="7391400" cy="8636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OPLATA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4"/>
    </mc:Choice>
    <mc:Fallback>
      <p:transition spd="slow" advTm="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Oplata zidova</a:t>
            </a:r>
          </a:p>
        </p:txBody>
      </p:sp>
      <p:pic>
        <p:nvPicPr>
          <p:cNvPr id="53251" name="Picture 4" descr="peri_trochtelf_1_l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476250"/>
            <a:ext cx="4103687" cy="61928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9"/>
    </mc:Choice>
    <mc:Fallback>
      <p:transition spd="slow" advTm="5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Zidna oplata </a:t>
            </a:r>
            <a:r>
              <a:rPr lang="sr-Latn-CS" smtClean="0"/>
              <a:t>– Mali Iđoš</a:t>
            </a:r>
            <a:endParaRPr lang="en-US" smtClean="0"/>
          </a:p>
        </p:txBody>
      </p:sp>
      <p:pic>
        <p:nvPicPr>
          <p:cNvPr id="54275" name="Picture 4" descr="Scan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524000"/>
            <a:ext cx="3168650" cy="48006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"/>
    </mc:Choice>
    <mc:Fallback>
      <p:transition spd="slow" advTm="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b="1" smtClean="0"/>
              <a:t>Podela projekata</a:t>
            </a:r>
            <a:endParaRPr lang="en-US" b="1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mtClean="0"/>
              <a:t>Prema </a:t>
            </a:r>
            <a:r>
              <a:rPr lang="sr-Latn-CS" smtClean="0">
                <a:solidFill>
                  <a:srgbClr val="CC3300"/>
                </a:solidFill>
              </a:rPr>
              <a:t>nameni</a:t>
            </a:r>
            <a:r>
              <a:rPr lang="sr-Latn-CS" smtClean="0"/>
              <a:t> </a:t>
            </a:r>
            <a:endParaRPr lang="en-US" smtClean="0"/>
          </a:p>
          <a:p>
            <a:pPr lvl="1"/>
            <a:r>
              <a:rPr lang="sr-Latn-CS" sz="2400" smtClean="0"/>
              <a:t>naučno-istraživački, razvojni, istraživanja tržišta, investicioni i </a:t>
            </a:r>
            <a:r>
              <a:rPr lang="en-US" sz="2400" smtClean="0"/>
              <a:t>ostali</a:t>
            </a:r>
          </a:p>
          <a:p>
            <a:r>
              <a:rPr lang="sr-Latn-CS" smtClean="0"/>
              <a:t>Prema </a:t>
            </a:r>
            <a:r>
              <a:rPr lang="sr-Latn-CS" smtClean="0">
                <a:solidFill>
                  <a:srgbClr val="CC3300"/>
                </a:solidFill>
              </a:rPr>
              <a:t>riziku</a:t>
            </a:r>
            <a:r>
              <a:rPr lang="sr-Latn-CS" smtClean="0"/>
              <a:t> ostvarenja</a:t>
            </a:r>
            <a:endParaRPr lang="en-US" smtClean="0"/>
          </a:p>
          <a:p>
            <a:pPr lvl="1"/>
            <a:r>
              <a:rPr lang="sr-Latn-CS" sz="2400" smtClean="0"/>
              <a:t>deterministički i stohastički</a:t>
            </a:r>
            <a:r>
              <a:rPr lang="sr-Latn-CS" smtClean="0"/>
              <a:t> </a:t>
            </a:r>
            <a:endParaRPr lang="en-US" smtClean="0"/>
          </a:p>
          <a:p>
            <a:r>
              <a:rPr lang="sr-Latn-CS" smtClean="0"/>
              <a:t>Prema </a:t>
            </a:r>
            <a:r>
              <a:rPr lang="sr-Latn-CS" smtClean="0">
                <a:solidFill>
                  <a:srgbClr val="CC3300"/>
                </a:solidFill>
              </a:rPr>
              <a:t>učestalosti </a:t>
            </a:r>
            <a:endParaRPr lang="en-US" smtClean="0">
              <a:solidFill>
                <a:srgbClr val="CC3300"/>
              </a:solidFill>
            </a:endParaRPr>
          </a:p>
          <a:p>
            <a:pPr lvl="1"/>
            <a:r>
              <a:rPr lang="sr-Latn-CS" sz="2400" smtClean="0"/>
              <a:t>jednokratni i tipski</a:t>
            </a:r>
            <a:endParaRPr lang="en-US" sz="24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2"/>
    </mc:Choice>
    <mc:Fallback>
      <p:transition spd="slow" advTm="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Oplata stubova</a:t>
            </a:r>
            <a:endParaRPr lang="en-US" smtClean="0"/>
          </a:p>
        </p:txBody>
      </p:sp>
      <p:pic>
        <p:nvPicPr>
          <p:cNvPr id="55299" name="Picture 4" descr="6_10_rapid_titel2_l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219700" y="188913"/>
            <a:ext cx="2665413" cy="64801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"/>
    </mc:Choice>
    <mc:Fallback>
      <p:transition spd="slow" advTm="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Radne površine prenosne oplate </a:t>
            </a:r>
            <a:endParaRPr lang="en-US" smtClean="0"/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338513" y="2105025"/>
            <a:ext cx="2163762" cy="44196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"/>
    </mc:Choice>
    <mc:Fallback>
      <p:transition spd="slow" advTm="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Oplata za plo</a:t>
            </a:r>
            <a:r>
              <a:rPr lang="sr-Latn-CS" smtClean="0"/>
              <a:t>če</a:t>
            </a:r>
            <a:endParaRPr lang="en-US" smtClean="0"/>
          </a:p>
        </p:txBody>
      </p:sp>
      <p:pic>
        <p:nvPicPr>
          <p:cNvPr id="5734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3400" y="1560513"/>
            <a:ext cx="7391400" cy="47275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"/>
    </mc:Choice>
    <mc:Fallback>
      <p:transition spd="slow" advTm="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Oplata za plo</a:t>
            </a:r>
            <a:r>
              <a:rPr lang="sr-Latn-CS" smtClean="0"/>
              <a:t>č</a:t>
            </a:r>
            <a:r>
              <a:rPr lang="en-US" smtClean="0"/>
              <a:t>e</a:t>
            </a:r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063750" y="1570038"/>
            <a:ext cx="6540500" cy="50831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"/>
    </mc:Choice>
    <mc:Fallback>
      <p:transition spd="slow" advTm="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620000" cy="820738"/>
          </a:xfrm>
        </p:spPr>
        <p:txBody>
          <a:bodyPr/>
          <a:lstStyle/>
          <a:p>
            <a:r>
              <a:rPr lang="sr-Latn-CS" smtClean="0"/>
              <a:t>Taktovi oplate tipskog sprata</a:t>
            </a:r>
            <a:endParaRPr lang="en-US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196975"/>
          <a:ext cx="8675687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5" imgW="11342857" imgH="8019048" progId="AcroExch.Document.DC">
                  <p:embed/>
                </p:oleObj>
              </mc:Choice>
              <mc:Fallback>
                <p:oleObj name="Acrobat Document" r:id="rId5" imgW="11342857" imgH="8019048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96975"/>
                        <a:ext cx="8675687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Montaža oplate zidova</a:t>
            </a:r>
            <a:endParaRPr lang="en-US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11188" y="1052513"/>
          <a:ext cx="7920037" cy="532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5" imgW="7542857" imgH="5830114" progId="AcroExch.Document.DC">
                  <p:embed/>
                </p:oleObj>
              </mc:Choice>
              <mc:Fallback>
                <p:oleObj name="Acrobat Document" r:id="rId5" imgW="7542857" imgH="5830114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052513"/>
                        <a:ext cx="7920037" cy="532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sr-Latn-CS" b="1" smtClean="0"/>
              <a:t>Struktura projekata</a:t>
            </a:r>
            <a:endParaRPr lang="en-US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2800" smtClean="0"/>
              <a:t>Projekat</a:t>
            </a:r>
            <a:r>
              <a:rPr lang="en-US" sz="2800" smtClean="0"/>
              <a:t> </a:t>
            </a:r>
            <a:r>
              <a:rPr lang="sr-Latn-CS" sz="2800" smtClean="0"/>
              <a:t>je upravljivi ili </a:t>
            </a:r>
            <a:r>
              <a:rPr lang="sr-Latn-CS" sz="2800" smtClean="0">
                <a:solidFill>
                  <a:srgbClr val="CC3300"/>
                </a:solidFill>
              </a:rPr>
              <a:t>kibernetički sistem</a:t>
            </a:r>
            <a:r>
              <a:rPr lang="sr-Latn-CS" sz="2800" smtClean="0"/>
              <a:t>, sa velikim stepenom celovitosti i centralizacije.</a:t>
            </a:r>
            <a:endParaRPr lang="en-US" sz="2800" smtClean="0"/>
          </a:p>
          <a:p>
            <a:r>
              <a:rPr lang="sr-Latn-CS" sz="2800" i="1" smtClean="0">
                <a:solidFill>
                  <a:srgbClr val="CC3300"/>
                </a:solidFill>
              </a:rPr>
              <a:t>Celovitost</a:t>
            </a:r>
            <a:r>
              <a:rPr lang="sr-Latn-CS" sz="2800" smtClean="0"/>
              <a:t> </a:t>
            </a:r>
            <a:r>
              <a:rPr lang="en-US" sz="2800" smtClean="0"/>
              <a:t>-</a:t>
            </a:r>
            <a:r>
              <a:rPr lang="sr-Latn-CS" sz="2800" smtClean="0"/>
              <a:t> svojstvo sistema da promena u bilo kojoj komponenti izaziva promenu u celom sistemu.</a:t>
            </a:r>
            <a:endParaRPr lang="en-US" sz="2800" smtClean="0"/>
          </a:p>
          <a:p>
            <a:r>
              <a:rPr lang="sr-Latn-CS" sz="2800" i="1" smtClean="0">
                <a:solidFill>
                  <a:srgbClr val="CC3300"/>
                </a:solidFill>
              </a:rPr>
              <a:t>Centralizacija</a:t>
            </a:r>
            <a:r>
              <a:rPr lang="sr-Latn-CS" sz="2800" smtClean="0"/>
              <a:t> </a:t>
            </a:r>
            <a:r>
              <a:rPr lang="en-US" sz="2800" smtClean="0"/>
              <a:t>-</a:t>
            </a:r>
            <a:r>
              <a:rPr lang="sr-Latn-CS" sz="2800" smtClean="0"/>
              <a:t> postoji podsistem koji donosi odluke i utiče na ukupno ponašanje sistema. </a:t>
            </a:r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9"/>
    </mc:Choice>
    <mc:Fallback>
      <p:transition spd="slow" advTm="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431213" cy="747713"/>
          </a:xfrm>
        </p:spPr>
        <p:txBody>
          <a:bodyPr/>
          <a:lstStyle/>
          <a:p>
            <a:pPr marL="838200" indent="-838200"/>
            <a:r>
              <a:rPr lang="sr-Latn-CS" sz="3600" b="1" smtClean="0"/>
              <a:t>Investicioni projekti</a:t>
            </a:r>
            <a:r>
              <a:rPr lang="en-US" sz="3600" b="1" smtClean="0"/>
              <a:t> </a:t>
            </a:r>
            <a:r>
              <a:rPr lang="sr-Latn-CS" sz="3600" b="1" smtClean="0"/>
              <a:t>- karakteristike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z="360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CS" sz="2800" smtClean="0"/>
              <a:t>potrebna velika sredstva</a:t>
            </a:r>
          </a:p>
          <a:p>
            <a:r>
              <a:rPr lang="sr-Latn-CS" sz="2800" smtClean="0"/>
              <a:t>vrlo kompleksni</a:t>
            </a:r>
          </a:p>
          <a:p>
            <a:r>
              <a:rPr lang="sr-Latn-CS" sz="2800" smtClean="0"/>
              <a:t>za realizaciju zahtevaju angažovanje više firmi kao izvođača i podizvođača</a:t>
            </a:r>
          </a:p>
          <a:p>
            <a:r>
              <a:rPr lang="sr-Latn-CS" sz="2800" smtClean="0"/>
              <a:t>duži vremenski period</a:t>
            </a:r>
            <a:endParaRPr lang="en-US" sz="2800" smtClean="0"/>
          </a:p>
          <a:p>
            <a:r>
              <a:rPr lang="sr-Latn-CS" sz="2800" smtClean="0"/>
              <a:t>etapno</a:t>
            </a:r>
            <a:r>
              <a:rPr lang="en-US" sz="2800" smtClean="0"/>
              <a:t>st  u realizaciji</a:t>
            </a:r>
            <a:endParaRPr lang="sr-Latn-CS" sz="2800" smtClean="0"/>
          </a:p>
          <a:p>
            <a:r>
              <a:rPr lang="sr-Latn-CS" sz="2800" smtClean="0"/>
              <a:t>aktivnosti i ciljevi prethodno planirani</a:t>
            </a:r>
          </a:p>
          <a:p>
            <a:r>
              <a:rPr lang="sr-Latn-CS" sz="2800" smtClean="0"/>
              <a:t>veliki uticaj faktora iz okruženja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06"/>
    </mc:Choice>
    <mc:Fallback>
      <p:transition spd="slow" advTm="109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0350"/>
            <a:ext cx="8431213" cy="2736850"/>
          </a:xfrm>
        </p:spPr>
        <p:txBody>
          <a:bodyPr/>
          <a:lstStyle/>
          <a:p>
            <a:r>
              <a:rPr lang="sr-Latn-CS" sz="3600" b="1" smtClean="0"/>
              <a:t>Upravljanje projektom</a:t>
            </a:r>
            <a:br>
              <a:rPr lang="sr-Latn-CS" sz="3600" b="1" smtClean="0"/>
            </a:br>
            <a:r>
              <a:rPr lang="sr-Latn-CS" sz="3600" b="1" smtClean="0"/>
              <a:t/>
            </a:r>
            <a:br>
              <a:rPr lang="sr-Latn-CS" sz="3600" b="1" smtClean="0"/>
            </a:br>
            <a:r>
              <a:rPr lang="sr-Latn-CS" sz="2400" smtClean="0"/>
              <a:t>Projekat predstavlja celovit </a:t>
            </a:r>
            <a:r>
              <a:rPr lang="sr-Latn-CS" sz="2400" i="1" smtClean="0">
                <a:solidFill>
                  <a:srgbClr val="CC3300"/>
                </a:solidFill>
              </a:rPr>
              <a:t>kibernetički</a:t>
            </a:r>
            <a:r>
              <a:rPr lang="sr-Latn-CS" sz="2400" smtClean="0"/>
              <a:t> (upravljivi) sistem - poseban podsistem vrši funkciju upravljanja.</a:t>
            </a: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39750" y="3011488"/>
          <a:ext cx="8280400" cy="289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icture" r:id="rId5" imgW="5640371" imgH="1970202" progId="Word.Picture.8">
                  <p:embed/>
                </p:oleObj>
              </mc:Choice>
              <mc:Fallback>
                <p:oleObj name="Picture" r:id="rId5" imgW="5640371" imgH="1970202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011488"/>
                        <a:ext cx="8280400" cy="289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5"/>
    </mc:Choice>
    <mc:Fallback>
      <p:transition spd="slow" advTm="1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600" smtClean="0"/>
              <a:t>Upravljanje projektima obuhvata</a:t>
            </a:r>
            <a:endParaRPr lang="en-US" sz="36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391400" cy="4191000"/>
          </a:xfrm>
        </p:spPr>
        <p:txBody>
          <a:bodyPr/>
          <a:lstStyle/>
          <a:p>
            <a:r>
              <a:rPr lang="en-US" smtClean="0"/>
              <a:t>	</a:t>
            </a:r>
            <a:r>
              <a:rPr lang="sr-Latn-CS" sz="4000" smtClean="0"/>
              <a:t>planiranje</a:t>
            </a:r>
          </a:p>
          <a:p>
            <a:r>
              <a:rPr lang="sr-Latn-CS" sz="4000" smtClean="0"/>
              <a:t>    organizovanje</a:t>
            </a:r>
          </a:p>
          <a:p>
            <a:r>
              <a:rPr lang="sr-Latn-CS" sz="4000" smtClean="0"/>
              <a:t>	kontrolu</a:t>
            </a:r>
          </a:p>
          <a:p>
            <a:r>
              <a:rPr lang="sr-Latn-CS" sz="4000" smtClean="0"/>
              <a:t>	koordinaciju</a:t>
            </a:r>
            <a:endParaRPr 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"/>
    </mc:Choice>
    <mc:Fallback>
      <p:transition spd="slow" advTm="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 mosaic design template">
  <a:themeElements>
    <a:clrScheme name="Blue mosaic design templat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mosaic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mosa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mosa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mosa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mosa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mosa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mosa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mosaic design template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1150</Words>
  <Application>Microsoft Office PowerPoint</Application>
  <PresentationFormat>On-screen Show (4:3)</PresentationFormat>
  <Paragraphs>258</Paragraphs>
  <Slides>55</Slides>
  <Notes>0</Notes>
  <HiddenSlides>0</HiddenSlides>
  <MMClips>55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Blue mosaic design template</vt:lpstr>
      <vt:lpstr>Picture</vt:lpstr>
      <vt:lpstr>Acrobat Document</vt:lpstr>
      <vt:lpstr>UPRAVLJANJE PROJEKTIMA</vt:lpstr>
      <vt:lpstr>UPRAVLJANJE PROJEKTIMA</vt:lpstr>
      <vt:lpstr>Projekat</vt:lpstr>
      <vt:lpstr>Podela projekata</vt:lpstr>
      <vt:lpstr>Podela projekata</vt:lpstr>
      <vt:lpstr>Struktura projekata</vt:lpstr>
      <vt:lpstr>Investicioni projekti - karakteristike </vt:lpstr>
      <vt:lpstr>Upravljanje projektom  Projekat predstavlja celovit kibernetički (upravljivi) sistem - poseban podsistem vrši funkciju upravljanja. </vt:lpstr>
      <vt:lpstr>Upravljanje projektima obuhvata</vt:lpstr>
      <vt:lpstr>Planiranje</vt:lpstr>
      <vt:lpstr>Organizovanje</vt:lpstr>
      <vt:lpstr>Kontrola</vt:lpstr>
      <vt:lpstr>Koordinacija Upravljački tim i rukovodilac projekta</vt:lpstr>
      <vt:lpstr>Učesnici u investicionim projektima </vt:lpstr>
      <vt:lpstr>Učesnici u investicionim projektima</vt:lpstr>
      <vt:lpstr>Tehnička dokumentacija </vt:lpstr>
      <vt:lpstr>Tehnička dokumentacija</vt:lpstr>
      <vt:lpstr>Nadzor nad izgradnjom objekata</vt:lpstr>
      <vt:lpstr>Tehnologija građenja</vt:lpstr>
      <vt:lpstr>Tehnologija građenja</vt:lpstr>
      <vt:lpstr>OBJEKTI I SISTEMI GRAĐENJA</vt:lpstr>
      <vt:lpstr>VRSTE GRAĐEVINSKIH RADOVA</vt:lpstr>
      <vt:lpstr>Grubi građevinski radovi</vt:lpstr>
      <vt:lpstr>Instalaterski radovi</vt:lpstr>
      <vt:lpstr>Završni (zanatski) radovi</vt:lpstr>
      <vt:lpstr>Završni (zanatski) radovi</vt:lpstr>
      <vt:lpstr>OSNOVNI POJMOVI</vt:lpstr>
      <vt:lpstr>OSNOVNI POJMOVI</vt:lpstr>
      <vt:lpstr>PRIPREMNI RADOVI</vt:lpstr>
      <vt:lpstr>PRIPREMNI RADOVI</vt:lpstr>
      <vt:lpstr>PRIPREMA TERENA</vt:lpstr>
      <vt:lpstr>PRIPREMA TERENA</vt:lpstr>
      <vt:lpstr>PRIPREMA TERENA</vt:lpstr>
      <vt:lpstr>PRIPREMA TERENA</vt:lpstr>
      <vt:lpstr>PowerPoint Presentation</vt:lpstr>
      <vt:lpstr>PowerPoint Presentation</vt:lpstr>
      <vt:lpstr>PRIPREMA TERENA</vt:lpstr>
      <vt:lpstr>PLAN GEODETSKIH RADOVA</vt:lpstr>
      <vt:lpstr>IZGRADNJA PRIVREMENIH OBJEKATA</vt:lpstr>
      <vt:lpstr>KONTROLISANJE NIVOA PODZEMNE VODE</vt:lpstr>
      <vt:lpstr>KONTROLISANJE NIVOA PODZEMNE VODE</vt:lpstr>
      <vt:lpstr>SNABDEVANJE GRADILIŠTA RESURSIMA</vt:lpstr>
      <vt:lpstr>IZGRADNJA GRADILIŠNIH PUTEVA</vt:lpstr>
      <vt:lpstr>POSTAVLJANJE PRIVREMENIH INSTALACIJA</vt:lpstr>
      <vt:lpstr>Tehnologija - zemljani</vt:lpstr>
      <vt:lpstr>Tehnologija - betoniranje</vt:lpstr>
      <vt:lpstr>Osnovni zadatak oplate je da prihvati i oblikuje svežu betonsku masu vibracijama pretvorenu u gust fluid, i da joj sačuva projektovane dimenzije kao i da sačuva ugrađeni beton od mogućih štetnih uticaja sve dok ne dostigne željene mehaničke i druge karakteristike i postane sposoban da primi eksploataciona opterećenja. </vt:lpstr>
      <vt:lpstr>Oplata zidova</vt:lpstr>
      <vt:lpstr>Zidna oplata – Mali Iđoš</vt:lpstr>
      <vt:lpstr>Oplata stubova</vt:lpstr>
      <vt:lpstr>Radne površine prenosne oplate </vt:lpstr>
      <vt:lpstr>Oplata za ploče</vt:lpstr>
      <vt:lpstr>Oplata za ploče</vt:lpstr>
      <vt:lpstr>Taktovi oplate tipskog sprata</vt:lpstr>
      <vt:lpstr>Montaža oplate zidova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Tehnologija I realizacija</dc:title>
  <dc:creator>PC</dc:creator>
  <cp:lastModifiedBy>Goran</cp:lastModifiedBy>
  <cp:revision>111</cp:revision>
  <dcterms:created xsi:type="dcterms:W3CDTF">2007-11-15T17:06:30Z</dcterms:created>
  <dcterms:modified xsi:type="dcterms:W3CDTF">2021-03-07T17:39:35Z</dcterms:modified>
</cp:coreProperties>
</file>