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39"/>
  </p:notesMasterIdLst>
  <p:sldIdLst>
    <p:sldId id="256" r:id="rId2"/>
    <p:sldId id="711" r:id="rId3"/>
    <p:sldId id="712" r:id="rId4"/>
    <p:sldId id="713" r:id="rId5"/>
    <p:sldId id="714" r:id="rId6"/>
    <p:sldId id="715" r:id="rId7"/>
    <p:sldId id="730" r:id="rId8"/>
    <p:sldId id="689" r:id="rId9"/>
    <p:sldId id="690" r:id="rId10"/>
    <p:sldId id="691" r:id="rId11"/>
    <p:sldId id="716" r:id="rId12"/>
    <p:sldId id="717" r:id="rId13"/>
    <p:sldId id="718" r:id="rId14"/>
    <p:sldId id="692" r:id="rId15"/>
    <p:sldId id="693" r:id="rId16"/>
    <p:sldId id="694" r:id="rId17"/>
    <p:sldId id="695" r:id="rId18"/>
    <p:sldId id="696" r:id="rId19"/>
    <p:sldId id="697" r:id="rId20"/>
    <p:sldId id="698" r:id="rId21"/>
    <p:sldId id="699" r:id="rId22"/>
    <p:sldId id="719" r:id="rId23"/>
    <p:sldId id="723" r:id="rId24"/>
    <p:sldId id="722" r:id="rId25"/>
    <p:sldId id="721" r:id="rId26"/>
    <p:sldId id="720" r:id="rId27"/>
    <p:sldId id="724" r:id="rId28"/>
    <p:sldId id="725" r:id="rId29"/>
    <p:sldId id="726" r:id="rId30"/>
    <p:sldId id="727" r:id="rId31"/>
    <p:sldId id="728" r:id="rId32"/>
    <p:sldId id="729" r:id="rId33"/>
    <p:sldId id="672" r:id="rId34"/>
    <p:sldId id="553" r:id="rId35"/>
    <p:sldId id="548" r:id="rId36"/>
    <p:sldId id="555" r:id="rId37"/>
    <p:sldId id="556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  <a:srgbClr val="FF99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15" autoAdjust="0"/>
    <p:restoredTop sz="94660"/>
  </p:normalViewPr>
  <p:slideViewPr>
    <p:cSldViewPr>
      <p:cViewPr>
        <p:scale>
          <a:sx n="114" d="100"/>
          <a:sy n="114" d="100"/>
        </p:scale>
        <p:origin x="-9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09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ECD81E7-64EE-4437-B05A-298AF75C3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39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20AFD-3394-4EC7-8C19-37ECCEC51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F52FB-1FA6-408F-B6C8-F1F4292B6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C537B-3903-463B-BB51-75CF8CAB8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89076-4A6B-4118-978F-FD5C9D774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95665-CD90-4683-B631-89643F907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94EE-7275-435F-8F00-C283C2042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3CFEF-2029-4059-8321-1B3BA87F2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E9DF-6C8B-4354-A7A5-047E546DF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DDF59-81DA-437F-8F45-D4E1997EA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73CE6-DA30-4940-968C-715142799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7821E-9217-4AEA-A5BC-CE644E518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B240C-8066-458C-A26F-323A39A51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7" Type="http://schemas.openxmlformats.org/officeDocument/2006/relationships/image" Target="../media/image1.png"/><Relationship Id="rId2" Type="http://schemas.microsoft.com/office/2007/relationships/media" Target="../media/media35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404813"/>
            <a:ext cx="8497887" cy="2447925"/>
          </a:xfrm>
        </p:spPr>
        <p:txBody>
          <a:bodyPr/>
          <a:lstStyle/>
          <a:p>
            <a:r>
              <a:rPr lang="sr-Latn-CS" sz="3600" smtClean="0"/>
              <a:t/>
            </a:r>
            <a:br>
              <a:rPr lang="sr-Latn-CS" sz="3600" smtClean="0"/>
            </a:br>
            <a:r>
              <a:rPr lang="sr-Latn-CS" sz="3600" smtClean="0"/>
              <a:t/>
            </a:r>
            <a:br>
              <a:rPr lang="sr-Latn-CS" sz="3600" smtClean="0"/>
            </a:br>
            <a:r>
              <a:rPr lang="sr-Latn-CS" b="1" smtClean="0"/>
              <a:t>Organizacija  građenja</a:t>
            </a:r>
            <a:r>
              <a:rPr lang="sr-Latn-CS" sz="3600" smtClean="0"/>
              <a:t/>
            </a:r>
            <a:br>
              <a:rPr lang="sr-Latn-CS" sz="3600" smtClean="0"/>
            </a:br>
            <a:endParaRPr lang="sr-Latn-CS" sz="36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450"/>
    </mc:Choice>
    <mc:Fallback>
      <p:transition spd="slow" advTm="12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Upravljanje projektima obuhvata</a:t>
            </a: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r-Latn-CS" smtClean="0"/>
              <a:t>planiranje</a:t>
            </a:r>
          </a:p>
          <a:p>
            <a:r>
              <a:rPr lang="sr-Latn-CS" smtClean="0"/>
              <a:t>organizovanje</a:t>
            </a:r>
            <a:endParaRPr lang="en-US" smtClean="0"/>
          </a:p>
          <a:p>
            <a:r>
              <a:rPr lang="sr-Latn-CS" smtClean="0"/>
              <a:t>kontrolu</a:t>
            </a:r>
          </a:p>
          <a:p>
            <a:r>
              <a:rPr lang="sr-Latn-CS" smtClean="0"/>
              <a:t>koordinaciju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859"/>
    </mc:Choice>
    <mc:Fallback>
      <p:transition spd="slow" advTm="24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smtClean="0"/>
              <a:t>Osnovni </a:t>
            </a:r>
            <a:r>
              <a:rPr lang="bs-Latn-BA" b="1" smtClean="0"/>
              <a:t>elementi</a:t>
            </a:r>
            <a:r>
              <a:rPr lang="bs-Latn-BA" smtClean="0"/>
              <a:t> realizacije svakog projekta su: vreme, resursi i troškovi.  Na osnovu toga, u upravljanju projektima se javljaju tri osnovna </a:t>
            </a:r>
            <a:r>
              <a:rPr lang="bs-Latn-BA" b="1" smtClean="0"/>
              <a:t>modula</a:t>
            </a:r>
            <a:r>
              <a:rPr lang="bs-Latn-BA" smtClean="0"/>
              <a:t>:</a:t>
            </a:r>
            <a:endParaRPr lang="en-US" smtClean="0"/>
          </a:p>
          <a:p>
            <a:r>
              <a:rPr lang="bs-Latn-BA" smtClean="0"/>
              <a:t>upravljanje vremenom,</a:t>
            </a:r>
            <a:endParaRPr lang="en-US" smtClean="0"/>
          </a:p>
          <a:p>
            <a:r>
              <a:rPr lang="bs-Latn-BA" smtClean="0"/>
              <a:t>upravljanje resursima,</a:t>
            </a:r>
            <a:endParaRPr lang="en-US" smtClean="0"/>
          </a:p>
          <a:p>
            <a:r>
              <a:rPr lang="bs-Latn-BA" smtClean="0"/>
              <a:t>upravljanje troškovima realizacije projekta.</a:t>
            </a: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2"/>
    </mc:Choice>
    <mc:Fallback>
      <p:transition spd="slow" advTm="1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bs-Latn-BA" smtClean="0"/>
              <a:t>Koncept upravljanja projektima može</a:t>
            </a:r>
            <a:r>
              <a:rPr lang="en-US" smtClean="0"/>
              <a:t> </a:t>
            </a:r>
            <a:r>
              <a:rPr lang="bs-Latn-BA" smtClean="0"/>
              <a:t>obuhvatati i </a:t>
            </a:r>
            <a:r>
              <a:rPr lang="bs-Latn-BA" i="1" smtClean="0"/>
              <a:t>druge oblasti</a:t>
            </a:r>
            <a:r>
              <a:rPr lang="bs-Latn-BA" smtClean="0"/>
              <a:t>: </a:t>
            </a:r>
            <a:endParaRPr lang="en-US" smtClean="0"/>
          </a:p>
          <a:p>
            <a:r>
              <a:rPr lang="bs-Latn-BA" smtClean="0"/>
              <a:t>upravljanje </a:t>
            </a:r>
            <a:r>
              <a:rPr lang="bs-Latn-BA" b="1" smtClean="0"/>
              <a:t>ugovaranjem</a:t>
            </a:r>
            <a:r>
              <a:rPr lang="bs-Latn-BA" smtClean="0"/>
              <a:t>, </a:t>
            </a:r>
            <a:endParaRPr lang="en-US" smtClean="0"/>
          </a:p>
          <a:p>
            <a:r>
              <a:rPr lang="bs-Latn-BA" smtClean="0"/>
              <a:t>upravljanje </a:t>
            </a:r>
            <a:r>
              <a:rPr lang="bs-Latn-BA" b="1" smtClean="0"/>
              <a:t>ljudskim resursim</a:t>
            </a:r>
            <a:r>
              <a:rPr lang="bs-Latn-BA" smtClean="0"/>
              <a:t>a,</a:t>
            </a:r>
            <a:endParaRPr lang="en-US" smtClean="0"/>
          </a:p>
          <a:p>
            <a:r>
              <a:rPr lang="bs-Latn-BA" smtClean="0"/>
              <a:t>upravljanje </a:t>
            </a:r>
            <a:r>
              <a:rPr lang="bs-Latn-BA" b="1" smtClean="0"/>
              <a:t>kvalitetom projekta</a:t>
            </a:r>
            <a:r>
              <a:rPr lang="bs-Latn-BA" smtClean="0"/>
              <a:t>,</a:t>
            </a:r>
            <a:endParaRPr lang="en-US" smtClean="0"/>
          </a:p>
          <a:p>
            <a:r>
              <a:rPr lang="bs-Latn-BA" smtClean="0"/>
              <a:t>upravljanje </a:t>
            </a:r>
            <a:r>
              <a:rPr lang="bs-Latn-BA" b="1" smtClean="0"/>
              <a:t>rizikom</a:t>
            </a:r>
            <a:r>
              <a:rPr lang="bs-Latn-BA" smtClean="0"/>
              <a:t> itd.</a:t>
            </a: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40"/>
    </mc:Choice>
    <mc:Fallback>
      <p:transition spd="slow" advTm="59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Upravljanje </a:t>
            </a:r>
            <a:r>
              <a:rPr lang="pl-PL" smtClean="0"/>
              <a:t>projektom je proces kojim</a:t>
            </a:r>
            <a:r>
              <a:rPr lang="en-US" smtClean="0"/>
              <a:t> </a:t>
            </a:r>
            <a:r>
              <a:rPr lang="pl-PL" smtClean="0"/>
              <a:t>se sprovodi:</a:t>
            </a:r>
          </a:p>
          <a:p>
            <a:pPr>
              <a:buFont typeface="Arial" charset="0"/>
              <a:buNone/>
            </a:pPr>
            <a:r>
              <a:rPr lang="en-US" smtClean="0"/>
              <a:t>a) planiranje projekta,</a:t>
            </a:r>
          </a:p>
          <a:p>
            <a:pPr>
              <a:buFont typeface="Arial" charset="0"/>
              <a:buNone/>
            </a:pPr>
            <a:r>
              <a:rPr lang="en-US" smtClean="0"/>
              <a:t>b) pra</a:t>
            </a:r>
            <a:r>
              <a:rPr lang="bs-Latn-BA" smtClean="0"/>
              <a:t>ć</a:t>
            </a:r>
            <a:r>
              <a:rPr lang="en-US" smtClean="0"/>
              <a:t>enje realizacije projekta, sa</a:t>
            </a:r>
            <a:r>
              <a:rPr lang="bs-Latn-BA" smtClean="0"/>
              <a:t> </a:t>
            </a:r>
            <a:r>
              <a:rPr lang="en-US" smtClean="0"/>
              <a:t>odre</a:t>
            </a:r>
            <a:r>
              <a:rPr lang="bs-Latn-BA" smtClean="0"/>
              <a:t>đ</a:t>
            </a:r>
            <a:r>
              <a:rPr lang="en-US" smtClean="0"/>
              <a:t>enim podešavanjima plana,</a:t>
            </a:r>
            <a:r>
              <a:rPr lang="bs-Latn-BA" smtClean="0"/>
              <a:t> </a:t>
            </a:r>
            <a:r>
              <a:rPr lang="pt-BR" smtClean="0"/>
              <a:t>analiziranje, procenjivanje i izveštavanje o rezultatima.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62"/>
    </mc:Choice>
    <mc:Fallback>
      <p:transition spd="slow" advTm="15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vi-VN" smtClean="0"/>
              <a:t>Svaki proizvodni proces je podvrgnut nekom</a:t>
            </a:r>
            <a:r>
              <a:rPr lang="en-US" smtClean="0"/>
              <a:t> </a:t>
            </a:r>
            <a:r>
              <a:rPr lang="vi-VN" smtClean="0"/>
              <a:t>organizacijskom redosledu.</a:t>
            </a:r>
            <a:endParaRPr lang="en-US" smtClean="0"/>
          </a:p>
          <a:p>
            <a:pPr>
              <a:buFont typeface="Arial" charset="0"/>
              <a:buNone/>
            </a:pPr>
            <a:r>
              <a:rPr lang="vi-VN" smtClean="0"/>
              <a:t>Gra</a:t>
            </a:r>
            <a:r>
              <a:rPr lang="bs-Latn-BA" smtClean="0"/>
              <a:t>đevinarstvo</a:t>
            </a:r>
            <a:r>
              <a:rPr lang="vi-VN" smtClean="0"/>
              <a:t> je jedna od prvih</a:t>
            </a:r>
            <a:r>
              <a:rPr lang="bs-Latn-BA" smtClean="0"/>
              <a:t> </a:t>
            </a:r>
            <a:r>
              <a:rPr lang="vi-VN" smtClean="0"/>
              <a:t>ljudsk</a:t>
            </a:r>
            <a:r>
              <a:rPr lang="bs-Latn-BA" smtClean="0"/>
              <a:t>ih aktivnosti</a:t>
            </a:r>
            <a:r>
              <a:rPr lang="vi-VN" smtClean="0"/>
              <a:t>, </a:t>
            </a:r>
            <a:r>
              <a:rPr lang="bs-Latn-BA" smtClean="0"/>
              <a:t>koja je </a:t>
            </a:r>
            <a:r>
              <a:rPr lang="vi-VN" smtClean="0"/>
              <a:t>korist</a:t>
            </a:r>
            <a:r>
              <a:rPr lang="bs-Latn-BA" smtClean="0"/>
              <a:t>ila</a:t>
            </a:r>
            <a:r>
              <a:rPr lang="en-US" smtClean="0"/>
              <a:t> </a:t>
            </a:r>
            <a:r>
              <a:rPr lang="vi-VN" smtClean="0"/>
              <a:t>organiz</a:t>
            </a:r>
            <a:r>
              <a:rPr lang="bs-Latn-BA" smtClean="0"/>
              <a:t>ov</a:t>
            </a:r>
            <a:r>
              <a:rPr lang="vi-VN" smtClean="0"/>
              <a:t>ano izvođenje radova (piramide, arene,</a:t>
            </a:r>
            <a:r>
              <a:rPr lang="en-US" smtClean="0"/>
              <a:t> </a:t>
            </a:r>
            <a:r>
              <a:rPr lang="vi-VN" smtClean="0"/>
              <a:t>hramovi, s</a:t>
            </a:r>
            <a:r>
              <a:rPr lang="bs-Latn-BA" smtClean="0"/>
              <a:t>istemi</a:t>
            </a:r>
            <a:r>
              <a:rPr lang="vi-VN" smtClean="0"/>
              <a:t> za navodnjavanje i drugo). 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61"/>
    </mc:Choice>
    <mc:Fallback>
      <p:transition spd="slow" advTm="21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642938"/>
            <a:ext cx="8467725" cy="6000750"/>
          </a:xfrm>
        </p:spPr>
        <p:txBody>
          <a:bodyPr/>
          <a:lstStyle/>
          <a:p>
            <a:r>
              <a:rPr lang="pl-PL" smtClean="0"/>
              <a:t>Radi ostvarenja projekta utvrđuje se organizacija na projektu koja je privremena i važi samo za vreme trajanja, odnosno života projekta. </a:t>
            </a:r>
          </a:p>
          <a:p>
            <a:r>
              <a:rPr lang="pl-PL" smtClean="0"/>
              <a:t>Na čelo organizacije se </a:t>
            </a:r>
            <a:r>
              <a:rPr lang="en-US" smtClean="0"/>
              <a:t>postavlja </a:t>
            </a:r>
            <a:r>
              <a:rPr lang="en-US" i="1" smtClean="0"/>
              <a:t>rukovodilac projekta - osoba sa</a:t>
            </a:r>
            <a:r>
              <a:rPr lang="bs-Latn-BA" i="1" smtClean="0"/>
              <a:t> </a:t>
            </a:r>
            <a:r>
              <a:rPr lang="en-US" i="1" smtClean="0"/>
              <a:t>odgovornoš</a:t>
            </a:r>
            <a:r>
              <a:rPr lang="bs-Latn-BA" i="1" smtClean="0"/>
              <a:t>ć</a:t>
            </a:r>
            <a:r>
              <a:rPr lang="en-US" i="1" smtClean="0"/>
              <a:t>u za upravljanje projektom i</a:t>
            </a:r>
            <a:r>
              <a:rPr lang="bs-Latn-BA" i="1" smtClean="0"/>
              <a:t> </a:t>
            </a:r>
            <a:r>
              <a:rPr lang="en-US" smtClean="0"/>
              <a:t>postizanje postavljenih ciljeva.</a:t>
            </a:r>
            <a:endParaRPr lang="bs-Latn-BA" smtClean="0"/>
          </a:p>
          <a:p>
            <a:r>
              <a:rPr lang="bs-Latn-BA" smtClean="0"/>
              <a:t>Rukovodilac projekta = </a:t>
            </a:r>
            <a:r>
              <a:rPr lang="en-US" smtClean="0"/>
              <a:t>direktor projekta, vo</a:t>
            </a:r>
            <a:r>
              <a:rPr lang="bs-Latn-BA" smtClean="0"/>
              <a:t>đa </a:t>
            </a:r>
            <a:r>
              <a:rPr lang="en-US" smtClean="0"/>
              <a:t>projekta, inženjer projekta,</a:t>
            </a:r>
            <a:r>
              <a:rPr lang="bs-Latn-BA" smtClean="0"/>
              <a:t> </a:t>
            </a:r>
            <a:r>
              <a:rPr lang="en-US" smtClean="0"/>
              <a:t>koordinator projekta i sl.</a:t>
            </a:r>
            <a:endParaRPr lang="sr-Latn-CS" smtClean="0"/>
          </a:p>
          <a:p>
            <a:pPr>
              <a:buFont typeface="Arial" charset="0"/>
              <a:buNone/>
            </a:pPr>
            <a:endParaRPr lang="bs-Latn-BA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35"/>
    </mc:Choice>
    <mc:Fallback>
      <p:transition spd="slow" advTm="27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431213" cy="747713"/>
          </a:xfrm>
        </p:spPr>
        <p:txBody>
          <a:bodyPr rtlCol="0">
            <a:normAutofit fontScale="90000"/>
          </a:bodyPr>
          <a:lstStyle/>
          <a:p>
            <a:pPr marL="838200" indent="-838200" fontAlgn="auto">
              <a:spcAft>
                <a:spcPts val="0"/>
              </a:spcAft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143000"/>
            <a:ext cx="8501063" cy="5181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sr-Latn-CS" smtClean="0"/>
              <a:t>Učesnici u izgradnji gradjevinskog objekta su:</a:t>
            </a:r>
            <a:endParaRPr lang="en-US" smtClean="0"/>
          </a:p>
          <a:p>
            <a:r>
              <a:rPr lang="en-US" smtClean="0"/>
              <a:t>investitor </a:t>
            </a:r>
          </a:p>
          <a:p>
            <a:r>
              <a:rPr lang="en-US" smtClean="0"/>
              <a:t>projektant </a:t>
            </a:r>
          </a:p>
          <a:p>
            <a:r>
              <a:rPr lang="en-US" smtClean="0"/>
              <a:t>revi</a:t>
            </a:r>
            <a:r>
              <a:rPr lang="bs-Latn-BA" smtClean="0"/>
              <a:t>zor</a:t>
            </a:r>
            <a:r>
              <a:rPr lang="en-US" smtClean="0"/>
              <a:t> </a:t>
            </a:r>
          </a:p>
          <a:p>
            <a:r>
              <a:rPr lang="vi-VN" smtClean="0"/>
              <a:t>izvođač </a:t>
            </a:r>
            <a:endParaRPr lang="bs-Latn-BA" smtClean="0"/>
          </a:p>
          <a:p>
            <a:r>
              <a:rPr lang="en-US" smtClean="0"/>
              <a:t>nadzorni inženjer </a:t>
            </a:r>
          </a:p>
          <a:p>
            <a:pPr>
              <a:buFont typeface="Arial" charset="0"/>
              <a:buNone/>
            </a:pPr>
            <a:endParaRPr lang="sr-Latn-CS" sz="28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56"/>
    </mc:Choice>
    <mc:Fallback>
      <p:transition spd="slow" advTm="12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0350"/>
            <a:ext cx="8431213" cy="2736850"/>
          </a:xfrm>
        </p:spPr>
        <p:txBody>
          <a:bodyPr/>
          <a:lstStyle/>
          <a:p>
            <a:r>
              <a:rPr lang="sr-Latn-CS" sz="3600" b="1" smtClean="0"/>
              <a:t>Učesnici u građevinskom projeku</a:t>
            </a:r>
            <a:br>
              <a:rPr lang="sr-Latn-CS" sz="3600" b="1" smtClean="0"/>
            </a:br>
            <a:r>
              <a:rPr lang="sr-Latn-CS" sz="3600" b="1" smtClean="0"/>
              <a:t/>
            </a:r>
            <a:br>
              <a:rPr lang="sr-Latn-CS" sz="3600" b="1" smtClean="0"/>
            </a:br>
            <a:r>
              <a:rPr lang="en-US" sz="2400" smtClean="0"/>
              <a:t/>
            </a:r>
            <a:br>
              <a:rPr lang="en-US" sz="2400" smtClean="0"/>
            </a:br>
            <a:endParaRPr lang="en-US" sz="2400" smtClean="0"/>
          </a:p>
        </p:txBody>
      </p:sp>
      <p:sp>
        <p:nvSpPr>
          <p:cNvPr id="7" name="Rectangle 6"/>
          <p:cNvSpPr/>
          <p:nvPr/>
        </p:nvSpPr>
        <p:spPr bwMode="auto">
          <a:xfrm>
            <a:off x="571472" y="3786190"/>
            <a:ext cx="1214446" cy="500066"/>
          </a:xfrm>
          <a:prstGeom prst="rect">
            <a:avLst/>
          </a:prstGeom>
          <a:solidFill>
            <a:srgbClr val="FF9966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bs-Latn-BA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Investitor</a:t>
            </a:r>
            <a:endParaRPr lang="en-US" b="1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428860" y="2357430"/>
            <a:ext cx="1571636" cy="428628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bs-Latn-BA" b="1" spc="150" dirty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Projektant</a:t>
            </a:r>
            <a:endParaRPr lang="en-US" b="1" spc="150" dirty="0">
              <a:ln w="11430"/>
              <a:solidFill>
                <a:srgbClr val="0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00298" y="3429000"/>
            <a:ext cx="1143008" cy="428628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bs-Latn-BA" b="1" spc="150" dirty="0">
                <a:ln w="11430"/>
                <a:solidFill>
                  <a:srgbClr val="0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Revizor</a:t>
            </a:r>
            <a:endParaRPr lang="en-US" b="1" spc="150" dirty="0">
              <a:ln w="11430"/>
              <a:solidFill>
                <a:srgbClr val="0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462" name="Rectangle 10"/>
          <p:cNvSpPr>
            <a:spLocks noChangeArrowheads="1"/>
          </p:cNvSpPr>
          <p:nvPr/>
        </p:nvSpPr>
        <p:spPr bwMode="auto">
          <a:xfrm>
            <a:off x="2500313" y="4357688"/>
            <a:ext cx="1071562" cy="42862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bs-Latn-BA" b="1"/>
              <a:t>Izvođač</a:t>
            </a:r>
            <a:endParaRPr lang="en-US" b="1"/>
          </a:p>
        </p:txBody>
      </p: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2428875" y="5357813"/>
            <a:ext cx="1643063" cy="928687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bs-Latn-BA" b="1"/>
              <a:t>Nadzor nad izvođenjem radova</a:t>
            </a:r>
            <a:endParaRPr lang="en-US" b="1"/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 bwMode="auto">
          <a:xfrm flipV="1">
            <a:off x="1785938" y="2786063"/>
            <a:ext cx="571500" cy="125095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65" name="Straight Arrow Connector 15"/>
          <p:cNvCxnSpPr>
            <a:cxnSpLocks noChangeShapeType="1"/>
            <a:stCxn id="7" idx="3"/>
            <a:endCxn id="10" idx="1"/>
          </p:cNvCxnSpPr>
          <p:nvPr/>
        </p:nvCxnSpPr>
        <p:spPr bwMode="auto">
          <a:xfrm flipV="1">
            <a:off x="1785938" y="3643313"/>
            <a:ext cx="714375" cy="3937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66" name="Straight Arrow Connector 17"/>
          <p:cNvCxnSpPr>
            <a:cxnSpLocks noChangeShapeType="1"/>
            <a:stCxn id="7" idx="3"/>
            <a:endCxn id="19462" idx="1"/>
          </p:cNvCxnSpPr>
          <p:nvPr/>
        </p:nvCxnSpPr>
        <p:spPr bwMode="auto">
          <a:xfrm>
            <a:off x="1785938" y="4037013"/>
            <a:ext cx="714375" cy="5349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67" name="Straight Arrow Connector 19"/>
          <p:cNvCxnSpPr>
            <a:cxnSpLocks noChangeShapeType="1"/>
            <a:stCxn id="7" idx="3"/>
            <a:endCxn id="19463" idx="1"/>
          </p:cNvCxnSpPr>
          <p:nvPr/>
        </p:nvCxnSpPr>
        <p:spPr bwMode="auto">
          <a:xfrm>
            <a:off x="1785938" y="4037013"/>
            <a:ext cx="642937" cy="17859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9468" name="Rectangle 20"/>
          <p:cNvSpPr>
            <a:spLocks noChangeArrowheads="1"/>
          </p:cNvSpPr>
          <p:nvPr/>
        </p:nvSpPr>
        <p:spPr bwMode="auto">
          <a:xfrm>
            <a:off x="4857750" y="1857375"/>
            <a:ext cx="2000250" cy="9286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bs-Latn-BA"/>
              <a:t>Izrađuje: Idejni, </a:t>
            </a:r>
          </a:p>
          <a:p>
            <a:r>
              <a:rPr lang="bs-Latn-BA"/>
              <a:t>Glavni i Izvođački projekat</a:t>
            </a:r>
            <a:endParaRPr lang="en-US"/>
          </a:p>
        </p:txBody>
      </p:sp>
      <p:sp>
        <p:nvSpPr>
          <p:cNvPr id="19469" name="Rectangle 21"/>
          <p:cNvSpPr>
            <a:spLocks noChangeArrowheads="1"/>
          </p:cNvSpPr>
          <p:nvPr/>
        </p:nvSpPr>
        <p:spPr bwMode="auto">
          <a:xfrm>
            <a:off x="5000625" y="3286125"/>
            <a:ext cx="1714500" cy="78581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bs-Latn-BA"/>
              <a:t>Kontroliše glavni projekat </a:t>
            </a:r>
            <a:endParaRPr lang="en-US"/>
          </a:p>
        </p:txBody>
      </p:sp>
      <p:sp>
        <p:nvSpPr>
          <p:cNvPr id="19470" name="Rectangle 22"/>
          <p:cNvSpPr>
            <a:spLocks noChangeArrowheads="1"/>
          </p:cNvSpPr>
          <p:nvPr/>
        </p:nvSpPr>
        <p:spPr bwMode="auto">
          <a:xfrm>
            <a:off x="5000625" y="4572000"/>
            <a:ext cx="1857375" cy="714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bs-Latn-BA"/>
              <a:t>Izgrađuje objekat </a:t>
            </a:r>
            <a:endParaRPr lang="en-US"/>
          </a:p>
        </p:txBody>
      </p:sp>
      <p:sp>
        <p:nvSpPr>
          <p:cNvPr id="19471" name="Rectangle 23"/>
          <p:cNvSpPr>
            <a:spLocks noChangeArrowheads="1"/>
          </p:cNvSpPr>
          <p:nvPr/>
        </p:nvSpPr>
        <p:spPr bwMode="auto">
          <a:xfrm>
            <a:off x="5000625" y="5643563"/>
            <a:ext cx="2071688" cy="5715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bs-Latn-BA"/>
              <a:t>Kontroliše gradnju objekta</a:t>
            </a:r>
            <a:endParaRPr lang="en-US"/>
          </a:p>
        </p:txBody>
      </p:sp>
      <p:cxnSp>
        <p:nvCxnSpPr>
          <p:cNvPr id="19472" name="Straight Arrow Connector 25"/>
          <p:cNvCxnSpPr>
            <a:cxnSpLocks noChangeShapeType="1"/>
            <a:stCxn id="8" idx="3"/>
            <a:endCxn id="19468" idx="1"/>
          </p:cNvCxnSpPr>
          <p:nvPr/>
        </p:nvCxnSpPr>
        <p:spPr bwMode="auto">
          <a:xfrm flipV="1">
            <a:off x="4000500" y="2320925"/>
            <a:ext cx="857250" cy="2508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73" name="Straight Arrow Connector 27"/>
          <p:cNvCxnSpPr>
            <a:cxnSpLocks noChangeShapeType="1"/>
            <a:stCxn id="10" idx="3"/>
            <a:endCxn id="19469" idx="1"/>
          </p:cNvCxnSpPr>
          <p:nvPr/>
        </p:nvCxnSpPr>
        <p:spPr bwMode="auto">
          <a:xfrm>
            <a:off x="3643313" y="3643313"/>
            <a:ext cx="1357312" cy="3651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74" name="Straight Arrow Connector 29"/>
          <p:cNvCxnSpPr>
            <a:cxnSpLocks noChangeShapeType="1"/>
            <a:stCxn id="19462" idx="3"/>
            <a:endCxn id="19470" idx="1"/>
          </p:cNvCxnSpPr>
          <p:nvPr/>
        </p:nvCxnSpPr>
        <p:spPr bwMode="auto">
          <a:xfrm>
            <a:off x="3571875" y="4572000"/>
            <a:ext cx="1428750" cy="3571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475" name="Straight Arrow Connector 31"/>
          <p:cNvCxnSpPr>
            <a:cxnSpLocks noChangeShapeType="1"/>
            <a:stCxn id="19463" idx="3"/>
            <a:endCxn id="19471" idx="1"/>
          </p:cNvCxnSpPr>
          <p:nvPr/>
        </p:nvCxnSpPr>
        <p:spPr bwMode="auto">
          <a:xfrm>
            <a:off x="4071938" y="5822950"/>
            <a:ext cx="928687" cy="1063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4"/>
    </mc:Choice>
    <mc:Fallback>
      <p:transition spd="slow" advTm="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z="3600" smtClean="0"/>
              <a:t>Upravljanje projektima obuhvata</a:t>
            </a:r>
            <a:endParaRPr lang="en-US" sz="360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391400" cy="4191000"/>
          </a:xfrm>
        </p:spPr>
        <p:txBody>
          <a:bodyPr/>
          <a:lstStyle/>
          <a:p>
            <a:r>
              <a:rPr lang="en-US" smtClean="0"/>
              <a:t>	</a:t>
            </a:r>
            <a:r>
              <a:rPr lang="sr-Latn-CS" sz="4000" smtClean="0"/>
              <a:t>planiranje</a:t>
            </a:r>
          </a:p>
          <a:p>
            <a:r>
              <a:rPr lang="sr-Latn-CS" sz="4000" smtClean="0"/>
              <a:t>    organizovanje</a:t>
            </a:r>
          </a:p>
          <a:p>
            <a:r>
              <a:rPr lang="sr-Latn-CS" sz="4000" smtClean="0"/>
              <a:t>	kontrolu</a:t>
            </a:r>
          </a:p>
          <a:p>
            <a:r>
              <a:rPr lang="sr-Latn-CS" sz="4000" smtClean="0"/>
              <a:t>	koordinaciju</a:t>
            </a:r>
            <a:endParaRPr lang="en-US" sz="40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15"/>
    </mc:Choice>
    <mc:Fallback>
      <p:transition spd="slow" advTm="56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i="1" smtClean="0"/>
              <a:t>Planiranje</a:t>
            </a:r>
            <a:endParaRPr lang="en-US" i="1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r-Latn-CS" sz="3600" smtClean="0"/>
              <a:t>određivanj</a:t>
            </a:r>
            <a:r>
              <a:rPr lang="en-US" sz="3600" smtClean="0"/>
              <a:t>e</a:t>
            </a:r>
            <a:r>
              <a:rPr lang="sr-Latn-CS" sz="3600" smtClean="0"/>
              <a:t> svih aktivnosti, njihovog trajanja i potrebnih resursa</a:t>
            </a:r>
          </a:p>
          <a:p>
            <a:r>
              <a:rPr lang="sr-Latn-CS" sz="3600" smtClean="0"/>
              <a:t>utvrđivanj</a:t>
            </a:r>
            <a:r>
              <a:rPr lang="en-US" sz="3600" smtClean="0"/>
              <a:t>e</a:t>
            </a:r>
            <a:r>
              <a:rPr lang="sr-Latn-CS" sz="3600" smtClean="0"/>
              <a:t> dinamike njihove realizacije</a:t>
            </a:r>
          </a:p>
          <a:p>
            <a:r>
              <a:rPr lang="sr-Latn-CS" sz="3600" smtClean="0"/>
              <a:t>u skladu sa predviđenim rokovima završetka projekta u celini ili pojedinih njegovih faza</a:t>
            </a:r>
            <a:r>
              <a:rPr lang="sr-Latn-CS" smtClean="0"/>
              <a:t> 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2"/>
    </mc:Choice>
    <mc:Fallback>
      <p:transition spd="slow" advTm="10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li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0"/>
            <a:ext cx="3960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8"/>
    </mc:Choice>
    <mc:Fallback>
      <p:transition spd="slow" advTm="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i="1" smtClean="0"/>
              <a:t>Organizovanje</a:t>
            </a:r>
            <a:endParaRPr lang="en-US" i="1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r-Latn-CS" sz="4000" smtClean="0"/>
              <a:t>formiranje adekvatne organizacione strukture projekta</a:t>
            </a:r>
          </a:p>
          <a:p>
            <a:r>
              <a:rPr lang="sr-Latn-CS" sz="4000" smtClean="0"/>
              <a:t>koordinacije aktivnosti učesnika</a:t>
            </a:r>
          </a:p>
          <a:p>
            <a:r>
              <a:rPr lang="sr-Latn-CS" sz="4000" smtClean="0"/>
              <a:t>preduzimanja ostalih organizacionih mera</a:t>
            </a:r>
            <a:endParaRPr lang="en-US" sz="40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84"/>
    </mc:Choice>
    <mc:Fallback>
      <p:transition spd="slow" advTm="2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i="1" smtClean="0"/>
              <a:t>Kontrola</a:t>
            </a:r>
            <a:endParaRPr lang="en-US" i="1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r-Latn-CS" sz="3600" smtClean="0"/>
              <a:t>identifikacija odstupanja od planiranih ili projektovanih veličina</a:t>
            </a:r>
          </a:p>
          <a:p>
            <a:r>
              <a:rPr lang="sr-Latn-CS" sz="3600" smtClean="0"/>
              <a:t>preduzimanje odgovarajućih korektivnih mera da se ta odstupanja otklone</a:t>
            </a:r>
            <a:endParaRPr lang="en-US" sz="36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86"/>
    </mc:Choice>
    <mc:Fallback>
      <p:transition spd="slow" advTm="21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mtClean="0"/>
              <a:t>Istorija organizacije građenja</a:t>
            </a:r>
            <a:endParaRPr 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bs-Latn-BA" sz="2800" smtClean="0"/>
              <a:t>Oganizacija i </a:t>
            </a:r>
            <a:r>
              <a:rPr lang="en-US" sz="2800" smtClean="0"/>
              <a:t>planiranj</a:t>
            </a:r>
            <a:r>
              <a:rPr lang="bs-Latn-BA" sz="2800" smtClean="0"/>
              <a:t>e</a:t>
            </a:r>
            <a:r>
              <a:rPr lang="en-US" sz="2800" smtClean="0"/>
              <a:t> projekata </a:t>
            </a:r>
            <a:r>
              <a:rPr lang="bs-Latn-BA" sz="2800" smtClean="0"/>
              <a:t>je </a:t>
            </a:r>
            <a:r>
              <a:rPr lang="en-US" sz="2800" smtClean="0"/>
              <a:t>relativno mlad</a:t>
            </a:r>
            <a:r>
              <a:rPr lang="bs-Latn-BA" sz="2800" smtClean="0"/>
              <a:t>a naučna oblast</a:t>
            </a:r>
            <a:r>
              <a:rPr lang="en-US" sz="2800" smtClean="0"/>
              <a:t>, s obzirom da su</a:t>
            </a:r>
            <a:r>
              <a:rPr lang="bs-Latn-BA" sz="2800" smtClean="0"/>
              <a:t> tehnike planiranja </a:t>
            </a:r>
            <a:r>
              <a:rPr lang="en-US" sz="2800" smtClean="0"/>
              <a:t>nastale 50- tih godina prošlog veka.</a:t>
            </a:r>
            <a:endParaRPr lang="bs-Latn-BA" sz="2800" smtClean="0"/>
          </a:p>
          <a:p>
            <a:pPr>
              <a:buFont typeface="Arial" charset="0"/>
              <a:buNone/>
            </a:pPr>
            <a:r>
              <a:rPr lang="en-US" sz="2800" smtClean="0"/>
              <a:t>Uprkos tome, planiranje je čovečanstvu</a:t>
            </a:r>
            <a:r>
              <a:rPr lang="bs-Latn-BA" sz="2800" smtClean="0"/>
              <a:t> </a:t>
            </a:r>
            <a:r>
              <a:rPr lang="en-US" sz="2800" smtClean="0"/>
              <a:t>poznato mnogo </a:t>
            </a:r>
            <a:r>
              <a:rPr lang="bs-Latn-BA" sz="2800" smtClean="0"/>
              <a:t>ranije:</a:t>
            </a:r>
          </a:p>
          <a:p>
            <a:r>
              <a:rPr lang="bs-Latn-BA" sz="2800" smtClean="0"/>
              <a:t>Pre 3000 godina- izgradnja piramida u Egiptu</a:t>
            </a:r>
          </a:p>
          <a:p>
            <a:r>
              <a:rPr lang="pl-PL" sz="2800" smtClean="0"/>
              <a:t>Pre više od 2000 godina – izgrađeni su mnogi antički objekti (Kineski zid, rimski akvadukti, koloseumi, mostovi, ...)</a:t>
            </a:r>
            <a:endParaRPr lang="bs-Latn-BA" sz="2800" smtClean="0"/>
          </a:p>
          <a:p>
            <a:pPr>
              <a:buFont typeface="Arial" charset="0"/>
              <a:buNone/>
            </a:pPr>
            <a:endParaRPr lang="en-US" sz="28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62"/>
    </mc:Choice>
    <mc:Fallback>
      <p:transition spd="slow" advTm="3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533400" y="928688"/>
            <a:ext cx="8324850" cy="53959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pl-PL" smtClean="0"/>
              <a:t>Prve, formalne, tehnike planiranja su nastale krajem 19. veka. </a:t>
            </a:r>
          </a:p>
          <a:p>
            <a:pPr>
              <a:buFont typeface="Arial" charset="0"/>
              <a:buNone/>
            </a:pPr>
            <a:r>
              <a:rPr lang="en-US" smtClean="0"/>
              <a:t>1917. </a:t>
            </a:r>
            <a:r>
              <a:rPr lang="bs-Latn-BA" smtClean="0"/>
              <a:t>g</a:t>
            </a:r>
            <a:r>
              <a:rPr lang="en-US" smtClean="0"/>
              <a:t>odine</a:t>
            </a:r>
            <a:r>
              <a:rPr lang="bs-Latn-BA" smtClean="0"/>
              <a:t> </a:t>
            </a:r>
            <a:r>
              <a:rPr lang="en-US" smtClean="0"/>
              <a:t>američki inženjer Henry L. Gantt </a:t>
            </a:r>
            <a:r>
              <a:rPr lang="bs-Latn-BA" smtClean="0"/>
              <a:t>je osmislio danas najpoznatiju tehniku za planiranje i kontrolu projekat, koja se zove </a:t>
            </a:r>
            <a:r>
              <a:rPr lang="pl-PL" smtClean="0"/>
              <a:t>Gantogram </a:t>
            </a:r>
            <a:r>
              <a:rPr lang="en-US" smtClean="0"/>
              <a:t>(eng. </a:t>
            </a:r>
            <a:r>
              <a:rPr lang="en-US" i="1" smtClean="0"/>
              <a:t>Gantt Chart</a:t>
            </a:r>
            <a:r>
              <a:rPr lang="en-US" smtClean="0"/>
              <a:t>)</a:t>
            </a:r>
            <a:r>
              <a:rPr lang="bs-Latn-BA" smtClean="0"/>
              <a:t>.</a:t>
            </a:r>
          </a:p>
          <a:p>
            <a:pPr>
              <a:buFont typeface="Arial" charset="0"/>
              <a:buNone/>
            </a:pPr>
            <a:r>
              <a:rPr lang="bs-Latn-BA" smtClean="0"/>
              <a:t>Nastala je za </a:t>
            </a:r>
            <a:r>
              <a:rPr lang="en-US" smtClean="0"/>
              <a:t>potrebe planiranja</a:t>
            </a:r>
            <a:r>
              <a:rPr lang="bs-Latn-BA" smtClean="0"/>
              <a:t> </a:t>
            </a:r>
            <a:r>
              <a:rPr lang="en-US" smtClean="0"/>
              <a:t>izgradnje brodova u Prvom svetskom ratu</a:t>
            </a:r>
            <a:r>
              <a:rPr lang="bs-Latn-BA" smtClean="0"/>
              <a:t>.</a:t>
            </a:r>
          </a:p>
          <a:p>
            <a:pPr>
              <a:buFont typeface="Arial" charset="0"/>
              <a:buNone/>
            </a:pPr>
            <a:endParaRPr lang="pl-PL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85"/>
    </mc:Choice>
    <mc:Fallback>
      <p:transition spd="slow" advTm="5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533400" y="1557338"/>
            <a:ext cx="8324850" cy="4800600"/>
          </a:xfrm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en-US" smtClean="0"/>
              <a:t>Kao logi</a:t>
            </a:r>
            <a:r>
              <a:rPr lang="bs-Latn-BA" smtClean="0"/>
              <a:t>č</a:t>
            </a:r>
            <a:r>
              <a:rPr lang="en-US" smtClean="0"/>
              <a:t>an nastavak primene Gantovih</a:t>
            </a:r>
            <a:r>
              <a:rPr lang="bs-Latn-BA" smtClean="0"/>
              <a:t> </a:t>
            </a:r>
            <a:r>
              <a:rPr lang="en-US" smtClean="0"/>
              <a:t>ideja krajem</a:t>
            </a:r>
            <a:r>
              <a:rPr lang="bs-Latn-BA" smtClean="0"/>
              <a:t> 50-tih godina 20.</a:t>
            </a:r>
            <a:r>
              <a:rPr lang="en-US" smtClean="0"/>
              <a:t> veka</a:t>
            </a:r>
            <a:r>
              <a:rPr lang="bs-Latn-BA" smtClean="0"/>
              <a:t> </a:t>
            </a:r>
            <a:r>
              <a:rPr lang="en-US" smtClean="0"/>
              <a:t>razvijen je skup metoda koji se jednim</a:t>
            </a:r>
            <a:r>
              <a:rPr lang="bs-Latn-BA" smtClean="0"/>
              <a:t> </a:t>
            </a:r>
            <a:r>
              <a:rPr lang="en-US" smtClean="0"/>
              <a:t>imenom nazivaju </a:t>
            </a:r>
            <a:r>
              <a:rPr lang="en-US" i="1" smtClean="0"/>
              <a:t>Tehnika Mrežnog</a:t>
            </a:r>
            <a:r>
              <a:rPr lang="bs-Latn-BA" i="1" smtClean="0"/>
              <a:t> </a:t>
            </a:r>
            <a:r>
              <a:rPr lang="en-US" i="1" smtClean="0"/>
              <a:t>Planiranja (</a:t>
            </a:r>
            <a:r>
              <a:rPr lang="en-US" b="1" i="1" smtClean="0"/>
              <a:t>TMP).</a:t>
            </a:r>
            <a:endParaRPr lang="en-US" smtClean="0"/>
          </a:p>
          <a:p>
            <a:pPr algn="just">
              <a:buFont typeface="Arial" charset="0"/>
              <a:buNone/>
            </a:pPr>
            <a:r>
              <a:rPr lang="pl-PL" smtClean="0"/>
              <a:t>Nastale su za potrebe</a:t>
            </a:r>
            <a:r>
              <a:rPr lang="en-US" smtClean="0"/>
              <a:t> planiranja i kontrole</a:t>
            </a:r>
            <a:r>
              <a:rPr lang="bs-Latn-BA" smtClean="0"/>
              <a:t> </a:t>
            </a:r>
            <a:r>
              <a:rPr lang="en-US" smtClean="0"/>
              <a:t>dugoročnih i složenih, prije svega, vojnih</a:t>
            </a:r>
            <a:r>
              <a:rPr lang="bs-Latn-BA" smtClean="0"/>
              <a:t> </a:t>
            </a:r>
            <a:r>
              <a:rPr lang="en-US" smtClean="0"/>
              <a:t>projekata. </a:t>
            </a:r>
            <a:endParaRPr lang="bs-Latn-BA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3"/>
    </mc:Choice>
    <mc:Fallback>
      <p:transition spd="slow" advTm="6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357188" y="500063"/>
            <a:ext cx="8572500" cy="5824537"/>
          </a:xfrm>
        </p:spPr>
        <p:txBody>
          <a:bodyPr/>
          <a:lstStyle/>
          <a:p>
            <a:r>
              <a:rPr lang="pl-PL" smtClean="0"/>
              <a:t>TMP je skup metoda koje se koriste za planiranje, </a:t>
            </a:r>
            <a:r>
              <a:rPr lang="en-US" smtClean="0"/>
              <a:t>pra</a:t>
            </a:r>
            <a:r>
              <a:rPr lang="bs-Latn-BA" smtClean="0"/>
              <a:t>ć</a:t>
            </a:r>
            <a:r>
              <a:rPr lang="en-US" smtClean="0"/>
              <a:t>enje i kontrolu realizacije projekta. </a:t>
            </a:r>
            <a:endParaRPr lang="bs-Latn-BA" smtClean="0"/>
          </a:p>
          <a:p>
            <a:r>
              <a:rPr lang="en-US" smtClean="0"/>
              <a:t>Ove metode su zasnovane na rezultatima</a:t>
            </a:r>
            <a:r>
              <a:rPr lang="bs-Latn-BA" smtClean="0"/>
              <a:t> </a:t>
            </a:r>
            <a:r>
              <a:rPr lang="en-US" smtClean="0"/>
              <a:t>matematike (algebra i teorija grafova), statistike i ra</a:t>
            </a:r>
            <a:r>
              <a:rPr lang="bs-Latn-BA" smtClean="0"/>
              <a:t>č</a:t>
            </a:r>
            <a:r>
              <a:rPr lang="en-US" smtClean="0"/>
              <a:t>unarskih nauka.</a:t>
            </a:r>
            <a:endParaRPr lang="bs-Latn-BA" smtClean="0"/>
          </a:p>
          <a:p>
            <a:r>
              <a:rPr lang="pl-PL" smtClean="0"/>
              <a:t>TMP je prihvaćena u celom svetu i pomoću nje je u </a:t>
            </a:r>
            <a:r>
              <a:rPr lang="en-US" smtClean="0"/>
              <a:t>znatnoj meri poboljšano planiranje procesa realizacije složenih projekata i</a:t>
            </a:r>
            <a:r>
              <a:rPr lang="bs-Latn-BA" smtClean="0"/>
              <a:t> </a:t>
            </a:r>
            <a:r>
              <a:rPr lang="pt-BR" smtClean="0"/>
              <a:t>pove</a:t>
            </a:r>
            <a:r>
              <a:rPr lang="bs-Latn-BA" smtClean="0"/>
              <a:t>ć</a:t>
            </a:r>
            <a:r>
              <a:rPr lang="pt-BR" smtClean="0"/>
              <a:t>ana efikasnost</a:t>
            </a:r>
            <a:r>
              <a:rPr lang="bs-Latn-BA" smtClean="0"/>
              <a:t> </a:t>
            </a:r>
            <a:r>
              <a:rPr lang="pt-BR" smtClean="0"/>
              <a:t>upravljanja tim procesima.</a:t>
            </a:r>
            <a:endParaRPr lang="en-US" b="1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82"/>
    </mc:Choice>
    <mc:Fallback>
      <p:transition spd="slow" advTm="25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533400" y="500063"/>
            <a:ext cx="8324850" cy="5824537"/>
          </a:xfrm>
        </p:spPr>
        <p:txBody>
          <a:bodyPr/>
          <a:lstStyle/>
          <a:p>
            <a:r>
              <a:rPr lang="en-US" smtClean="0"/>
              <a:t>Krajem pedesetih i po</a:t>
            </a:r>
            <a:r>
              <a:rPr lang="bs-Latn-BA" smtClean="0"/>
              <a:t>č</a:t>
            </a:r>
            <a:r>
              <a:rPr lang="en-US" smtClean="0"/>
              <a:t>etkom šezdesetih godina dvadesetog veka na dva mesta u</a:t>
            </a:r>
            <a:r>
              <a:rPr lang="bs-Latn-BA" smtClean="0"/>
              <a:t> </a:t>
            </a:r>
            <a:r>
              <a:rPr lang="en-US" smtClean="0"/>
              <a:t>SAD nezavisno su razvijene metode za</a:t>
            </a:r>
            <a:r>
              <a:rPr lang="bs-Latn-BA" smtClean="0"/>
              <a:t> </a:t>
            </a:r>
            <a:r>
              <a:rPr lang="en-US" smtClean="0"/>
              <a:t>planiranje i pra</a:t>
            </a:r>
            <a:r>
              <a:rPr lang="bs-Latn-BA" smtClean="0"/>
              <a:t>ć</a:t>
            </a:r>
            <a:r>
              <a:rPr lang="en-US" smtClean="0"/>
              <a:t>enje projekata nazvane</a:t>
            </a:r>
            <a:r>
              <a:rPr lang="bs-Latn-BA" smtClean="0"/>
              <a:t>:</a:t>
            </a:r>
          </a:p>
          <a:p>
            <a:r>
              <a:rPr lang="en-US" b="1" smtClean="0"/>
              <a:t>metoda kriti</a:t>
            </a:r>
            <a:r>
              <a:rPr lang="bs-Latn-BA" b="1" smtClean="0"/>
              <a:t>č</a:t>
            </a:r>
            <a:r>
              <a:rPr lang="en-US" b="1" smtClean="0"/>
              <a:t>nog puta </a:t>
            </a:r>
            <a:r>
              <a:rPr lang="en-US" smtClean="0"/>
              <a:t>- </a:t>
            </a:r>
            <a:r>
              <a:rPr lang="en-US" b="1" smtClean="0"/>
              <a:t>CPM </a:t>
            </a:r>
            <a:r>
              <a:rPr lang="en-US" smtClean="0"/>
              <a:t>(</a:t>
            </a:r>
            <a:r>
              <a:rPr lang="bs-Latn-BA" smtClean="0"/>
              <a:t>eng. </a:t>
            </a:r>
            <a:r>
              <a:rPr lang="en-US" i="1" smtClean="0"/>
              <a:t>Criti</a:t>
            </a:r>
            <a:r>
              <a:rPr lang="bs-Latn-BA" i="1" smtClean="0"/>
              <a:t>c</a:t>
            </a:r>
            <a:r>
              <a:rPr lang="en-US" i="1" smtClean="0"/>
              <a:t>al Path Method) i </a:t>
            </a:r>
            <a:endParaRPr lang="bs-Latn-BA" i="1" smtClean="0"/>
          </a:p>
          <a:p>
            <a:r>
              <a:rPr lang="en-US" b="1" i="1" smtClean="0"/>
              <a:t>tehnika za ocenu i pregled</a:t>
            </a:r>
            <a:r>
              <a:rPr lang="bs-Latn-BA" b="1" i="1" smtClean="0"/>
              <a:t> </a:t>
            </a:r>
            <a:r>
              <a:rPr lang="en-US" b="1" smtClean="0"/>
              <a:t>(reviziju)</a:t>
            </a:r>
            <a:r>
              <a:rPr lang="bs-Latn-BA" b="1" smtClean="0"/>
              <a:t> </a:t>
            </a:r>
            <a:r>
              <a:rPr lang="en-US" b="1" smtClean="0"/>
              <a:t>programa</a:t>
            </a:r>
            <a:r>
              <a:rPr lang="en-US" smtClean="0"/>
              <a:t> - </a:t>
            </a:r>
            <a:r>
              <a:rPr lang="en-US" b="1" smtClean="0"/>
              <a:t>PERT </a:t>
            </a:r>
            <a:r>
              <a:rPr lang="en-US" smtClean="0"/>
              <a:t>(</a:t>
            </a:r>
            <a:r>
              <a:rPr lang="bs-Latn-BA" smtClean="0"/>
              <a:t>eng. </a:t>
            </a:r>
            <a:r>
              <a:rPr lang="en-US" i="1" smtClean="0"/>
              <a:t>Programme</a:t>
            </a:r>
            <a:r>
              <a:rPr lang="bs-Latn-BA" i="1" smtClean="0"/>
              <a:t> </a:t>
            </a:r>
            <a:r>
              <a:rPr lang="en-US" i="1" smtClean="0"/>
              <a:t>Evaluation and Review Technique).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87"/>
    </mc:Choice>
    <mc:Fallback>
      <p:transition spd="slow" advTm="22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181975" cy="4800600"/>
          </a:xfrm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en-US" smtClean="0"/>
              <a:t>Tehnike mrežnog planiranja su se</a:t>
            </a:r>
            <a:r>
              <a:rPr lang="bs-Latn-BA" smtClean="0"/>
              <a:t> </a:t>
            </a:r>
            <a:r>
              <a:rPr lang="en-US" smtClean="0"/>
              <a:t>razvijale paralelno u SAD-u i u Evropi.</a:t>
            </a:r>
            <a:r>
              <a:rPr lang="bs-Latn-BA" smtClean="0"/>
              <a:t> </a:t>
            </a:r>
            <a:r>
              <a:rPr lang="en-US" smtClean="0"/>
              <a:t>Evropljani su razvili mnoge metode za</a:t>
            </a:r>
            <a:r>
              <a:rPr lang="bs-Latn-BA" smtClean="0"/>
              <a:t> </a:t>
            </a:r>
            <a:r>
              <a:rPr lang="en-US" smtClean="0"/>
              <a:t>planiranje, ali nijedna nije postala popularna kao CPM i PERT, koje su od 1968. godine postale vodeće tehnike za mrežno planiranje projekata.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42"/>
    </mc:Choice>
    <mc:Fallback>
      <p:transition spd="slow" advTm="4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533400" y="500063"/>
            <a:ext cx="8324850" cy="58245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bs-Latn-BA" sz="2800" smtClean="0"/>
              <a:t>Ostale manje poznate metode za planiranje projekata:</a:t>
            </a:r>
          </a:p>
          <a:p>
            <a:r>
              <a:rPr lang="en-US" sz="2800" smtClean="0"/>
              <a:t>Britanska hemijska kompanija ICI je razvila metodu sličnu CPM pre 1955. godine. </a:t>
            </a:r>
            <a:endParaRPr lang="bs-Latn-BA" sz="2800" smtClean="0"/>
          </a:p>
          <a:p>
            <a:r>
              <a:rPr lang="en-US" sz="2800" smtClean="0"/>
              <a:t>USSR (Rusija) je razvila svoju PERT metodu, pod nazivom “ Setevoe planirovanie i upravlenie“. </a:t>
            </a:r>
            <a:endParaRPr lang="bs-Latn-BA" sz="2800" smtClean="0"/>
          </a:p>
          <a:p>
            <a:r>
              <a:rPr lang="sr-Latn-CS" sz="2800" smtClean="0"/>
              <a:t>1958. godine je u Francuskoj nastala metoda MPM (eng. </a:t>
            </a:r>
            <a:r>
              <a:rPr lang="sr-Latn-CS" sz="2800" i="1" smtClean="0"/>
              <a:t>Metra Potencial Methode</a:t>
            </a:r>
            <a:r>
              <a:rPr lang="sr-Latn-CS" sz="2800" smtClean="0"/>
              <a:t>), tzv. potencijalna metoda. </a:t>
            </a:r>
          </a:p>
          <a:p>
            <a:r>
              <a:rPr lang="sr-Latn-CS" sz="2800" smtClean="0">
                <a:cs typeface="Times New Roman" pitchFamily="18" charset="0"/>
              </a:rPr>
              <a:t>Njemačka ima svoju tehniku za planiranje, koja se zove “ACOS Plus 1“ i bazira se na MPM metodi,</a:t>
            </a:r>
            <a:endParaRPr lang="en-US" sz="28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1"/>
    </mc:Choice>
    <mc:Fallback>
      <p:transition spd="slow" advTm="1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533400" y="428625"/>
            <a:ext cx="8324850" cy="5895975"/>
          </a:xfrm>
        </p:spPr>
        <p:txBody>
          <a:bodyPr/>
          <a:lstStyle/>
          <a:p>
            <a:r>
              <a:rPr lang="en-US" sz="2800" smtClean="0"/>
              <a:t>1961. godine </a:t>
            </a:r>
            <a:r>
              <a:rPr lang="bs-Latn-BA" sz="2800" smtClean="0"/>
              <a:t> </a:t>
            </a:r>
            <a:r>
              <a:rPr lang="pl-PL" sz="2800" smtClean="0"/>
              <a:t>profesor J.U. Fondahl, sa Univerziteta Stanford je osmislio </a:t>
            </a:r>
            <a:r>
              <a:rPr lang="en-US" sz="2800" smtClean="0"/>
              <a:t>PDM metod</a:t>
            </a:r>
            <a:r>
              <a:rPr lang="bs-Latn-BA" sz="2800" smtClean="0"/>
              <a:t>u. </a:t>
            </a:r>
          </a:p>
          <a:p>
            <a:r>
              <a:rPr lang="en-US" sz="2800" smtClean="0"/>
              <a:t>PDM (eng. </a:t>
            </a:r>
            <a:r>
              <a:rPr lang="en-US" sz="2800" i="1" smtClean="0"/>
              <a:t>Precedence Diagramming Method</a:t>
            </a:r>
            <a:r>
              <a:rPr lang="en-US" sz="2800" smtClean="0"/>
              <a:t>)</a:t>
            </a:r>
            <a:r>
              <a:rPr lang="bs-Latn-BA" sz="2800" smtClean="0"/>
              <a:t> je nastala kao olakšana verzija CPM metode. Proračun pomoću PDM metode mnogo jednostavniji i lakši i ne zahtjeva upotrebu računara, koji su 50- tih godina 20. veka bili jako skupi. </a:t>
            </a:r>
          </a:p>
          <a:p>
            <a:r>
              <a:rPr lang="pl-PL" sz="2800" smtClean="0"/>
              <a:t>Premda je Fondahl osmislio PDM metodu da bi isključio upotrebu kompijutera iz proračuna, ona je ubrzo postala osnova za većinu softvera za planiranje. </a:t>
            </a:r>
            <a:r>
              <a:rPr lang="sr-Latn-BA" sz="2800" smtClean="0"/>
              <a:t>Praktično, svi softverski paketi koriste PDM metodu. </a:t>
            </a:r>
          </a:p>
          <a:p>
            <a:endParaRPr lang="sr-Latn-BA" sz="2800" smtClean="0"/>
          </a:p>
          <a:p>
            <a:endParaRPr lang="en-US" sz="28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38"/>
    </mc:Choice>
    <mc:Fallback>
      <p:transition spd="slow" advTm="27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lezij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6"/>
    </mc:Choice>
    <mc:Fallback>
      <p:transition spd="slow" advTm="4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533400" y="642938"/>
            <a:ext cx="8110538" cy="56816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pl-PL" sz="2800" smtClean="0"/>
              <a:t>Pomenute metode mre</a:t>
            </a:r>
            <a:r>
              <a:rPr lang="sr-Latn-BA" sz="2800" smtClean="0"/>
              <a:t>ž</a:t>
            </a:r>
            <a:r>
              <a:rPr lang="pl-PL" sz="2800" smtClean="0"/>
              <a:t>nog planiranja su osnovne metode u teoriji mre</a:t>
            </a:r>
            <a:r>
              <a:rPr lang="sr-Latn-BA" sz="2800" smtClean="0"/>
              <a:t>ž</a:t>
            </a:r>
            <a:r>
              <a:rPr lang="pl-PL" sz="2800" smtClean="0"/>
              <a:t>nog planiranja</a:t>
            </a:r>
            <a:r>
              <a:rPr lang="sr-Latn-BA" sz="2800" smtClean="0"/>
              <a:t>, </a:t>
            </a:r>
            <a:r>
              <a:rPr lang="pl-PL" sz="2800" smtClean="0"/>
              <a:t>koje su za kratko vreme do</a:t>
            </a:r>
            <a:r>
              <a:rPr lang="sr-Latn-BA" sz="2800" smtClean="0"/>
              <a:t>ž</a:t>
            </a:r>
            <a:r>
              <a:rPr lang="pl-PL" sz="2800" smtClean="0"/>
              <a:t>ivele najrazli</a:t>
            </a:r>
            <a:r>
              <a:rPr lang="sr-Latn-BA" sz="2800" smtClean="0"/>
              <a:t>č</a:t>
            </a:r>
            <a:r>
              <a:rPr lang="pl-PL" sz="2800" smtClean="0"/>
              <a:t>itiju primenu u razli</a:t>
            </a:r>
            <a:r>
              <a:rPr lang="sr-Latn-BA" sz="2800" smtClean="0"/>
              <a:t>č</a:t>
            </a:r>
            <a:r>
              <a:rPr lang="pl-PL" sz="2800" smtClean="0"/>
              <a:t>itim sferama interesovanja</a:t>
            </a:r>
            <a:r>
              <a:rPr lang="sr-Latn-BA" sz="2800" smtClean="0"/>
              <a:t>. </a:t>
            </a:r>
          </a:p>
          <a:p>
            <a:pPr>
              <a:buFont typeface="Arial" charset="0"/>
              <a:buNone/>
            </a:pPr>
            <a:r>
              <a:rPr lang="pl-PL" sz="2800" smtClean="0"/>
              <a:t>Od ovih metoda izvedene su razli</a:t>
            </a:r>
            <a:r>
              <a:rPr lang="sr-Latn-BA" sz="2800" smtClean="0"/>
              <a:t>č</a:t>
            </a:r>
            <a:r>
              <a:rPr lang="pl-PL" sz="2800" smtClean="0"/>
              <a:t>ite modifikacije u zavisnosti od konkretnih slu</a:t>
            </a:r>
            <a:r>
              <a:rPr lang="sr-Latn-BA" sz="2800" smtClean="0"/>
              <a:t>č</a:t>
            </a:r>
            <a:r>
              <a:rPr lang="pl-PL" sz="2800" smtClean="0"/>
              <a:t>ajeva</a:t>
            </a:r>
            <a:r>
              <a:rPr lang="sr-Latn-BA" sz="2800" smtClean="0"/>
              <a:t>, </a:t>
            </a:r>
            <a:r>
              <a:rPr lang="pl-PL" sz="2800" smtClean="0"/>
              <a:t>a sve se zasnivaju na primeni algebre</a:t>
            </a:r>
            <a:r>
              <a:rPr lang="sr-Latn-BA" sz="2800" smtClean="0"/>
              <a:t>, </a:t>
            </a:r>
            <a:r>
              <a:rPr lang="pl-PL" sz="2800" smtClean="0"/>
              <a:t>teorije grafova i matemati</a:t>
            </a:r>
            <a:r>
              <a:rPr lang="sr-Latn-BA" sz="2800" smtClean="0"/>
              <a:t>č</a:t>
            </a:r>
            <a:r>
              <a:rPr lang="pl-PL" sz="2800" smtClean="0"/>
              <a:t>ke statistike</a:t>
            </a:r>
            <a:r>
              <a:rPr lang="sr-Latn-BA" sz="2800" smtClean="0"/>
              <a:t>. Neke od njih su:</a:t>
            </a:r>
          </a:p>
          <a:p>
            <a:r>
              <a:rPr lang="bs-Latn-BA" sz="2800" smtClean="0"/>
              <a:t>Least Cost Estimating and Scheduling (LESS)</a:t>
            </a:r>
            <a:endParaRPr lang="en-US" sz="2800" smtClean="0"/>
          </a:p>
          <a:p>
            <a:r>
              <a:rPr lang="bs-Latn-BA" sz="2800" smtClean="0"/>
              <a:t>Critical Path Scheduling (CPS)</a:t>
            </a:r>
            <a:endParaRPr lang="en-US" sz="2800" smtClean="0"/>
          </a:p>
          <a:p>
            <a:r>
              <a:rPr lang="bs-Latn-BA" sz="2800" smtClean="0"/>
              <a:t>Critical Path Planning and Scheduling (CPPS)</a:t>
            </a:r>
          </a:p>
          <a:p>
            <a:r>
              <a:rPr lang="bs-Latn-BA" sz="2800" smtClean="0"/>
              <a:t>Critical Path Analysis (CPA)</a:t>
            </a:r>
            <a:endParaRPr lang="en-US" sz="2800" smtClean="0"/>
          </a:p>
          <a:p>
            <a:pPr>
              <a:buFont typeface="Arial" charset="0"/>
              <a:buNone/>
            </a:pPr>
            <a:endParaRPr lang="en-US" sz="2800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7"/>
    </mc:Choice>
    <mc:Fallback>
      <p:transition spd="slow" advTm="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533400" y="500063"/>
            <a:ext cx="8324850" cy="6072187"/>
          </a:xfrm>
        </p:spPr>
        <p:txBody>
          <a:bodyPr/>
          <a:lstStyle/>
          <a:p>
            <a:r>
              <a:rPr lang="bs-Latn-BA" sz="2800" smtClean="0"/>
              <a:t>Resource Allocation and Multi-Project Scheduling (RAMPS)</a:t>
            </a:r>
            <a:endParaRPr lang="en-US" sz="2800" smtClean="0"/>
          </a:p>
          <a:p>
            <a:r>
              <a:rPr lang="bs-Latn-BA" sz="2800" smtClean="0"/>
              <a:t>Network Management Technique (NMT)</a:t>
            </a:r>
            <a:endParaRPr lang="en-US" sz="2800" smtClean="0"/>
          </a:p>
          <a:p>
            <a:r>
              <a:rPr lang="bs-Latn-BA" sz="2800" smtClean="0"/>
              <a:t>Automatic Scheduling with time-integrated Resource Allocation (ASTRA)</a:t>
            </a:r>
            <a:endParaRPr lang="en-US" sz="2800" smtClean="0"/>
          </a:p>
          <a:p>
            <a:r>
              <a:rPr lang="bs-Latn-BA" sz="2800" smtClean="0"/>
              <a:t>Project Evaluation and Cost Optimalisation System (PECOS)</a:t>
            </a:r>
            <a:endParaRPr lang="en-US" sz="2800" smtClean="0"/>
          </a:p>
          <a:p>
            <a:r>
              <a:rPr lang="bs-Latn-BA" sz="2800" smtClean="0"/>
              <a:t>Optimale Project-Fortschritts-Planning (OPFP),...</a:t>
            </a:r>
          </a:p>
          <a:p>
            <a:pPr>
              <a:buFont typeface="Arial" charset="0"/>
              <a:buNone/>
            </a:pPr>
            <a:endParaRPr lang="bs-Latn-BA" sz="2800" smtClean="0"/>
          </a:p>
          <a:p>
            <a:pPr>
              <a:buFont typeface="Arial" charset="0"/>
              <a:buNone/>
            </a:pPr>
            <a:r>
              <a:rPr lang="en-US" sz="2800" smtClean="0"/>
              <a:t>Od 1997. godine u tehnici  mrežnog planiranja se</a:t>
            </a:r>
            <a:r>
              <a:rPr lang="bs-Latn-BA" sz="2800" smtClean="0"/>
              <a:t> </a:t>
            </a:r>
            <a:r>
              <a:rPr lang="en-US" sz="2800" smtClean="0"/>
              <a:t>koristi nova metoda, kоја sе zove metoda kritičnog lanca (eng. </a:t>
            </a:r>
            <a:r>
              <a:rPr lang="en-US" sz="2800" i="1" smtClean="0"/>
              <a:t>Critical Chain Method</a:t>
            </a:r>
            <a:r>
              <a:rPr lang="en-US" sz="2800" smtClean="0"/>
              <a:t> - CCM)</a:t>
            </a:r>
            <a:r>
              <a:rPr lang="bs-Latn-BA" sz="2800" smtClean="0"/>
              <a:t>.</a:t>
            </a:r>
            <a:endParaRPr lang="en-US" sz="28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1"/>
    </mc:Choice>
    <mc:Fallback>
      <p:transition spd="slow" advTm="8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bs-Latn-BA" smtClean="0"/>
          </a:p>
          <a:p>
            <a:pPr>
              <a:buFont typeface="Arial" charset="0"/>
              <a:buNone/>
            </a:pPr>
            <a:endParaRPr lang="bs-Latn-BA" smtClean="0"/>
          </a:p>
          <a:p>
            <a:pPr>
              <a:buFont typeface="Arial" charset="0"/>
              <a:buNone/>
            </a:pPr>
            <a:r>
              <a:rPr lang="bs-Latn-BA" smtClean="0"/>
              <a:t>Prikaz nekih planova gradjevinskih objekata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7"/>
    </mc:Choice>
    <mc:Fallback>
      <p:transition spd="slow" advTm="9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7950" y="431800"/>
            <a:ext cx="6837363" cy="585788"/>
          </a:xfrm>
          <a:noFill/>
        </p:spPr>
        <p:txBody>
          <a:bodyPr lIns="92075" tIns="46038" rIns="92075" bIns="46038" anchor="t">
            <a:spAutoFit/>
          </a:bodyPr>
          <a:lstStyle/>
          <a:p>
            <a:pPr>
              <a:buClr>
                <a:srgbClr val="FFFF00"/>
              </a:buClr>
            </a:pPr>
            <a:r>
              <a:rPr lang="sr-Latn-CS" sz="3200" smtClean="0"/>
              <a:t>MREŽNI DIJAGRAM- PDM metoda</a:t>
            </a:r>
            <a:endParaRPr lang="en-US" sz="3200" smtClean="0"/>
          </a:p>
        </p:txBody>
      </p:sp>
      <p:pic>
        <p:nvPicPr>
          <p:cNvPr id="35843" name="Picture 3" descr="slika00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28600" y="2786063"/>
            <a:ext cx="8736013" cy="216217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sr-Latn-CS" sz="2800" smtClean="0"/>
              <a:t>Gantogram sa kritičnim putem</a:t>
            </a:r>
            <a:endParaRPr lang="en-GB" sz="2800" smtClean="0"/>
          </a:p>
        </p:txBody>
      </p:sp>
      <p:pic>
        <p:nvPicPr>
          <p:cNvPr id="36867" name="Picture 3" descr="Microsoft Office Project - zaPrezentaciju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88925" y="669925"/>
            <a:ext cx="8604250" cy="60833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85"/>
    </mc:Choice>
    <mc:Fallback>
      <p:transition spd="slow" advTm="3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Ciklogram</a:t>
            </a:r>
            <a:endParaRPr lang="en-US" smtClean="0"/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60400" y="1322388"/>
          <a:ext cx="7464425" cy="527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5" imgW="8019048" imgH="5668166" progId="AcroExch.Document.DC">
                  <p:embed/>
                </p:oleObj>
              </mc:Choice>
              <mc:Fallback>
                <p:oleObj name="Acrobat Document" r:id="rId5" imgW="8019048" imgH="5668166" progId="AcroExch.Document.D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" y="1322388"/>
                        <a:ext cx="7464425" cy="5275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Gantogram - stambena zgrada</a:t>
            </a: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2398713"/>
            <a:ext cx="8229600" cy="2928937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89"/>
    </mc:Choice>
    <mc:Fallback>
      <p:transition spd="slow" advTm="32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smtClean="0"/>
              <a:t>Planiranje - resursi</a:t>
            </a:r>
            <a:r>
              <a:rPr lang="en-US" smtClean="0"/>
              <a:t> 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79"/>
    </mc:Choice>
    <mc:Fallback>
      <p:transition spd="slow" advTm="6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opaoni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0"/>
            <a:ext cx="6515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0"/>
    </mc:Choice>
    <mc:Fallback>
      <p:transition spd="slow" advTm="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ost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3"/>
    </mc:Choice>
    <mc:Fallback>
      <p:transition spd="slow" advTm="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st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4"/>
    </mc:Choice>
    <mc:Fallback>
      <p:transition spd="slow" advTm="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mtClean="0"/>
              <a:t>Uvod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s-Latn-BA" sz="2800" dirty="0" err="1" smtClean="0"/>
              <a:t>S</a:t>
            </a:r>
            <a:r>
              <a:rPr lang="en-US" sz="2800" dirty="0" err="1" smtClean="0"/>
              <a:t>avremeno</a:t>
            </a:r>
            <a:r>
              <a:rPr lang="en-US" sz="2800" dirty="0" smtClean="0"/>
              <a:t> </a:t>
            </a:r>
            <a:r>
              <a:rPr lang="en-US" sz="2800" dirty="0" err="1" smtClean="0"/>
              <a:t>poslovanje</a:t>
            </a:r>
            <a:r>
              <a:rPr lang="en-US" sz="2800" dirty="0" smtClean="0"/>
              <a:t> je </a:t>
            </a:r>
            <a:r>
              <a:rPr lang="en-US" sz="2800" dirty="0" err="1" smtClean="0"/>
              <a:t>sve</a:t>
            </a:r>
            <a:r>
              <a:rPr lang="en-US" sz="2800" dirty="0" smtClean="0"/>
              <a:t> </a:t>
            </a:r>
            <a:r>
              <a:rPr lang="en-US" sz="2800" dirty="0" err="1" smtClean="0"/>
              <a:t>više</a:t>
            </a:r>
            <a:r>
              <a:rPr lang="en-US" sz="2800" dirty="0" smtClean="0"/>
              <a:t> </a:t>
            </a:r>
            <a:r>
              <a:rPr lang="en-US" sz="2800" dirty="0" err="1" smtClean="0"/>
              <a:t>projektno</a:t>
            </a:r>
            <a:r>
              <a:rPr lang="en-US" sz="2800" dirty="0" smtClean="0"/>
              <a:t> or</a:t>
            </a:r>
            <a:r>
              <a:rPr lang="bs-Latn-BA" sz="2800" dirty="0" smtClean="0"/>
              <a:t>ij</a:t>
            </a:r>
            <a:r>
              <a:rPr lang="en-US" sz="2800" dirty="0" err="1" smtClean="0"/>
              <a:t>entisano</a:t>
            </a:r>
            <a:r>
              <a:rPr lang="bs-Latn-BA" sz="2800" dirty="0" smtClean="0"/>
              <a:t>, </a:t>
            </a:r>
            <a:r>
              <a:rPr lang="en-US" sz="2800" dirty="0" smtClean="0"/>
              <a:t>pa se </a:t>
            </a:r>
            <a:r>
              <a:rPr lang="bs-Latn-BA" sz="2800" dirty="0" smtClean="0"/>
              <a:t>č</a:t>
            </a:r>
            <a:r>
              <a:rPr lang="en-US" sz="2800" dirty="0" err="1" smtClean="0"/>
              <a:t>ak</a:t>
            </a:r>
            <a:r>
              <a:rPr lang="en-US" sz="2800" dirty="0" smtClean="0"/>
              <a:t> </a:t>
            </a:r>
            <a:r>
              <a:rPr lang="en-US" sz="2800" dirty="0" err="1" smtClean="0"/>
              <a:t>i</a:t>
            </a:r>
            <a:r>
              <a:rPr lang="en-US" sz="2800" dirty="0" smtClean="0"/>
              <a:t> </a:t>
            </a:r>
            <a:r>
              <a:rPr lang="en-US" sz="2800" dirty="0" err="1" smtClean="0"/>
              <a:t>klasi</a:t>
            </a:r>
            <a:r>
              <a:rPr lang="bs-Latn-BA" sz="2800" dirty="0" smtClean="0"/>
              <a:t>č</a:t>
            </a:r>
            <a:r>
              <a:rPr lang="en-US" sz="2800" dirty="0" err="1" smtClean="0"/>
              <a:t>ni</a:t>
            </a:r>
            <a:r>
              <a:rPr lang="en-US" sz="2800" dirty="0" smtClean="0"/>
              <a:t> </a:t>
            </a:r>
            <a:r>
              <a:rPr lang="en-US" sz="2800" dirty="0" err="1" smtClean="0"/>
              <a:t>industrijski</a:t>
            </a:r>
            <a:r>
              <a:rPr lang="en-US" sz="2800" dirty="0" smtClean="0"/>
              <a:t> </a:t>
            </a:r>
            <a:r>
              <a:rPr lang="en-US" sz="2800" dirty="0" err="1" smtClean="0"/>
              <a:t>sistemi</a:t>
            </a:r>
            <a:r>
              <a:rPr lang="en-US" sz="2800" dirty="0" smtClean="0"/>
              <a:t> </a:t>
            </a:r>
            <a:r>
              <a:rPr lang="en-US" sz="2800" dirty="0" err="1" smtClean="0"/>
              <a:t>sve</a:t>
            </a:r>
            <a:r>
              <a:rPr lang="en-US" sz="2800" dirty="0" smtClean="0"/>
              <a:t> </a:t>
            </a:r>
            <a:r>
              <a:rPr lang="bs-Latn-BA" sz="2800" dirty="0" smtClean="0"/>
              <a:t>č</a:t>
            </a:r>
            <a:r>
              <a:rPr lang="en-US" sz="2800" dirty="0" err="1" smtClean="0"/>
              <a:t>eš</a:t>
            </a:r>
            <a:r>
              <a:rPr lang="bs-Latn-BA" sz="2800" dirty="0" smtClean="0"/>
              <a:t>ć</a:t>
            </a:r>
            <a:r>
              <a:rPr lang="en-US" sz="2800" dirty="0" smtClean="0"/>
              <a:t>e </a:t>
            </a:r>
            <a:r>
              <a:rPr lang="en-US" sz="2800" dirty="0" err="1" smtClean="0"/>
              <a:t>organizuju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principima</a:t>
            </a:r>
            <a:r>
              <a:rPr lang="en-US" sz="2800" dirty="0" smtClean="0"/>
              <a:t> </a:t>
            </a:r>
            <a:r>
              <a:rPr lang="en-US" sz="2800" dirty="0" err="1" smtClean="0"/>
              <a:t>projekta</a:t>
            </a:r>
            <a:r>
              <a:rPr lang="bs-Latn-BA" sz="2800" dirty="0" smtClean="0"/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2800" dirty="0" smtClean="0"/>
              <a:t>Građevinski projekat, kao i svaki drugi projekat je posao koji ima jasno određen cilj koji treba postići u datom </a:t>
            </a:r>
            <a:r>
              <a:rPr lang="en-US" sz="2800" dirty="0" err="1" smtClean="0"/>
              <a:t>vremenskom</a:t>
            </a:r>
            <a:r>
              <a:rPr lang="en-US" sz="2800" dirty="0" smtClean="0"/>
              <a:t> </a:t>
            </a:r>
            <a:r>
              <a:rPr lang="en-US" sz="2800" dirty="0" err="1" smtClean="0"/>
              <a:t>periodu</a:t>
            </a:r>
            <a:r>
              <a:rPr lang="en-US" sz="2800" dirty="0" smtClean="0"/>
              <a:t> </a:t>
            </a:r>
            <a:r>
              <a:rPr lang="en-US" sz="2800" dirty="0" err="1" smtClean="0"/>
              <a:t>uz</a:t>
            </a:r>
            <a:r>
              <a:rPr lang="en-US" sz="2800" dirty="0" smtClean="0"/>
              <a:t> </a:t>
            </a:r>
            <a:r>
              <a:rPr lang="en-US" sz="2800" dirty="0" err="1" smtClean="0"/>
              <a:t>koriš</a:t>
            </a:r>
            <a:r>
              <a:rPr lang="bs-Latn-BA" sz="2800" dirty="0" smtClean="0"/>
              <a:t>ć</a:t>
            </a:r>
            <a:r>
              <a:rPr lang="en-US" sz="2800" dirty="0" err="1" smtClean="0"/>
              <a:t>enje</a:t>
            </a:r>
            <a:r>
              <a:rPr lang="en-US" sz="2800" dirty="0" smtClean="0"/>
              <a:t> </a:t>
            </a:r>
            <a:r>
              <a:rPr lang="en-US" sz="2800" dirty="0" err="1" smtClean="0"/>
              <a:t>raspoloživih</a:t>
            </a:r>
            <a:r>
              <a:rPr lang="en-US" sz="2800" dirty="0" smtClean="0"/>
              <a:t> </a:t>
            </a:r>
            <a:r>
              <a:rPr lang="en-US" sz="2800" dirty="0" err="1" smtClean="0"/>
              <a:t>resursa</a:t>
            </a:r>
            <a:r>
              <a:rPr lang="bs-Latn-BA" sz="2800" dirty="0" smtClean="0"/>
              <a:t>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bs-Latn-BA" sz="2800" dirty="0" smtClean="0"/>
              <a:t>Svaki projekat je poduhvat koji treba isplanirati i izvesti, a ne samo plan ili predlog za obavljenje nekog posla. Da bi se projekat uspješno realizovao potrebno je upravljati njime.</a:t>
            </a:r>
            <a:endParaRPr lang="en-US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00"/>
    </mc:Choice>
    <mc:Fallback>
      <p:transition spd="slow" advTm="7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sr-Latn-CS" b="1" smtClean="0"/>
              <a:t>UPRAVLJANJE PROJEKTIMA</a:t>
            </a:r>
            <a:endParaRPr lang="en-US" b="1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i="1" smtClean="0"/>
              <a:t>	</a:t>
            </a:r>
            <a:r>
              <a:rPr lang="sr-Latn-CS" i="1" smtClean="0">
                <a:solidFill>
                  <a:srgbClr val="CC3300"/>
                </a:solidFill>
              </a:rPr>
              <a:t>Upravljanje projektom</a:t>
            </a:r>
            <a:r>
              <a:rPr lang="sr-Latn-CS" i="1" smtClean="0"/>
              <a:t> </a:t>
            </a:r>
            <a:r>
              <a:rPr lang="sr-Latn-CS" smtClean="0"/>
              <a:t>je celokupno planiranje, rukovođenje, kontrola i koordinacija učesnika u realizaciji jednog projekta, od definisanja projektnog zadatka, pa do završetka projekta, odnosno objekta, sa ciljem da se ostvare zahtevi investitora i obezbedi završetak projekta sa predviđenim finansijskim sredstvima i u predviđenom vremenu</a:t>
            </a:r>
            <a:r>
              <a:rPr lang="en-US" smtClean="0"/>
              <a:t>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14"/>
    </mc:Choice>
    <mc:Fallback>
      <p:transition spd="slow" advTm="2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</a:t>
            </a:r>
            <a:r>
              <a:rPr lang="sr-Latn-CS" b="1" smtClean="0"/>
              <a:t>rojekat</a:t>
            </a:r>
            <a:endParaRPr lang="en-US" b="1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/>
              <a:t>	</a:t>
            </a:r>
            <a:r>
              <a:rPr lang="sr-Latn-CS" smtClean="0"/>
              <a:t>Pod pojmom </a:t>
            </a:r>
            <a:r>
              <a:rPr lang="sr-Latn-CS" i="1" smtClean="0">
                <a:solidFill>
                  <a:srgbClr val="CC3300"/>
                </a:solidFill>
              </a:rPr>
              <a:t>projekat</a:t>
            </a:r>
            <a:r>
              <a:rPr lang="sr-Latn-CS" i="1" smtClean="0"/>
              <a:t> </a:t>
            </a:r>
            <a:r>
              <a:rPr lang="sr-Latn-CS" smtClean="0"/>
              <a:t>podrazumeva se poduhvat koji treba završiti u određenom vremenu, sa poznatim ciljem, u okviru raspoloživih resursa sa određenim kriterijumima ocene valjanosti realizacije. </a:t>
            </a: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87"/>
    </mc:Choice>
    <mc:Fallback>
      <p:transition spd="slow" advTm="5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</TotalTime>
  <Words>1119</Words>
  <Application>Microsoft Office PowerPoint</Application>
  <PresentationFormat>On-screen Show (4:3)</PresentationFormat>
  <Paragraphs>111</Paragraphs>
  <Slides>37</Slides>
  <Notes>0</Notes>
  <HiddenSlides>0</HiddenSlides>
  <MMClips>37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Acrobat Document</vt:lpstr>
      <vt:lpstr>  Organizacija  građenja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Uvod</vt:lpstr>
      <vt:lpstr>UPRAVLJANJE PROJEKTIMA</vt:lpstr>
      <vt:lpstr>Projekat</vt:lpstr>
      <vt:lpstr>Upravljanje projektima obuhvata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Učesnici u građevinskom projeku   </vt:lpstr>
      <vt:lpstr>Upravljanje projektima obuhvata</vt:lpstr>
      <vt:lpstr>Planiranje</vt:lpstr>
      <vt:lpstr>Organizovanje</vt:lpstr>
      <vt:lpstr>Kontrola</vt:lpstr>
      <vt:lpstr>Istorija organizacije građenja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MREŽNI DIJAGRAM- PDM metoda</vt:lpstr>
      <vt:lpstr>Gantogram sa kritičnim putem</vt:lpstr>
      <vt:lpstr>Ciklogram</vt:lpstr>
      <vt:lpstr>Gantogram - stambena zgrada</vt:lpstr>
      <vt:lpstr>Planiranje - resursi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Tehnologija I realizacija</dc:title>
  <dc:creator>PC</dc:creator>
  <cp:lastModifiedBy>Goran</cp:lastModifiedBy>
  <cp:revision>139</cp:revision>
  <dcterms:created xsi:type="dcterms:W3CDTF">2007-11-15T17:06:30Z</dcterms:created>
  <dcterms:modified xsi:type="dcterms:W3CDTF">2021-03-07T17:24:13Z</dcterms:modified>
</cp:coreProperties>
</file>