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5" r:id="rId3"/>
    <p:sldId id="278" r:id="rId4"/>
    <p:sldId id="279" r:id="rId5"/>
    <p:sldId id="283" r:id="rId6"/>
    <p:sldId id="284" r:id="rId7"/>
    <p:sldId id="280" r:id="rId8"/>
    <p:sldId id="281" r:id="rId9"/>
    <p:sldId id="282" r:id="rId10"/>
    <p:sldId id="268" r:id="rId11"/>
    <p:sldId id="270" r:id="rId12"/>
    <p:sldId id="269" r:id="rId13"/>
    <p:sldId id="272" r:id="rId14"/>
    <p:sldId id="273" r:id="rId15"/>
    <p:sldId id="285" r:id="rId16"/>
    <p:sldId id="274" r:id="rId17"/>
    <p:sldId id="260" r:id="rId18"/>
    <p:sldId id="261" r:id="rId1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590" autoAdjust="0"/>
  </p:normalViewPr>
  <p:slideViewPr>
    <p:cSldViewPr>
      <p:cViewPr>
        <p:scale>
          <a:sx n="114" d="100"/>
          <a:sy n="114" d="100"/>
        </p:scale>
        <p:origin x="-120" y="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22157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113550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32527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341511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168542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414279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49562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379124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140882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32064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9666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04C7-3887-4BAE-94FC-CCA3A4380888}" type="datetimeFigureOut">
              <a:rPr lang="sr-Latn-RS" smtClean="0"/>
              <a:pPr/>
              <a:t>15.11.2020.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F1A4-6E2A-4923-9B48-FF6D3D710C85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3546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3.m4a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17.m4a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i.rs/proizvodi.cfm/fuseaction/diashow/product_ID/327/currentimage/2/productcategory_ID/11/app_id/2.cfm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.m4a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3.m4a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7.m4a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Oplate - PRIMER</a:t>
            </a:r>
            <a:endParaRPr lang="sr-Latn-R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68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9582"/>
    </mc:Choice>
    <mc:Fallback>
      <p:transition spd="slow" advTm="1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sr-Latn-RS" sz="3600" b="1" dirty="0" smtClean="0">
                <a:latin typeface="Times New Roman" pitchFamily="18" charset="0"/>
                <a:cs typeface="Times New Roman" pitchFamily="18" charset="0"/>
              </a:rPr>
              <a:t>ODREĐIVANJE STRUKTURE OBJEKTA</a:t>
            </a:r>
            <a:endParaRPr lang="sr-Latn-R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472608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Zadat je gabarit objekta </a:t>
            </a:r>
            <a:r>
              <a:rPr lang="sr-Latn-RS" b="1" dirty="0" smtClean="0">
                <a:latin typeface="Arial" pitchFamily="34" charset="0"/>
                <a:cs typeface="Arial" pitchFamily="34" charset="0"/>
              </a:rPr>
              <a:t>a x b,  broj etaža</a:t>
            </a:r>
          </a:p>
          <a:p>
            <a:pPr marL="0" indent="0">
              <a:buNone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Treba odrediti raster nosećih betonskih zidova</a:t>
            </a:r>
          </a:p>
          <a:p>
            <a:pPr marL="363538" indent="0">
              <a:buNone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(pretpostavićemo da postoje samo noseći zidovi masivni sistem) </a:t>
            </a:r>
            <a:r>
              <a:rPr lang="sr-Latn-RS" b="1" dirty="0" smtClean="0">
                <a:latin typeface="Arial" pitchFamily="34" charset="0"/>
                <a:cs typeface="Arial" pitchFamily="34" charset="0"/>
              </a:rPr>
              <a:t>debljine 30 cm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Obično se usvaja raster 5 x 5 do 6 x 6 m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Treba predvideti prostor za komunikacije</a:t>
            </a:r>
          </a:p>
          <a:p>
            <a:pPr lvl="1"/>
            <a:r>
              <a:rPr lang="sr-Latn-RS" dirty="0" smtClean="0">
                <a:latin typeface="Arial" pitchFamily="34" charset="0"/>
                <a:cs typeface="Arial" pitchFamily="34" charset="0"/>
              </a:rPr>
              <a:t>Hodnik</a:t>
            </a:r>
          </a:p>
          <a:p>
            <a:pPr lvl="1"/>
            <a:r>
              <a:rPr lang="sr-Latn-RS" dirty="0" err="1" smtClean="0">
                <a:latin typeface="Arial" pitchFamily="34" charset="0"/>
                <a:cs typeface="Arial" pitchFamily="34" charset="0"/>
              </a:rPr>
              <a:t>Stepenišni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prostor</a:t>
            </a:r>
          </a:p>
          <a:p>
            <a:pPr lvl="1"/>
            <a:r>
              <a:rPr lang="sr-Latn-RS" dirty="0" smtClean="0">
                <a:latin typeface="Arial" pitchFamily="34" charset="0"/>
                <a:cs typeface="Arial" pitchFamily="34" charset="0"/>
              </a:rPr>
              <a:t>Lift (ako je </a:t>
            </a:r>
            <a:r>
              <a:rPr lang="sr-Latn-RS" dirty="0" err="1" smtClean="0">
                <a:latin typeface="Arial" pitchFamily="34" charset="0"/>
                <a:cs typeface="Arial" pitchFamily="34" charset="0"/>
              </a:rPr>
              <a:t>spratnost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4 i više etaža)</a:t>
            </a:r>
          </a:p>
          <a:p>
            <a:pPr lvl="1"/>
            <a:r>
              <a:rPr lang="sr-Latn-RS" b="1" dirty="0" smtClean="0">
                <a:latin typeface="Arial" pitchFamily="34" charset="0"/>
                <a:cs typeface="Arial" pitchFamily="34" charset="0"/>
              </a:rPr>
              <a:t>Spratna visina 2,70 m</a:t>
            </a:r>
            <a:endParaRPr lang="sr-Latn-R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9077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709"/>
    </mc:Choice>
    <mc:Fallback>
      <p:transition spd="slow" advTm="5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9489"/>
            <a:ext cx="8707760" cy="478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4517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8850"/>
    </mc:Choice>
    <mc:Fallback>
      <p:transition spd="slow" advTm="8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60463"/>
            <a:ext cx="89201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3716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8799"/>
    </mc:Choice>
    <mc:Fallback>
      <p:transition spd="slow" advTm="28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315833" cy="62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13" y="298921"/>
            <a:ext cx="412131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1038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4394"/>
    </mc:Choice>
    <mc:Fallback>
      <p:transition spd="slow" advTm="8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315833" cy="62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13033223"/>
              </p:ext>
            </p:extLst>
          </p:nvPr>
        </p:nvGraphicFramePr>
        <p:xfrm>
          <a:off x="4067944" y="1268759"/>
          <a:ext cx="4752529" cy="4608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072"/>
                <a:gridCol w="782061"/>
                <a:gridCol w="767022"/>
                <a:gridCol w="797101"/>
                <a:gridCol w="902379"/>
                <a:gridCol w="1097894"/>
              </a:tblGrid>
              <a:tr h="956483"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400" b="1" u="none" strike="noStrike" dirty="0" err="1">
                          <a:effectLst/>
                        </a:rPr>
                        <a:t>r.br</a:t>
                      </a:r>
                      <a:endParaRPr lang="sr-Latn-R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400" b="1" u="none" strike="noStrike">
                          <a:effectLst/>
                        </a:rPr>
                        <a:t>dužina l</a:t>
                      </a:r>
                      <a:endParaRPr lang="sr-Latn-R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400" b="1" u="none" strike="noStrike">
                          <a:effectLst/>
                        </a:rPr>
                        <a:t>br komada</a:t>
                      </a:r>
                      <a:endParaRPr lang="sr-Latn-R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u="none" strike="noStrike">
                          <a:effectLst/>
                        </a:rPr>
                        <a:t>Σ</a:t>
                      </a:r>
                      <a:r>
                        <a:rPr lang="sr-Latn-RS" sz="1400" b="1" u="none" strike="noStrike">
                          <a:effectLst/>
                        </a:rPr>
                        <a:t>l*n</a:t>
                      </a:r>
                      <a:endParaRPr lang="sr-Latn-R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400" b="1" u="none" strike="noStrike">
                          <a:effectLst/>
                        </a:rPr>
                        <a:t>površina oplate</a:t>
                      </a:r>
                      <a:endParaRPr lang="sr-Latn-R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400" b="1" u="none" strike="noStrike" dirty="0">
                          <a:effectLst/>
                        </a:rPr>
                        <a:t>zapremina betona</a:t>
                      </a:r>
                      <a:endParaRPr lang="sr-Latn-R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08672"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1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2,40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4,80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 dirty="0">
                          <a:effectLst/>
                        </a:rPr>
                        <a:t>h=2,7 m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 dirty="0">
                          <a:effectLst/>
                        </a:rPr>
                        <a:t>(1,5*2+5,4</a:t>
                      </a:r>
                      <a:r>
                        <a:rPr lang="sr-Latn-RS" sz="1400" u="none" strike="noStrike" dirty="0" smtClean="0">
                          <a:effectLst/>
                        </a:rPr>
                        <a:t>)*</a:t>
                      </a:r>
                    </a:p>
                    <a:p>
                      <a:pPr algn="ctr" fontAlgn="ctr"/>
                      <a:r>
                        <a:rPr lang="sr-Latn-RS" sz="1400" u="none" strike="noStrike" dirty="0" smtClean="0">
                          <a:effectLst/>
                        </a:rPr>
                        <a:t>0,3*2,7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08672"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1,50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3,00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608672"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3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1,20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6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7,20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608672"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0,90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1,80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608672"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5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0,30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>
                          <a:effectLst/>
                        </a:rPr>
                        <a:t>0,60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60867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r-Latn-RS" sz="1800" u="none" strike="noStrike" dirty="0">
                          <a:effectLst/>
                        </a:rPr>
                        <a:t>Ukupno: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 dirty="0">
                          <a:effectLst/>
                        </a:rPr>
                        <a:t>17,40 m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 dirty="0">
                          <a:effectLst/>
                        </a:rPr>
                        <a:t>46,98 m²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800" u="none" strike="noStrike" dirty="0">
                          <a:effectLst/>
                        </a:rPr>
                        <a:t>6,80 m³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505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0366"/>
    </mc:Choice>
    <mc:Fallback>
      <p:transition spd="slow" advTm="7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11"/>
            <a:ext cx="412131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3262226"/>
              </p:ext>
            </p:extLst>
          </p:nvPr>
        </p:nvGraphicFramePr>
        <p:xfrm>
          <a:off x="3635896" y="548680"/>
          <a:ext cx="4968552" cy="4968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528"/>
                <a:gridCol w="817610"/>
                <a:gridCol w="801887"/>
                <a:gridCol w="833333"/>
                <a:gridCol w="1011074"/>
                <a:gridCol w="1080120"/>
              </a:tblGrid>
              <a:tr h="1046011"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b="1" u="none" strike="noStrike" dirty="0" err="1">
                          <a:effectLst/>
                        </a:rPr>
                        <a:t>r.br</a:t>
                      </a:r>
                      <a:endParaRPr lang="sr-Latn-R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b="1" u="none" strike="noStrike">
                          <a:effectLst/>
                        </a:rPr>
                        <a:t>dužina l</a:t>
                      </a:r>
                      <a:endParaRPr lang="sr-Latn-R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b="1" u="none" strike="noStrike">
                          <a:effectLst/>
                        </a:rPr>
                        <a:t>br komada</a:t>
                      </a:r>
                      <a:endParaRPr lang="sr-Latn-R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u="none" strike="noStrike">
                          <a:effectLst/>
                        </a:rPr>
                        <a:t>Σ</a:t>
                      </a:r>
                      <a:r>
                        <a:rPr lang="sr-Latn-RS" sz="1200" b="1" u="none" strike="noStrike">
                          <a:effectLst/>
                        </a:rPr>
                        <a:t>l*n</a:t>
                      </a:r>
                      <a:endParaRPr lang="sr-Latn-R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b="1" u="none" strike="noStrike">
                          <a:effectLst/>
                        </a:rPr>
                        <a:t>površina oplate</a:t>
                      </a:r>
                      <a:endParaRPr lang="sr-Latn-RS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b="1" u="none" strike="noStrike" dirty="0">
                          <a:effectLst/>
                        </a:rPr>
                        <a:t>zapremina betona</a:t>
                      </a:r>
                      <a:endParaRPr lang="sr-Latn-R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84508"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1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2,40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2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4,80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h=2,7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 dirty="0">
                          <a:effectLst/>
                        </a:rPr>
                        <a:t>(2,4*2+5,4</a:t>
                      </a:r>
                      <a:r>
                        <a:rPr lang="sr-Latn-RS" sz="1200" u="none" strike="noStrike" dirty="0" smtClean="0">
                          <a:effectLst/>
                        </a:rPr>
                        <a:t>)*</a:t>
                      </a:r>
                    </a:p>
                    <a:p>
                      <a:pPr algn="ctr" fontAlgn="ctr"/>
                      <a:r>
                        <a:rPr lang="sr-Latn-RS" sz="1200" u="none" strike="noStrike" dirty="0" smtClean="0">
                          <a:effectLst/>
                        </a:rPr>
                        <a:t>0,3*2,7</a:t>
                      </a:r>
                      <a:endParaRPr lang="sr-Latn-R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84508"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2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1,20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8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9,60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784508"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3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0,90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6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5,40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784508"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4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0,30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4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1,20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78450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sr-Latn-RS" sz="1800" b="1" u="none" strike="noStrike" dirty="0">
                          <a:effectLst/>
                        </a:rPr>
                        <a:t>Ukupno: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800" b="1" u="none" strike="noStrike" dirty="0">
                          <a:effectLst/>
                        </a:rPr>
                        <a:t>21,00 m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800" b="1" u="none" strike="noStrike" dirty="0">
                          <a:effectLst/>
                        </a:rPr>
                        <a:t>56,70 m²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800" b="1" u="none" strike="noStrike" dirty="0">
                          <a:effectLst/>
                        </a:rPr>
                        <a:t>8,26 m³</a:t>
                      </a:r>
                      <a:endParaRPr lang="sr-Latn-R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319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286"/>
    </mc:Choice>
    <mc:Fallback>
      <p:transition spd="slow" advTm="4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60463"/>
            <a:ext cx="89201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2891234"/>
            <a:ext cx="3831630" cy="2448272"/>
          </a:xfrm>
          <a:prstGeom prst="roundRect">
            <a:avLst/>
          </a:prstGeom>
          <a:noFill/>
          <a:ln w="666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TextBox 3"/>
          <p:cNvSpPr txBox="1"/>
          <p:nvPr/>
        </p:nvSpPr>
        <p:spPr>
          <a:xfrm>
            <a:off x="1364407" y="3746038"/>
            <a:ext cx="97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rgbClr val="FF0000"/>
                </a:solidFill>
              </a:rPr>
              <a:t>TAKT 1.</a:t>
            </a:r>
            <a:endParaRPr lang="sr-Latn-RS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55976" y="456083"/>
            <a:ext cx="3968044" cy="2448272"/>
          </a:xfrm>
          <a:prstGeom prst="roundRect">
            <a:avLst/>
          </a:prstGeom>
          <a:noFill/>
          <a:ln w="666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TextBox 6"/>
          <p:cNvSpPr txBox="1"/>
          <p:nvPr/>
        </p:nvSpPr>
        <p:spPr>
          <a:xfrm>
            <a:off x="5940153" y="1734473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TAKT 3.</a:t>
            </a:r>
            <a:endParaRPr lang="sr-Latn-R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165" y="332656"/>
            <a:ext cx="3831630" cy="2448272"/>
          </a:xfrm>
          <a:prstGeom prst="roundRect">
            <a:avLst/>
          </a:prstGeom>
          <a:noFill/>
          <a:ln w="666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TextBox 9"/>
          <p:cNvSpPr txBox="1"/>
          <p:nvPr/>
        </p:nvSpPr>
        <p:spPr>
          <a:xfrm>
            <a:off x="1358726" y="1682932"/>
            <a:ext cx="9810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  <a:t>TAKT 2.</a:t>
            </a:r>
            <a:endParaRPr lang="sr-Latn-R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92390" y="3068960"/>
            <a:ext cx="3831630" cy="2448272"/>
          </a:xfrm>
          <a:prstGeom prst="roundRect">
            <a:avLst/>
          </a:prstGeom>
          <a:noFill/>
          <a:ln w="666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TextBox 11"/>
          <p:cNvSpPr txBox="1"/>
          <p:nvPr/>
        </p:nvSpPr>
        <p:spPr>
          <a:xfrm>
            <a:off x="5940154" y="3768907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accent2">
                    <a:lumMod val="75000"/>
                  </a:schemeClr>
                </a:solidFill>
              </a:rPr>
              <a:t>TAKT 4.</a:t>
            </a:r>
            <a:endParaRPr lang="sr-Latn-R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858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861"/>
    </mc:Choice>
    <mc:Fallback>
      <p:transition spd="slow"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TAKT 1, 2, 3, 4</a:t>
            </a:r>
            <a:endParaRPr lang="sr-Latn-R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4337"/>
            <a:ext cx="1631194" cy="236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0" y="3861048"/>
            <a:ext cx="1532671" cy="222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5219141"/>
              </p:ext>
            </p:extLst>
          </p:nvPr>
        </p:nvGraphicFramePr>
        <p:xfrm>
          <a:off x="2215498" y="1355076"/>
          <a:ext cx="6172925" cy="2145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041"/>
                <a:gridCol w="443269"/>
                <a:gridCol w="853702"/>
                <a:gridCol w="837285"/>
                <a:gridCol w="870120"/>
                <a:gridCol w="985041"/>
                <a:gridCol w="1198467"/>
              </a:tblGrid>
              <a:tr h="71110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2000" u="none" strike="noStrike" dirty="0">
                          <a:effectLst/>
                        </a:rPr>
                        <a:t>Tip 1</a:t>
                      </a:r>
                      <a:endParaRPr lang="sr-Latn-R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 err="1">
                          <a:effectLst/>
                        </a:rPr>
                        <a:t>r.br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>
                          <a:effectLst/>
                        </a:rPr>
                        <a:t>dužina l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>
                          <a:effectLst/>
                        </a:rPr>
                        <a:t>br komada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</a:rPr>
                        <a:t>Σ</a:t>
                      </a:r>
                      <a:r>
                        <a:rPr lang="sr-Latn-RS" sz="1600" u="none" strike="noStrike" dirty="0">
                          <a:effectLst/>
                        </a:rPr>
                        <a:t>l*n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>
                          <a:effectLst/>
                        </a:rPr>
                        <a:t>površina oplate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>
                          <a:effectLst/>
                        </a:rPr>
                        <a:t>zapremina betona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3834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u="none" strike="noStrike">
                          <a:effectLst/>
                        </a:rPr>
                        <a:t> </a:t>
                      </a:r>
                      <a:endParaRPr lang="sr-Latn-R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1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2,40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9,60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 dirty="0">
                          <a:effectLst/>
                        </a:rPr>
                        <a:t>h=2,7 m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 dirty="0">
                          <a:effectLst/>
                        </a:rPr>
                        <a:t>(1,5*2+5,4)*0,3*2,7*2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53834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u="none" strike="noStrike" dirty="0">
                          <a:effectLst/>
                        </a:rPr>
                        <a:t>2 kom</a:t>
                      </a:r>
                      <a:endParaRPr lang="sr-Latn-R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1,50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6,00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24442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3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1,20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12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14,40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24442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0,90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 dirty="0">
                          <a:effectLst/>
                        </a:rPr>
                        <a:t>3,60 m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24442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5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0,30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200" u="none" strike="noStrike">
                          <a:effectLst/>
                        </a:rPr>
                        <a:t>4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200" u="none" strike="noStrike">
                          <a:effectLst/>
                        </a:rPr>
                        <a:t>1,20 m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53834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sr-Latn-RS" sz="1600" b="1" u="none" strike="noStrike" dirty="0">
                          <a:effectLst/>
                        </a:rPr>
                        <a:t>Ukupno: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600" b="1" u="none" strike="noStrike" dirty="0">
                          <a:effectLst/>
                        </a:rPr>
                        <a:t>34,80 m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600" b="1" u="none" strike="noStrike" dirty="0">
                          <a:effectLst/>
                        </a:rPr>
                        <a:t>93,96 m²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600" b="1" u="none" strike="noStrike" dirty="0">
                          <a:effectLst/>
                        </a:rPr>
                        <a:t>13,61 m³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2531703"/>
              </p:ext>
            </p:extLst>
          </p:nvPr>
        </p:nvGraphicFramePr>
        <p:xfrm>
          <a:off x="2195736" y="3916252"/>
          <a:ext cx="6120679" cy="2167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6704"/>
                <a:gridCol w="439517"/>
                <a:gridCol w="846477"/>
                <a:gridCol w="830198"/>
                <a:gridCol w="862755"/>
                <a:gridCol w="976704"/>
                <a:gridCol w="1188324"/>
              </a:tblGrid>
              <a:tr h="831636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1" u="none" strike="noStrike" dirty="0">
                          <a:effectLst/>
                        </a:rPr>
                        <a:t>Tip 2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 err="1">
                          <a:effectLst/>
                        </a:rPr>
                        <a:t>r.br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>
                          <a:effectLst/>
                        </a:rPr>
                        <a:t>dužina l</a:t>
                      </a:r>
                      <a:endParaRPr lang="sr-Latn-R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>
                          <a:effectLst/>
                        </a:rPr>
                        <a:t>br komada</a:t>
                      </a:r>
                      <a:endParaRPr lang="sr-Latn-R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</a:rPr>
                        <a:t>Σ</a:t>
                      </a:r>
                      <a:r>
                        <a:rPr lang="sr-Latn-RS" sz="1600" u="none" strike="noStrike">
                          <a:effectLst/>
                        </a:rPr>
                        <a:t>l*n</a:t>
                      </a:r>
                      <a:endParaRPr lang="sr-Latn-R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>
                          <a:effectLst/>
                        </a:rPr>
                        <a:t>površina oplate</a:t>
                      </a:r>
                      <a:endParaRPr lang="sr-Latn-R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r-Latn-RS" sz="1600" u="none" strike="noStrike" dirty="0">
                          <a:effectLst/>
                        </a:rPr>
                        <a:t>zapremina betona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6248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1" u="none" strike="noStrike">
                          <a:effectLst/>
                        </a:rPr>
                        <a:t> </a:t>
                      </a:r>
                      <a:endParaRPr lang="sr-Latn-R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1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2,40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9,60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h=2,7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 dirty="0">
                          <a:effectLst/>
                        </a:rPr>
                        <a:t>(2,4*2+5,4)*0,3*2,7*2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6248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600" b="1" u="none" strike="noStrike" dirty="0">
                          <a:effectLst/>
                        </a:rPr>
                        <a:t>2 kom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1,20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16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19,20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6248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3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0,90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12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10,80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62485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4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>
                          <a:effectLst/>
                        </a:rPr>
                        <a:t>0,30 m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u="none" strike="noStrike">
                          <a:effectLst/>
                        </a:rPr>
                        <a:t>8</a:t>
                      </a:r>
                      <a:endParaRPr lang="sr-Latn-R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400" u="none" strike="noStrike" dirty="0">
                          <a:effectLst/>
                        </a:rPr>
                        <a:t>2,40 m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85874">
                <a:tc>
                  <a:txBody>
                    <a:bodyPr/>
                    <a:lstStyle/>
                    <a:p>
                      <a:pPr algn="l" fontAlgn="b"/>
                      <a:r>
                        <a:rPr lang="sr-Latn-RS" sz="1200" u="none" strike="noStrike">
                          <a:effectLst/>
                        </a:rPr>
                        <a:t> </a:t>
                      </a:r>
                      <a:endParaRPr lang="sr-Latn-R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sr-Latn-RS" sz="1600" b="1" u="none" strike="noStrike" dirty="0">
                          <a:effectLst/>
                        </a:rPr>
                        <a:t>Ukupno: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600" b="1" u="none" strike="noStrike" dirty="0">
                          <a:effectLst/>
                        </a:rPr>
                        <a:t>42,00 m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600" b="1" u="none" strike="noStrike" dirty="0">
                          <a:effectLst/>
                        </a:rPr>
                        <a:t>113,40 m²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r-Latn-RS" sz="1600" b="1" u="none" strike="noStrike" dirty="0">
                          <a:effectLst/>
                        </a:rPr>
                        <a:t>16,52 m³</a:t>
                      </a:r>
                      <a:endParaRPr lang="sr-Latn-R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79512" y="6165303"/>
            <a:ext cx="8640960" cy="48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4200" b="1" dirty="0" smtClean="0"/>
              <a:t>Ukupna količina betona za jedan </a:t>
            </a:r>
            <a:r>
              <a:rPr lang="sr-Latn-RS" sz="4200" b="1" dirty="0"/>
              <a:t>takt iznosi 13,62 + 16,52 =30,13 m³</a:t>
            </a:r>
          </a:p>
          <a:p>
            <a:r>
              <a:rPr lang="sr-Latn-RS" sz="2400" dirty="0" smtClean="0"/>
              <a:t> </a:t>
            </a:r>
            <a:endParaRPr lang="sr-Latn-R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1732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1784"/>
    </mc:Choice>
    <mc:Fallback>
      <p:transition spd="slow" advTm="5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Ploča </a:t>
            </a:r>
            <a:r>
              <a:rPr lang="sr-Latn-RS" b="1" dirty="0" err="1" smtClean="0">
                <a:latin typeface="Times New Roman" pitchFamily="18" charset="0"/>
                <a:cs typeface="Times New Roman" pitchFamily="18" charset="0"/>
              </a:rPr>
              <a:t>međuspratne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konstrukcije</a:t>
            </a:r>
            <a:endParaRPr lang="sr-Latn-R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6699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Površina ploče 15 x 35 -5 x 6 - 2 x 5 = 485 m</a:t>
            </a:r>
            <a:r>
              <a:rPr lang="sr-Latn-RS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spcBef>
                <a:spcPts val="0"/>
              </a:spcBef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Za debljinu ploče od 20 cm potrebna količina betona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iznosi 485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sr-Latn-RS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x 0,20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= 97,00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m³</a:t>
            </a:r>
          </a:p>
          <a:p>
            <a:pPr>
              <a:spcBef>
                <a:spcPts val="0"/>
              </a:spcBef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Odrediti potreban broj podupirača za ploču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49" y="3068960"/>
            <a:ext cx="7701235" cy="391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2451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8068"/>
    </mc:Choice>
    <mc:Fallback>
      <p:transition spd="slow" advTm="68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062"/>
            <a:ext cx="7772400" cy="1470025"/>
          </a:xfrm>
        </p:spPr>
        <p:txBody>
          <a:bodyPr/>
          <a:lstStyle/>
          <a:p>
            <a:r>
              <a:rPr lang="sr-Latn-RS" dirty="0" smtClean="0"/>
              <a:t>OPLATE</a:t>
            </a:r>
            <a:endParaRPr lang="sr-Latn-RS" dirty="0"/>
          </a:p>
        </p:txBody>
      </p:sp>
      <p:pic>
        <p:nvPicPr>
          <p:cNvPr id="4" name="Picture 3" descr="MAXIMO ramovska oplata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83251"/>
            <a:ext cx="7128792" cy="516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3350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1359"/>
    </mc:Choice>
    <mc:Fallback>
      <p:transition spd="slow" advTm="18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/>
          <a:lstStyle/>
          <a:p>
            <a:r>
              <a:rPr lang="sr-Latn-RS" dirty="0" smtClean="0"/>
              <a:t>PERI OPLATE</a:t>
            </a:r>
            <a:endParaRPr lang="sr-Latn-R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26374"/>
            <a:ext cx="3096344" cy="20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5916" y="1268760"/>
            <a:ext cx="4968552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RS" sz="3200" dirty="0" err="1"/>
              <a:t>Ramovska</a:t>
            </a:r>
            <a:r>
              <a:rPr lang="sr-Latn-RS" sz="3200" dirty="0"/>
              <a:t> oplata PERI TRIO je </a:t>
            </a:r>
            <a:r>
              <a:rPr lang="sr-Latn-RS" sz="3200" dirty="0" smtClean="0"/>
              <a:t>univerzalna </a:t>
            </a:r>
            <a:r>
              <a:rPr lang="sr-Latn-RS" sz="3200" dirty="0"/>
              <a:t>i višestruko upotrebljiva. </a:t>
            </a:r>
            <a:endParaRPr lang="sr-Latn-RS" sz="3200" dirty="0" smtClean="0"/>
          </a:p>
          <a:p>
            <a:pPr algn="l"/>
            <a:r>
              <a:rPr lang="sr-Latn-RS" sz="3200" dirty="0" smtClean="0"/>
              <a:t>Zahvaljujući standardnim </a:t>
            </a:r>
            <a:r>
              <a:rPr lang="sr-Latn-RS" sz="3200" dirty="0"/>
              <a:t>visinama od </a:t>
            </a:r>
            <a:r>
              <a:rPr lang="sr-Latn-RS" sz="3200" b="1" dirty="0"/>
              <a:t>2,70 m i 3,30 m</a:t>
            </a:r>
            <a:r>
              <a:rPr lang="sr-Latn-RS" sz="3200" dirty="0"/>
              <a:t>, kao i promišljenom asortimanu širina, primenjiva je kako na malim, tako i na velikim gradilištima.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637"/>
            <a:ext cx="3096344" cy="369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9921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5788"/>
    </mc:Choice>
    <mc:Fallback>
      <p:transition spd="slow" advTm="10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OPLATA PERI TRIO ZA ZIDOVE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600200"/>
            <a:ext cx="5472608" cy="4853136"/>
          </a:xfrm>
        </p:spPr>
        <p:txBody>
          <a:bodyPr>
            <a:normAutofit fontScale="77500" lnSpcReduction="20000"/>
          </a:bodyPr>
          <a:lstStyle/>
          <a:p>
            <a:r>
              <a:rPr lang="sr-Latn-RS" b="1" dirty="0"/>
              <a:t>TRIO 330 </a:t>
            </a:r>
            <a:r>
              <a:rPr lang="sr-Latn-RS" dirty="0"/>
              <a:t>je samostalan sistem oplate sa samo </a:t>
            </a:r>
            <a:r>
              <a:rPr lang="sr-Latn-RS" b="1" u="sng" dirty="0"/>
              <a:t>6 različitih veličina panela</a:t>
            </a:r>
            <a:r>
              <a:rPr lang="sr-Latn-RS" dirty="0"/>
              <a:t>. Jednostavan </a:t>
            </a:r>
            <a:r>
              <a:rPr lang="sr-Latn-RS" b="1" u="sng" dirty="0"/>
              <a:t>modul od 30 cm </a:t>
            </a:r>
            <a:r>
              <a:rPr lang="sr-Latn-RS" dirty="0"/>
              <a:t>za promenu veličine panela i </a:t>
            </a:r>
            <a:endParaRPr lang="sr-Latn-RS" dirty="0" smtClean="0"/>
          </a:p>
          <a:p>
            <a:r>
              <a:rPr lang="sr-Latn-RS" b="1" u="sng" dirty="0" smtClean="0"/>
              <a:t>TRIO </a:t>
            </a:r>
            <a:r>
              <a:rPr lang="sr-Latn-RS" b="1" u="sng" dirty="0"/>
              <a:t>panel širine 72 cm </a:t>
            </a:r>
            <a:r>
              <a:rPr lang="sr-Latn-RS" dirty="0"/>
              <a:t>umanjuju količinu potrebne oplate i povećavaju njeno </a:t>
            </a:r>
            <a:r>
              <a:rPr lang="sr-Latn-RS" dirty="0" smtClean="0"/>
              <a:t>iskorišćenje.</a:t>
            </a:r>
          </a:p>
          <a:p>
            <a:r>
              <a:rPr lang="sr-Latn-RS" b="1" u="sng" dirty="0" smtClean="0"/>
              <a:t>Veliki </a:t>
            </a:r>
            <a:r>
              <a:rPr lang="sr-Latn-RS" b="1" u="sng" dirty="0"/>
              <a:t>TRIO panel dimenzija 270 x 240 </a:t>
            </a:r>
            <a:r>
              <a:rPr lang="sr-Latn-RS" dirty="0"/>
              <a:t>nudi dodatne, bitne prednosti:</a:t>
            </a:r>
            <a:br>
              <a:rPr lang="sr-Latn-RS" dirty="0"/>
            </a:br>
            <a:r>
              <a:rPr lang="sr-Latn-RS" dirty="0"/>
              <a:t>- pravougaoni oblik kako bi se dobile 2 visine i 2 širine za maksimalno </a:t>
            </a:r>
            <a:r>
              <a:rPr lang="sr-Latn-RS" dirty="0" smtClean="0"/>
              <a:t>iskorišćenje </a:t>
            </a:r>
            <a:r>
              <a:rPr lang="sr-Latn-RS" dirty="0"/>
              <a:t>celokupne površine panela</a:t>
            </a:r>
            <a:br>
              <a:rPr lang="sr-Latn-RS" dirty="0"/>
            </a:br>
            <a:endParaRPr lang="sr-Latn-RS" dirty="0"/>
          </a:p>
        </p:txBody>
      </p:sp>
      <p:pic>
        <p:nvPicPr>
          <p:cNvPr id="2052" name="Picture 4" descr="T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7610"/>
            <a:ext cx="3610448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8509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4673"/>
    </mc:Choice>
    <mc:Fallback>
      <p:transition spd="slow" advTm="5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75" t="11270" r="18432" b="6250"/>
          <a:stretch/>
        </p:blipFill>
        <p:spPr bwMode="auto">
          <a:xfrm>
            <a:off x="-1" y="0"/>
            <a:ext cx="9159799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9953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5110"/>
    </mc:Choice>
    <mc:Fallback>
      <p:transition spd="slow" advTm="6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-1588"/>
            <a:ext cx="9034463" cy="6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9663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7083"/>
    </mc:Choice>
    <mc:Fallback>
      <p:transition spd="slow" advTm="8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OPLATA ZA OKNO LIFTA</a:t>
            </a:r>
            <a:endParaRPr lang="sr-Latn-R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1" y="1978936"/>
            <a:ext cx="2796363" cy="413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89" y="1961357"/>
            <a:ext cx="5548889" cy="413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7750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1661"/>
    </mc:Choice>
    <mc:Fallback>
      <p:transition spd="slow" advTm="8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0" t="12090" r="19468" b="4509"/>
          <a:stretch/>
        </p:blipFill>
        <p:spPr bwMode="auto">
          <a:xfrm>
            <a:off x="6333" y="28848"/>
            <a:ext cx="9144001" cy="665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9611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337"/>
    </mc:Choice>
    <mc:Fallback>
      <p:transition spd="slow" advTm="1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30" t="12295" r="19238" b="6251"/>
          <a:stretch/>
        </p:blipFill>
        <p:spPr bwMode="auto">
          <a:xfrm>
            <a:off x="0" y="24768"/>
            <a:ext cx="9174399" cy="650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513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9845"/>
    </mc:Choice>
    <mc:Fallback>
      <p:transition spd="slow" advTm="12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462</Words>
  <Application>Microsoft Office PowerPoint</Application>
  <PresentationFormat>On-screen Show (4:3)</PresentationFormat>
  <Paragraphs>166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Oplate - PRIMER</vt:lpstr>
      <vt:lpstr>OPLATE</vt:lpstr>
      <vt:lpstr>PERI OPLATE</vt:lpstr>
      <vt:lpstr>OPLATA PERI TRIO ZA ZIDOVE</vt:lpstr>
      <vt:lpstr>Slide 5</vt:lpstr>
      <vt:lpstr>Slide 6</vt:lpstr>
      <vt:lpstr>OPLATA ZA OKNO LIFTA</vt:lpstr>
      <vt:lpstr>Slide 8</vt:lpstr>
      <vt:lpstr>Slide 9</vt:lpstr>
      <vt:lpstr>ODREĐIVANJE STRUKTURE OBJEKTA</vt:lpstr>
      <vt:lpstr>Slide 11</vt:lpstr>
      <vt:lpstr>Slide 12</vt:lpstr>
      <vt:lpstr>Slide 13</vt:lpstr>
      <vt:lpstr>Slide 14</vt:lpstr>
      <vt:lpstr>Slide 15</vt:lpstr>
      <vt:lpstr>Slide 16</vt:lpstr>
      <vt:lpstr>TAKT 1, 2, 3, 4</vt:lpstr>
      <vt:lpstr>Ploča međuspratne konstrukcije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Slobodan Jovovic</dc:creator>
  <cp:lastModifiedBy>PC</cp:lastModifiedBy>
  <cp:revision>33</cp:revision>
  <dcterms:created xsi:type="dcterms:W3CDTF">2015-12-16T07:26:19Z</dcterms:created>
  <dcterms:modified xsi:type="dcterms:W3CDTF">2020-11-15T21:32:29Z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1026965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