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2" r:id="rId3"/>
    <p:sldId id="286" r:id="rId4"/>
    <p:sldId id="256" r:id="rId5"/>
    <p:sldId id="284" r:id="rId6"/>
    <p:sldId id="262" r:id="rId7"/>
    <p:sldId id="275" r:id="rId8"/>
    <p:sldId id="271" r:id="rId9"/>
    <p:sldId id="265" r:id="rId10"/>
    <p:sldId id="277" r:id="rId11"/>
    <p:sldId id="279" r:id="rId12"/>
    <p:sldId id="280" r:id="rId13"/>
    <p:sldId id="281" r:id="rId14"/>
    <p:sldId id="263" r:id="rId15"/>
    <p:sldId id="267" r:id="rId16"/>
    <p:sldId id="266" r:id="rId17"/>
    <p:sldId id="268" r:id="rId18"/>
    <p:sldId id="264" r:id="rId19"/>
    <p:sldId id="272" r:id="rId20"/>
    <p:sldId id="273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56B4F-B462-4F5C-8A87-3E44025F5FF9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1392E-44A3-40F0-9342-7002D9E9C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8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392E-44A3-40F0-9342-7002D9E9CB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5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1392E-44A3-40F0-9342-7002D9E9CB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0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0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1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0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2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5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DC166-D634-4254-B433-65B8D20630FD}" type="datetimeFigureOut">
              <a:rPr lang="en-US" smtClean="0"/>
              <a:t>22-Sep-21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5A5-977B-4403-ABE8-83FB34C47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458" y="2883240"/>
            <a:ext cx="40821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sr-Cyrl-B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Радован </a:t>
            </a:r>
            <a:r>
              <a:rPr lang="sr-Cyrl-B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Белеслин</a:t>
            </a:r>
            <a:endParaRPr lang="sr-Cyrl-B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1965 - 2021</a:t>
            </a:r>
            <a:endParaRPr lang="sr-Cyrl-B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96018" y="-14302"/>
            <a:ext cx="5495982" cy="68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99" y="0"/>
            <a:ext cx="1833603" cy="32017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3235"/>
            <a:ext cx="6120000" cy="37747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129" y="4110233"/>
            <a:ext cx="4359601" cy="2732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458" y="380165"/>
            <a:ext cx="4280950" cy="34091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200" y="3046414"/>
            <a:ext cx="2844800" cy="38009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6064741" y="6309186"/>
            <a:ext cx="3615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i="1" dirty="0">
                <a:solidFill>
                  <a:schemeClr val="bg2">
                    <a:lumMod val="10000"/>
                  </a:schemeClr>
                </a:solidFill>
              </a:rPr>
              <a:t>а</a:t>
            </a:r>
            <a:r>
              <a:rPr lang="sr-Cyrl-BA" sz="2800" i="1" dirty="0" smtClean="0">
                <a:solidFill>
                  <a:schemeClr val="bg2">
                    <a:lumMod val="10000"/>
                  </a:schemeClr>
                </a:solidFill>
              </a:rPr>
              <a:t>прил </a:t>
            </a:r>
            <a:r>
              <a:rPr lang="sr-Latn-BA" sz="2800" i="1" dirty="0" smtClean="0">
                <a:solidFill>
                  <a:schemeClr val="bg2">
                    <a:lumMod val="10000"/>
                  </a:schemeClr>
                </a:solidFill>
              </a:rPr>
              <a:t>2002</a:t>
            </a:r>
            <a:endParaRPr lang="sr-Cyrl-BA" sz="2800" i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19" y="289386"/>
            <a:ext cx="665118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Реконструкција цркве Благовештења манастира </a:t>
            </a:r>
            <a:r>
              <a:rPr lang="ru-RU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Житомислић</a:t>
            </a:r>
            <a:endParaRPr lang="sr-Latn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Latn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2002-2005</a:t>
            </a:r>
            <a:endParaRPr lang="sr-Cyrl-BA" sz="2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sr-Cyrl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Пројектант конструктивне фазе: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298" y="898967"/>
            <a:ext cx="1175845" cy="5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262" b="2971"/>
          <a:stretch/>
        </p:blipFill>
        <p:spPr>
          <a:xfrm>
            <a:off x="175609" y="3576141"/>
            <a:ext cx="3080052" cy="29461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548" b="6176"/>
          <a:stretch/>
        </p:blipFill>
        <p:spPr>
          <a:xfrm flipH="1">
            <a:off x="3537154" y="1777593"/>
            <a:ext cx="3450623" cy="2465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036" r="1197" b="1282"/>
          <a:stretch/>
        </p:blipFill>
        <p:spPr>
          <a:xfrm>
            <a:off x="7045383" y="0"/>
            <a:ext cx="5146617" cy="676910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40074" t="24781" r="5586" b="25919"/>
          <a:stretch/>
        </p:blipFill>
        <p:spPr>
          <a:xfrm>
            <a:off x="9132902" y="1652816"/>
            <a:ext cx="2830498" cy="341630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300" y="77309"/>
            <a:ext cx="4271018" cy="33516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4236864" y="289386"/>
            <a:ext cx="7664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Реконструкција цркве </a:t>
            </a:r>
            <a:r>
              <a:rPr lang="ru-RU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Св. апостола Павла </a:t>
            </a:r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манастира </a:t>
            </a:r>
            <a:r>
              <a:rPr lang="sr-Cyrl-BA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Петропавлов</a:t>
            </a:r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Требиње</a:t>
            </a:r>
            <a:endParaRPr lang="sr-Latn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Latn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</a:t>
            </a:r>
            <a:r>
              <a:rPr lang="sr-Cyrl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sr-Latn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-200</a:t>
            </a:r>
            <a:r>
              <a:rPr lang="sr-Cyrl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648" y="1678217"/>
            <a:ext cx="4529065" cy="954107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2800" i="1" dirty="0" smtClean="0"/>
              <a:t>Пројектант конструкције: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4441"/>
          <a:stretch/>
        </p:blipFill>
        <p:spPr>
          <a:xfrm flipH="1">
            <a:off x="7567657" y="3969556"/>
            <a:ext cx="4065542" cy="29083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-325607" y="2964089"/>
            <a:ext cx="1623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2800" i="1" dirty="0" smtClean="0">
                <a:solidFill>
                  <a:schemeClr val="bg2">
                    <a:lumMod val="10000"/>
                  </a:schemeClr>
                </a:solidFill>
              </a:rPr>
              <a:t>2006</a:t>
            </a:r>
            <a:endParaRPr lang="sr-Cyrl-BA" sz="2800" i="1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1932"/>
          <a:stretch/>
        </p:blipFill>
        <p:spPr>
          <a:xfrm>
            <a:off x="3305599" y="4164438"/>
            <a:ext cx="3739784" cy="25971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7421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100" y="935001"/>
            <a:ext cx="3784377" cy="5838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609" t="25420"/>
          <a:stretch/>
        </p:blipFill>
        <p:spPr>
          <a:xfrm>
            <a:off x="4617957" y="2616200"/>
            <a:ext cx="3975100" cy="44050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19" y="773112"/>
            <a:ext cx="3428333" cy="5983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376" y="2300733"/>
            <a:ext cx="3806875" cy="41865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83020" y="289386"/>
            <a:ext cx="116187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Конструктивна санација и рестаурација Саборне цркве у </a:t>
            </a:r>
            <a:r>
              <a:rPr lang="ru-RU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Сарајеву</a:t>
            </a:r>
            <a:endParaRPr lang="sr-Latn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Latn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2008-2010</a:t>
            </a:r>
            <a:endParaRPr lang="sr-Latn-BA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sr-Latn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Пројектант конструкције:</a:t>
            </a:r>
            <a:endParaRPr lang="sr-Latn-BA" sz="2800" i="1" dirty="0" smtClean="0"/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76117" t="36660" r="4347" b="18707"/>
          <a:stretch/>
        </p:blipFill>
        <p:spPr>
          <a:xfrm>
            <a:off x="6751972" y="3286408"/>
            <a:ext cx="1541128" cy="2636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9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1" y="2495550"/>
            <a:ext cx="6381749" cy="43624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6000750" y="289386"/>
            <a:ext cx="59009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Обнова цркве у Маринима, </a:t>
            </a:r>
            <a:r>
              <a:rPr lang="ru-RU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Љубија</a:t>
            </a:r>
            <a:endParaRPr lang="sr-Latn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Latn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</a:t>
            </a:r>
            <a:endParaRPr lang="sr-Latn-BA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sr-Latn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/>
              <a:t>Пројектант конструктивне фазе</a:t>
            </a:r>
            <a:r>
              <a:rPr lang="sr-Cyrl-BA" sz="2800" i="1" dirty="0" smtClean="0"/>
              <a:t>:</a:t>
            </a:r>
            <a:endParaRPr lang="sr-Latn-BA" sz="2800" i="1" dirty="0" smtClean="0"/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108"/>
          <a:stretch/>
        </p:blipFill>
        <p:spPr>
          <a:xfrm>
            <a:off x="457092" y="165337"/>
            <a:ext cx="5062880" cy="63985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986" y="6438900"/>
            <a:ext cx="20193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453" t="5769" r="4259" b="5837"/>
          <a:stretch/>
        </p:blipFill>
        <p:spPr>
          <a:xfrm>
            <a:off x="2036986" y="146950"/>
            <a:ext cx="1901953" cy="10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0" y="341975"/>
            <a:ext cx="9118600" cy="64806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83019" y="314786"/>
            <a:ext cx="495751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Нова зграда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Архитектонско-грађевинско-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геодетског факултета</a:t>
            </a:r>
          </a:p>
          <a:p>
            <a:r>
              <a:rPr lang="sr-Cyrl-BA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</a:t>
            </a:r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Шумарског факултета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Универзитета у Бањалуци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Универзитетски град</a:t>
            </a:r>
          </a:p>
          <a:p>
            <a:endParaRPr lang="sr-Cyrl-BA" sz="2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BA" sz="2800" i="1" dirty="0" smtClean="0"/>
              <a:t>Пројектант </a:t>
            </a:r>
          </a:p>
          <a:p>
            <a:r>
              <a:rPr lang="sr-Cyrl-BA" sz="2800" i="1" dirty="0" smtClean="0"/>
              <a:t>конструкције:</a:t>
            </a:r>
          </a:p>
          <a:p>
            <a:r>
              <a:rPr lang="sr-Cyrl-BA" sz="2800" i="1" dirty="0" smtClean="0"/>
              <a:t>мр Радован </a:t>
            </a:r>
          </a:p>
          <a:p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1264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4781"/>
            <a:ext cx="12192000" cy="44732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83019" y="314786"/>
            <a:ext cx="116187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Студентски дом</a:t>
            </a:r>
            <a:r>
              <a:rPr lang="sr-Cyrl-BA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Универзитета у Бањалуци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Универзитетски град</a:t>
            </a:r>
          </a:p>
          <a:p>
            <a:pPr algn="ctr"/>
            <a:endParaRPr lang="sr-Cyrl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Пројектант конструкције: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8671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026"/>
          <a:stretch/>
        </p:blipFill>
        <p:spPr>
          <a:xfrm>
            <a:off x="1006162" y="627127"/>
            <a:ext cx="10392245" cy="621817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283019" y="200486"/>
            <a:ext cx="116187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Надоградња зграде</a:t>
            </a:r>
            <a:r>
              <a:rPr lang="sr-Cyrl-BA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Економског факултета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Универзитета у Бањалуци</a:t>
            </a:r>
          </a:p>
          <a:p>
            <a:endParaRPr lang="sr-Cyrl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Пројектант конструкције: 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7527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2691" y="14479"/>
            <a:ext cx="9119783" cy="684352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283020" y="439158"/>
            <a:ext cx="3408305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Cyrl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r-Cyrl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Реконструкција 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парка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Младен Стојановић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 Бањалуци</a:t>
            </a:r>
          </a:p>
          <a:p>
            <a:endParaRPr lang="sr-Cyrl-BA" sz="2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r-Cyrl-BA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r-Cyrl-BA" sz="28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BA" sz="2800" i="1" dirty="0" smtClean="0"/>
              <a:t>Пројектант </a:t>
            </a:r>
          </a:p>
          <a:p>
            <a:r>
              <a:rPr lang="sr-Cyrl-BA" sz="2800" i="1" dirty="0"/>
              <a:t>к</a:t>
            </a:r>
            <a:r>
              <a:rPr lang="sr-Cyrl-BA" sz="2800" i="1" dirty="0" smtClean="0"/>
              <a:t>онструктивне </a:t>
            </a:r>
          </a:p>
          <a:p>
            <a:r>
              <a:rPr lang="sr-Cyrl-BA" sz="2800" i="1" dirty="0" smtClean="0"/>
              <a:t>фазе:</a:t>
            </a:r>
          </a:p>
          <a:p>
            <a:r>
              <a:rPr lang="sr-Cyrl-BA" sz="2800" i="1" dirty="0" smtClean="0"/>
              <a:t>мр Радован </a:t>
            </a:r>
          </a:p>
          <a:p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01208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092" y="1"/>
            <a:ext cx="1904433" cy="13339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51" y="680476"/>
            <a:ext cx="1895475" cy="12497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83020" y="181436"/>
            <a:ext cx="11618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Конструктивна санација и рестаурација </a:t>
            </a:r>
            <a:endParaRPr lang="ru-RU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моста </a:t>
            </a:r>
            <a:r>
              <a:rPr lang="ru-RU" sz="28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ријеци Жепи, </a:t>
            </a:r>
            <a:r>
              <a:rPr lang="ru-RU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Рогатица</a:t>
            </a:r>
          </a:p>
          <a:p>
            <a:pPr algn="ctr"/>
            <a:r>
              <a:rPr lang="ru-RU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2012</a:t>
            </a:r>
            <a:endParaRPr lang="sr-Cyrl-BA" sz="2800" i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1582146"/>
            <a:ext cx="6229351" cy="527585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318"/>
          <a:stretch/>
        </p:blipFill>
        <p:spPr>
          <a:xfrm>
            <a:off x="0" y="1579408"/>
            <a:ext cx="6496049" cy="528133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/>
          <p:cNvSpPr txBox="1"/>
          <p:nvPr/>
        </p:nvSpPr>
        <p:spPr>
          <a:xfrm>
            <a:off x="3789662" y="1615473"/>
            <a:ext cx="4317247" cy="954107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sr-Cyrl-BA" sz="2800" i="1" dirty="0" smtClean="0"/>
              <a:t>Пројектант конструкције: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864" y="17051"/>
            <a:ext cx="3086542" cy="19131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815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17"/>
          <a:stretch/>
        </p:blipFill>
        <p:spPr>
          <a:xfrm>
            <a:off x="0" y="1538504"/>
            <a:ext cx="12192000" cy="530498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4392298" y="314786"/>
            <a:ext cx="75094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Мост у насељу Долац у Бањалуци</a:t>
            </a:r>
          </a:p>
          <a:p>
            <a:pPr algn="ctr"/>
            <a:endParaRPr lang="sr-Cyrl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Пројектант конструкције: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0" y="0"/>
            <a:ext cx="4608198" cy="34544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153" t="43974" r="13966" b="17108"/>
          <a:stretch/>
        </p:blipFill>
        <p:spPr>
          <a:xfrm>
            <a:off x="3263900" y="1538504"/>
            <a:ext cx="685800" cy="1344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47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017" y="4900840"/>
            <a:ext cx="116187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Магистарска </a:t>
            </a:r>
            <a:r>
              <a:rPr lang="sr-Cyrl-BA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теза</a:t>
            </a:r>
          </a:p>
          <a:p>
            <a:pPr algn="ctr"/>
            <a:endParaRPr lang="sr-Cyrl-BA" sz="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/>
              <a:t>Радован Белеслин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‘’Дијагноза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стања као подлога за процену преосталог века трајања и одржавања бетонских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конструкција’’,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Грађевински факултет, Суботица, 1999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017" y="321874"/>
            <a:ext cx="116187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Рођен</a:t>
            </a:r>
            <a:r>
              <a:rPr lang="ru-RU" sz="2400" b="1" i="1" dirty="0" smtClean="0"/>
              <a:t> </a:t>
            </a:r>
            <a:r>
              <a:rPr lang="ru-RU" sz="2400" b="1" i="1" dirty="0"/>
              <a:t>30. марта </a:t>
            </a:r>
            <a:r>
              <a:rPr lang="ru-RU" sz="2400" b="1" i="1" dirty="0" smtClean="0"/>
              <a:t>1965. </a:t>
            </a:r>
            <a:r>
              <a:rPr lang="ru-RU" sz="2400" b="1" i="1" dirty="0"/>
              <a:t>године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 Осијеку, Република Хрватска.</a:t>
            </a:r>
          </a:p>
          <a:p>
            <a:pPr algn="just"/>
            <a:endParaRPr lang="ru-RU" sz="2400" b="1" i="1" dirty="0" smtClean="0"/>
          </a:p>
          <a:p>
            <a:pPr algn="just"/>
            <a:r>
              <a:rPr lang="ru-RU" sz="2400" b="1" i="1" dirty="0" smtClean="0"/>
              <a:t>1984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Средња Грађевинска школа у Новом Саду; </a:t>
            </a:r>
          </a:p>
          <a:p>
            <a:pPr algn="just"/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Грађевински техничар смјера Високоградња</a:t>
            </a:r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endParaRPr lang="ru-RU" sz="24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2400" b="1" i="1" dirty="0" smtClean="0"/>
              <a:t>1988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Г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рађевински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факултет у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Суботици; Грађевински инжењер</a:t>
            </a:r>
          </a:p>
          <a:p>
            <a:pPr algn="just"/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AutoNum type="arabicPlain" startAt="1992"/>
            </a:pPr>
            <a:r>
              <a:rPr lang="ru-RU" sz="2400" b="1" i="1" dirty="0" smtClean="0"/>
              <a:t>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Грађевински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факултет у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Суботици, Конструктивно усмјерење;</a:t>
            </a:r>
          </a:p>
          <a:p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Дипломирани грађевински инжењер</a:t>
            </a:r>
          </a:p>
          <a:p>
            <a:endParaRPr lang="ru-RU" sz="24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2400" b="1" i="1" dirty="0" smtClean="0"/>
              <a:t>1999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Грађевински факултет у Суботици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; </a:t>
            </a:r>
          </a:p>
          <a:p>
            <a:pPr algn="just"/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Магистар техничких наука из области Грађевинарства</a:t>
            </a:r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9" y="0"/>
            <a:ext cx="10673155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283020" y="314786"/>
            <a:ext cx="116187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Мост у насељу Долац у Бањалуци</a:t>
            </a:r>
          </a:p>
          <a:p>
            <a:pPr algn="ctr"/>
            <a:endParaRPr lang="sr-Cyrl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Церемонија додјеле </a:t>
            </a:r>
            <a:r>
              <a:rPr lang="sr-Latn-BA" sz="2800" i="1" dirty="0" smtClean="0"/>
              <a:t>I </a:t>
            </a:r>
            <a:r>
              <a:rPr lang="sr-Cyrl-BA" sz="2800" i="1" dirty="0" smtClean="0"/>
              <a:t>награде</a:t>
            </a:r>
            <a:endParaRPr lang="sr-Latn-BA" sz="2800" i="1" dirty="0" smtClean="0"/>
          </a:p>
          <a:p>
            <a:pPr algn="ctr"/>
            <a:r>
              <a:rPr lang="sr-Latn-BA" sz="2800" i="1" dirty="0" smtClean="0"/>
              <a:t>7.11.2019</a:t>
            </a:r>
            <a:endParaRPr lang="sr-Cyrl-BA" sz="2800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210" t="22079" r="16873" b="10027"/>
          <a:stretch/>
        </p:blipFill>
        <p:spPr>
          <a:xfrm>
            <a:off x="7010400" y="1524000"/>
            <a:ext cx="2552700" cy="465619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476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458" y="2883240"/>
            <a:ext cx="40821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sr-Cyrl-B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Радован </a:t>
            </a:r>
            <a:r>
              <a:rPr lang="sr-Cyrl-B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Белеслин</a:t>
            </a:r>
            <a:endParaRPr lang="sr-Cyrl-BA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1965 - 2021</a:t>
            </a:r>
            <a:endParaRPr lang="sr-Cyrl-B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96018" y="-14302"/>
            <a:ext cx="5495982" cy="687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3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3017" y="321874"/>
            <a:ext cx="1161870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/>
              <a:t>1992 - 2000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Грађевински факултет у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Суботици </a:t>
            </a:r>
          </a:p>
          <a:p>
            <a:pPr algn="just"/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Универзитет у Новом Саду</a:t>
            </a:r>
          </a:p>
          <a:p>
            <a:pPr algn="just"/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Спрегнуте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преднапрегнуте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конструкције </a:t>
            </a:r>
          </a:p>
          <a:p>
            <a:pPr algn="just"/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Бетонске конструкције</a:t>
            </a:r>
          </a:p>
          <a:p>
            <a:pPr algn="just"/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Статика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линијских носача </a:t>
            </a:r>
            <a:endParaRPr lang="ru-RU" sz="24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Стабилност конструкција</a:t>
            </a:r>
          </a:p>
          <a:p>
            <a:pPr algn="just"/>
            <a:endParaRPr lang="ru-RU" sz="12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2400" b="1" i="1" dirty="0" smtClean="0"/>
              <a:t>2000 - 2014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Архитектонско-грађевинско-геодетски факултет </a:t>
            </a:r>
          </a:p>
          <a:p>
            <a:pPr algn="just"/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Универзитет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Бањалуци</a:t>
            </a:r>
          </a:p>
          <a:p>
            <a:pPr algn="just"/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Конструктерско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инжењерство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– СП ГР</a:t>
            </a:r>
          </a:p>
          <a:p>
            <a:pPr algn="just"/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Бетонске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конструкције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СП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</a:t>
            </a:r>
          </a:p>
          <a:p>
            <a:pPr algn="just"/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Бетонске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конструкције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СП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</a:t>
            </a:r>
          </a:p>
          <a:p>
            <a:pPr algn="just"/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Мостови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СП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</a:t>
            </a:r>
          </a:p>
          <a:p>
            <a:pPr algn="just"/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			Бетонске конструкције </a:t>
            </a:r>
            <a:r>
              <a:rPr lang="ru-RU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СП </a:t>
            </a:r>
            <a:r>
              <a:rPr lang="ru-RU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АРХ</a:t>
            </a:r>
          </a:p>
          <a:p>
            <a:pPr algn="just"/>
            <a:endParaRPr lang="ru-RU" sz="12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2400" b="1" i="1" dirty="0" smtClean="0"/>
              <a:t>2014 - 2015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Арс тектоница д.о.о. Бањалука </a:t>
            </a:r>
          </a:p>
          <a:p>
            <a:endParaRPr lang="ru-RU" sz="12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2400" b="1" i="1" dirty="0" smtClean="0"/>
              <a:t>2015 - 2021 </a:t>
            </a:r>
            <a:r>
              <a:rPr lang="ru-RU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Центар за градитељство </a:t>
            </a: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д.о.о. Бањалука </a:t>
            </a:r>
          </a:p>
        </p:txBody>
      </p:sp>
    </p:spTree>
    <p:extLst>
      <p:ext uri="{BB962C8B-B14F-4D97-AF65-F5344CB8AC3E}">
        <p14:creationId xmlns:p14="http://schemas.microsoft.com/office/powerpoint/2010/main" val="13381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4717"/>
          <a:stretch/>
        </p:blipFill>
        <p:spPr>
          <a:xfrm>
            <a:off x="5863684" y="2850805"/>
            <a:ext cx="6325451" cy="40071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10018" y="176610"/>
            <a:ext cx="11691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Курс цјеложивотног учења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Грађевинске мјере заштите од пожара</a:t>
            </a:r>
          </a:p>
          <a:p>
            <a:pPr algn="ctr"/>
            <a:r>
              <a:rPr lang="sr-Cyrl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АГГФ, 20.3.2019</a:t>
            </a:r>
          </a:p>
          <a:p>
            <a:pPr algn="ctr"/>
            <a:endParaRPr lang="sr-Cyrl-BA" sz="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мр Радован Белеслин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Смјернице за пројектовање конструкција 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оптерећених ватрогасним возилом</a:t>
            </a:r>
            <a:endParaRPr lang="sr-Cyrl-BA" sz="2800" b="1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6553"/>
          <a:stretch/>
        </p:blipFill>
        <p:spPr>
          <a:xfrm flipH="1">
            <a:off x="-9488" y="2850804"/>
            <a:ext cx="6273128" cy="40071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1249" t="14464" r="14635" b="6920"/>
          <a:stretch/>
        </p:blipFill>
        <p:spPr>
          <a:xfrm>
            <a:off x="8486780" y="3289049"/>
            <a:ext cx="2757482" cy="3267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5131" r="-119" b="10262"/>
          <a:stretch/>
        </p:blipFill>
        <p:spPr>
          <a:xfrm>
            <a:off x="2240" y="-29029"/>
            <a:ext cx="12204274" cy="68797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10018" y="176610"/>
            <a:ext cx="1169170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/>
              <a:t>Курс цјеложивотног учења</a:t>
            </a:r>
          </a:p>
          <a:p>
            <a:pPr algn="ctr"/>
            <a:r>
              <a:rPr lang="sr-Cyrl-BA" sz="2800" b="1" i="1" dirty="0" smtClean="0"/>
              <a:t>Земљотресно инжењерство</a:t>
            </a:r>
          </a:p>
          <a:p>
            <a:pPr algn="ctr"/>
            <a:r>
              <a:rPr lang="sr-Cyrl-BA" sz="2800" i="1" dirty="0" smtClean="0"/>
              <a:t>АГГФ, 12.6.2019</a:t>
            </a:r>
          </a:p>
          <a:p>
            <a:pPr algn="ctr"/>
            <a:endParaRPr lang="sr-Cyrl-BA" sz="800" b="1" i="1" dirty="0" smtClean="0"/>
          </a:p>
          <a:p>
            <a:pPr algn="ctr"/>
            <a:r>
              <a:rPr lang="sr-Cyrl-BA" sz="2800" b="1" i="1" dirty="0" smtClean="0"/>
              <a:t>мр Радован Белеслин</a:t>
            </a:r>
          </a:p>
          <a:p>
            <a:pPr algn="ctr"/>
            <a:r>
              <a:rPr lang="sr-Cyrl-B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BA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Асеизмичко</a:t>
            </a:r>
            <a:r>
              <a:rPr lang="sr-Cyrl-BA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пројектовање</a:t>
            </a:r>
            <a:endParaRPr lang="sr-Cyrl-B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502" t="16365" r="64000" b="10262"/>
          <a:stretch/>
        </p:blipFill>
        <p:spPr>
          <a:xfrm>
            <a:off x="304800" y="901700"/>
            <a:ext cx="4083260" cy="594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542" y="901186"/>
            <a:ext cx="3533178" cy="56810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283020" y="302359"/>
            <a:ext cx="808552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Поглавља </a:t>
            </a:r>
            <a:r>
              <a:rPr lang="ru-RU" sz="2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књигама и посебне </a:t>
            </a:r>
            <a:r>
              <a:rPr lang="ru-RU" sz="28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публикације</a:t>
            </a:r>
          </a:p>
          <a:p>
            <a:pPr algn="ctr"/>
            <a:endParaRPr lang="sr-Cyrl-BA" sz="8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sr-Cyrl-BA" sz="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Војислав 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Михаиловић, </a:t>
            </a:r>
            <a:r>
              <a:rPr lang="sr-Cyrl-BA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Лајчо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Стипић, Никола </a:t>
            </a:r>
            <a:r>
              <a:rPr lang="sr-Cyrl-BA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Иличић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Слободан </a:t>
            </a:r>
            <a:r>
              <a:rPr lang="sr-Cyrl-BA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Грковић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r-Cyrl-BA" sz="2400" i="1" dirty="0"/>
              <a:t>Радован Белеслин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sr-Cyrl-BA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Нека идејна </a:t>
            </a:r>
            <a:r>
              <a:rPr lang="sr-Cyrl-BA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решења</a:t>
            </a:r>
            <a:r>
              <a:rPr lang="sr-Cyrl-BA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r-Cyrl-BA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примене</a:t>
            </a:r>
            <a:r>
              <a:rPr lang="sr-Cyrl-BA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ЛАБ-а у зградама и халама, 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Монографија, Технологија Грађења, Грађевински факултет, Суботица, 1997</a:t>
            </a:r>
            <a:r>
              <a:rPr lang="sr-Cyrl-BA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ctr"/>
            <a:endParaRPr lang="sr-Cyrl-BA" sz="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Никола </a:t>
            </a:r>
            <a:r>
              <a:rPr lang="sr-Cyrl-BA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Иличић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Слободан </a:t>
            </a:r>
            <a:r>
              <a:rPr lang="sr-Cyrl-BA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Грковић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sr-Cyrl-BA" sz="2400" i="1" dirty="0"/>
              <a:t>Радован Белеслин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sr-Cyrl-BA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Димњаци и вентилације зграда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Грађевински факултет, Суботица, 1999</a:t>
            </a:r>
            <a:r>
              <a:rPr lang="sr-Cyrl-BA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ctr"/>
            <a:endParaRPr lang="sr-Cyrl-BA" sz="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Војислав Михаиловић, </a:t>
            </a:r>
            <a:r>
              <a:rPr lang="sr-Cyrl-BA" sz="2400" i="1" dirty="0"/>
              <a:t>Радован Белеслин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sr-Cyrl-BA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Анализа утицаја импулсног оптерећења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Грађевински факултет, Суботица, 1999</a:t>
            </a:r>
            <a:r>
              <a:rPr lang="sr-Cyrl-BA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ctr"/>
            <a:endParaRPr lang="sr-Cyrl-BA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400" i="1" dirty="0"/>
              <a:t>Радован Белеслин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sr-Cyrl-BA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Решени задаци </a:t>
            </a:r>
            <a:r>
              <a:rPr lang="sr-Cyrl-BA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 бетонских конструкција</a:t>
            </a:r>
            <a:r>
              <a:rPr lang="sr-Cyrl-BA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Скрипта, Архитектонско-грађевински факултет, Бањалука, 2005</a:t>
            </a:r>
            <a:r>
              <a:rPr lang="sr-Cyrl-BA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sr-Cyrl-BA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7983"/>
          <a:stretch/>
        </p:blipFill>
        <p:spPr>
          <a:xfrm>
            <a:off x="698802" y="3150118"/>
            <a:ext cx="6615930" cy="370788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6" name="Picture 2" descr="https://lh3.googleusercontent.com/pw/AM-JKLUvcFr-s6K1naxaYWPu2d0idoNXB81SocZkidnO2vmZ3DvPuYMsxuvGH0FPfsMMTOzf-WPaVlSjxxpu6W3RB28PeDfBwRMZ7Niu4TVhv2UQECfI6l-5Ax1NRkNszChO54n7-OCNnrUlwceD-SqilIFfKA=w1406-h938-no?authuser=0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5"/>
          <a:stretch/>
        </p:blipFill>
        <p:spPr bwMode="auto">
          <a:xfrm>
            <a:off x="7033726" y="2680256"/>
            <a:ext cx="4468294" cy="4126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214" t="16066" r="26994" b="30607"/>
          <a:stretch/>
        </p:blipFill>
        <p:spPr>
          <a:xfrm>
            <a:off x="5910724" y="288775"/>
            <a:ext cx="6014576" cy="3288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370" r="32465"/>
          <a:stretch/>
        </p:blipFill>
        <p:spPr>
          <a:xfrm>
            <a:off x="6608686" y="289965"/>
            <a:ext cx="3782434" cy="3286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1" name="TextBox 10"/>
          <p:cNvSpPr txBox="1"/>
          <p:nvPr/>
        </p:nvSpPr>
        <p:spPr>
          <a:xfrm>
            <a:off x="230889" y="494110"/>
            <a:ext cx="650030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Округли сто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Сеизмичка активност регије Бањалуке</a:t>
            </a:r>
          </a:p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Приближавање </a:t>
            </a:r>
            <a:r>
              <a:rPr lang="sr-Cyrl-BA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еврокодовима</a:t>
            </a:r>
            <a:endParaRPr lang="sr-Cyrl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sr-Cyrl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Модератор: 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  <a:p>
            <a:pPr algn="ctr"/>
            <a:r>
              <a:rPr lang="sr-Cyrl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АГГФ, </a:t>
            </a:r>
            <a:r>
              <a:rPr lang="sr-Latn-BA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24.12.2019</a:t>
            </a:r>
            <a:endParaRPr lang="sr-Cyrl-BA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4280"/>
            <a:ext cx="12197320" cy="63119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2626326" y="213186"/>
            <a:ext cx="6643920" cy="166199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Стамбени објекат</a:t>
            </a:r>
            <a:r>
              <a:rPr lang="sr-Latn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’’</a:t>
            </a:r>
            <a:r>
              <a:rPr lang="sr-Latn-BA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Penhil</a:t>
            </a:r>
            <a:r>
              <a:rPr lang="sr-Latn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’’</a:t>
            </a:r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у Бањалуци</a:t>
            </a:r>
          </a:p>
          <a:p>
            <a:pPr algn="ctr"/>
            <a:endParaRPr lang="sr-Cyrl-BA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sr-Cyrl-BA" sz="2800" i="1" dirty="0" smtClean="0"/>
              <a:t>Пројектант конструкције:</a:t>
            </a:r>
          </a:p>
          <a:p>
            <a:pPr algn="ctr"/>
            <a:r>
              <a:rPr lang="sr-Cyrl-BA" sz="2800" i="1" dirty="0" smtClean="0"/>
              <a:t>мр Радован </a:t>
            </a:r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26648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5559" y="5442"/>
            <a:ext cx="9686441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283019" y="314786"/>
            <a:ext cx="284118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Стамбени 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објекат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 Бањалуци</a:t>
            </a:r>
          </a:p>
          <a:p>
            <a:endParaRPr lang="sr-Cyrl-BA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Градитељска 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награда </a:t>
            </a:r>
          </a:p>
          <a:p>
            <a:r>
              <a:rPr lang="en-US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CEMEX</a:t>
            </a:r>
            <a:endParaRPr lang="sr-Cyrl-BA" sz="2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sr-Cyrl-BA" sz="800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Најбољи пројекат </a:t>
            </a:r>
          </a:p>
          <a:p>
            <a:r>
              <a:rPr lang="sr-Cyrl-BA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2019 у БиХ</a:t>
            </a:r>
          </a:p>
          <a:p>
            <a:endParaRPr lang="sr-Cyrl-BA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BA" sz="2800" i="1" dirty="0" smtClean="0"/>
              <a:t>Пројектант </a:t>
            </a:r>
          </a:p>
          <a:p>
            <a:r>
              <a:rPr lang="sr-Cyrl-BA" sz="2800" i="1" dirty="0" smtClean="0"/>
              <a:t>конструкције:</a:t>
            </a:r>
          </a:p>
          <a:p>
            <a:r>
              <a:rPr lang="sr-Cyrl-BA" sz="2800" i="1" dirty="0" smtClean="0"/>
              <a:t>мр Радован </a:t>
            </a:r>
          </a:p>
          <a:p>
            <a:r>
              <a:rPr lang="sr-Cyrl-BA" sz="2800" i="1" dirty="0" err="1" smtClean="0"/>
              <a:t>Белеслин</a:t>
            </a:r>
            <a:endParaRPr lang="sr-Cyrl-BA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8069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463</Words>
  <Application>Microsoft Office PowerPoint</Application>
  <PresentationFormat>Widescreen</PresentationFormat>
  <Paragraphs>156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Gordana Broćeta</dc:creator>
  <cp:lastModifiedBy>Gordana Broćeta</cp:lastModifiedBy>
  <cp:revision>70</cp:revision>
  <dcterms:created xsi:type="dcterms:W3CDTF">2021-09-15T16:42:10Z</dcterms:created>
  <dcterms:modified xsi:type="dcterms:W3CDTF">2021-09-22T07:42:55Z</dcterms:modified>
</cp:coreProperties>
</file>