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533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9729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7865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C686-B3D8-4FB6-93F2-6E6C600D77F9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62D83-2DD6-42E9-AA88-50F7AB626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AD81E-D44F-4A3F-B197-899B26744952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3BD77-2E3A-471A-A1CB-635851039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1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736F-0C14-48C0-B701-4FA8FC44A51B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7A08-3129-480A-8DF7-C11D32779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62877-74DD-4902-9A0A-B4904434AE82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7F81-15A6-4A8E-ADEE-03B535B4E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56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CBD9-9CF5-40DB-9A03-20D46D88771F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6096-0829-4CD4-83D7-1CC5D299F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39B1-9D83-4188-AD0D-FF49EC8FAD5C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B5474-4704-4CF8-A42D-9CA7D024C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5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8954-9486-422A-8E9D-4CB917D410AA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B253-648D-4DFF-ADAC-80A3AEDC2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AD3E5-FCC7-427A-B817-D7AB732D434B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6A50-722B-4384-B2A6-4FF43FEB9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1234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78DB-B1EB-47B6-84E6-8716273B59F7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1826-2198-4A00-AB05-148D5B55A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81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5779-31E8-4B9A-8820-5B9EA0ECF775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21AD1-6E8D-473D-92A8-ABD46A52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70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E2FF-CB8A-4BA3-A17A-1E0F15B35BE8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3EF9-2A75-4788-87B7-C9291EA62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9655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6810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2225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935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581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7561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4196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05087-4850-4197-9BE4-4BE07E26A97C}" type="datetimeFigureOut">
              <a:rPr lang="sr-Latn-RS" smtClean="0"/>
              <a:t>20.12.2020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2F124-28C8-4864-9513-A6E3CF7134B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081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1A0E9-2D1B-474A-B7E7-10F9867D1FF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A46CDD-201D-41A1-91CA-2AB55CF070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685058" y="980728"/>
            <a:ext cx="36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r-Cyrl-RS" sz="2000" b="1" smtClean="0">
                <a:latin typeface="+mn-lt"/>
                <a:cs typeface="Arial" panose="020B0604020202020204" pitchFamily="34" charset="0"/>
              </a:rPr>
              <a:t>ГРАЂЕВИНСКА </a:t>
            </a:r>
            <a:r>
              <a:rPr lang="sr-Cyrl-RS" sz="2000" b="1" dirty="0" smtClean="0">
                <a:latin typeface="+mn-lt"/>
                <a:cs typeface="Arial" panose="020B0604020202020204" pitchFamily="34" charset="0"/>
              </a:rPr>
              <a:t>МЕХАНИЗАЦИЈА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342351" y="3043803"/>
            <a:ext cx="63196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+mn-lt"/>
              </a:rPr>
              <a:t>Прорачун практичних учинака машина</a:t>
            </a:r>
            <a:endParaRPr lang="sr-Latn-RS" sz="2800" b="1" dirty="0" smtClean="0">
              <a:latin typeface="+mn-lt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+mn-lt"/>
              </a:rPr>
              <a:t> за земљане радове</a:t>
            </a:r>
            <a:endParaRPr lang="en-US" sz="2800" b="1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7"/>
    </mc:Choice>
    <mc:Fallback>
      <p:transition spd="slow" advTm="1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7038663"/>
                  </p:ext>
                </p:extLst>
              </p:nvPr>
            </p:nvGraphicFramePr>
            <p:xfrm>
              <a:off x="0" y="0"/>
              <a:ext cx="9144000" cy="690228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4907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449492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Радна операција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У</a:t>
                          </a:r>
                          <a:r>
                            <a:rPr lang="sr-Latn-CS" sz="2000">
                              <a:effectLst/>
                            </a:rPr>
                            <a:t>товар ископане земље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Снага мотор</a:t>
                          </a:r>
                          <a:r>
                            <a:rPr lang="en-US" sz="1800">
                              <a:effectLst/>
                            </a:rPr>
                            <a:t>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p = </a:t>
                          </a:r>
                          <a:r>
                            <a:rPr lang="sr-Latn-CS" sz="2000">
                              <a:effectLst/>
                            </a:rPr>
                            <a:t>147</a:t>
                          </a: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sr-Latn-CS" sz="2000">
                              <a:effectLst/>
                            </a:rPr>
                            <a:t>W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Запремина радног органа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q=</a:t>
                          </a:r>
                          <a:r>
                            <a:rPr lang="en-US" sz="2000">
                              <a:effectLst/>
                            </a:rPr>
                            <a:t> 3</a:t>
                          </a:r>
                          <a:r>
                            <a:rPr lang="sr-Latn-CS" sz="2000">
                              <a:effectLst/>
                            </a:rPr>
                            <a:t> m</a:t>
                          </a:r>
                          <a:r>
                            <a:rPr lang="sr-Latn-CS" sz="20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T=60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</a:t>
                          </a:r>
                          <a:r>
                            <a:rPr lang="sr-Latn-CS" sz="2000" baseline="-25000">
                              <a:effectLst/>
                            </a:rPr>
                            <a:t>c</a:t>
                          </a:r>
                          <a:r>
                            <a:rPr lang="sr-Latn-CS" sz="2000">
                              <a:effectLst/>
                            </a:rPr>
                            <a:t>=1.1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v</a:t>
                          </a:r>
                          <a:r>
                            <a:rPr lang="sr-Latn-CS" sz="2000">
                              <a:effectLst/>
                            </a:rPr>
                            <a:t>=0.7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K</a:t>
                          </a:r>
                          <a:r>
                            <a:rPr lang="sr-Latn-CS" sz="2000" baseline="-25000" dirty="0">
                              <a:effectLst/>
                            </a:rPr>
                            <a:t>p</a:t>
                          </a:r>
                          <a:r>
                            <a:rPr lang="sr-Latn-CS" sz="2000" dirty="0">
                              <a:effectLst/>
                            </a:rPr>
                            <a:t>=1.00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Kr=0.80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захватања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материјала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K</a:t>
                          </a:r>
                          <a:r>
                            <a:rPr lang="sr-Latn-CS" sz="2000" baseline="-25000" dirty="0" err="1">
                              <a:effectLst/>
                            </a:rPr>
                            <a:t>z</a:t>
                          </a:r>
                          <a:r>
                            <a:rPr lang="sr-Latn-CS" sz="2000" dirty="0">
                              <a:effectLst/>
                            </a:rPr>
                            <a:t>=0.80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2055090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sr-Latn-RS" sz="20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3200" dirty="0" err="1">
                              <a:effectLst/>
                            </a:rPr>
                            <a:t>Прорачун</a:t>
                          </a:r>
                          <a:r>
                            <a:rPr lang="en-US" sz="3200" dirty="0">
                              <a:effectLst/>
                            </a:rPr>
                            <a:t> </a:t>
                          </a:r>
                          <a:r>
                            <a:rPr lang="en-US" sz="3200" dirty="0" err="1">
                              <a:effectLst/>
                            </a:rPr>
                            <a:t>практичног</a:t>
                          </a:r>
                          <a:r>
                            <a:rPr lang="en-US" sz="3200" dirty="0">
                              <a:effectLst/>
                            </a:rPr>
                            <a:t> </a:t>
                          </a:r>
                          <a:r>
                            <a:rPr lang="en-US" sz="3200" dirty="0" err="1">
                              <a:effectLst/>
                            </a:rPr>
                            <a:t>учинка</a:t>
                          </a:r>
                          <a:r>
                            <a:rPr lang="en-US" sz="3200" dirty="0">
                              <a:effectLst/>
                            </a:rPr>
                            <a:t>:</a:t>
                          </a:r>
                          <a:endParaRPr lang="sr-Latn-RS" sz="28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sr-Latn-RS" sz="20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800" dirty="0">
                              <a:effectLst/>
                            </a:rPr>
                            <a:t> </a:t>
                          </a:r>
                          <a:r>
                            <a:rPr lang="en-US" sz="2800" dirty="0">
                              <a:effectLst/>
                            </a:rPr>
                            <a:t>= </a:t>
                          </a:r>
                          <a:r>
                            <a:rPr lang="en-US" sz="2800" u="sng" dirty="0">
                              <a:effectLst/>
                            </a:rPr>
                            <a:t>73.31 </a:t>
                          </a:r>
                          <a:r>
                            <a:rPr lang="sr-Latn-CS" sz="2800" u="sng" dirty="0">
                              <a:effectLst/>
                            </a:rPr>
                            <a:t>m</a:t>
                          </a:r>
                          <a:r>
                            <a:rPr lang="en-US" sz="2800" u="sng" baseline="30000" dirty="0">
                              <a:effectLst/>
                            </a:rPr>
                            <a:t>3</a:t>
                          </a:r>
                          <a:r>
                            <a:rPr lang="en-US" sz="2800" u="sng" dirty="0">
                              <a:effectLst/>
                            </a:rPr>
                            <a:t>/h</a:t>
                          </a:r>
                          <a:endParaRPr lang="sr-Latn-RS" sz="20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400" dirty="0">
                              <a:effectLst/>
                            </a:rPr>
                            <a:t> </a:t>
                          </a:r>
                          <a:endParaRPr lang="sr-Latn-RS" sz="12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7038663"/>
                  </p:ext>
                </p:extLst>
              </p:nvPr>
            </p:nvGraphicFramePr>
            <p:xfrm>
              <a:off x="0" y="0"/>
              <a:ext cx="9144000" cy="690228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49076"/>
                    <a:gridCol w="4494924"/>
                  </a:tblGrid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Радна операција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У</a:t>
                          </a:r>
                          <a:r>
                            <a:rPr lang="sr-Latn-CS" sz="2000">
                              <a:effectLst/>
                            </a:rPr>
                            <a:t>товар ископане земље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Снага мотор</a:t>
                          </a:r>
                          <a:r>
                            <a:rPr lang="en-US" sz="1800">
                              <a:effectLst/>
                            </a:rPr>
                            <a:t>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p = </a:t>
                          </a:r>
                          <a:r>
                            <a:rPr lang="sr-Latn-CS" sz="2000">
                              <a:effectLst/>
                            </a:rPr>
                            <a:t>147</a:t>
                          </a: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sr-Latn-CS" sz="2000">
                              <a:effectLst/>
                            </a:rPr>
                            <a:t>W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Запремина радног органа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q=</a:t>
                          </a:r>
                          <a:r>
                            <a:rPr lang="en-US" sz="2000">
                              <a:effectLst/>
                            </a:rPr>
                            <a:t> 3</a:t>
                          </a:r>
                          <a:r>
                            <a:rPr lang="sr-Latn-CS" sz="2000">
                              <a:effectLst/>
                            </a:rPr>
                            <a:t> m</a:t>
                          </a:r>
                          <a:r>
                            <a:rPr lang="sr-Latn-CS" sz="20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T=60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94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</a:t>
                          </a:r>
                          <a:r>
                            <a:rPr lang="sr-Latn-CS" sz="2000" baseline="-25000">
                              <a:effectLst/>
                            </a:rPr>
                            <a:t>c</a:t>
                          </a:r>
                          <a:r>
                            <a:rPr lang="sr-Latn-CS" sz="2000">
                              <a:effectLst/>
                            </a:rPr>
                            <a:t>=1.1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v</a:t>
                          </a:r>
                          <a:r>
                            <a:rPr lang="sr-Latn-CS" sz="2000">
                              <a:effectLst/>
                            </a:rPr>
                            <a:t>=0.7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K</a:t>
                          </a:r>
                          <a:r>
                            <a:rPr lang="sr-Latn-CS" sz="2000" baseline="-25000" dirty="0">
                              <a:effectLst/>
                            </a:rPr>
                            <a:t>p</a:t>
                          </a:r>
                          <a:r>
                            <a:rPr lang="sr-Latn-CS" sz="2000" dirty="0">
                              <a:effectLst/>
                            </a:rPr>
                            <a:t>=1.00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Kr=0.80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890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захватања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материјала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K</a:t>
                          </a:r>
                          <a:r>
                            <a:rPr lang="sr-Latn-CS" sz="2000" baseline="-25000" dirty="0" err="1">
                              <a:effectLst/>
                            </a:rPr>
                            <a:t>z</a:t>
                          </a:r>
                          <a:r>
                            <a:rPr lang="sr-Latn-CS" sz="2000" dirty="0">
                              <a:effectLst/>
                            </a:rPr>
                            <a:t>=0.80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099374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t="-231105" b="-29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7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1"/>
    </mc:Choice>
    <mc:Fallback>
      <p:transition spd="slow" advTm="4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040979"/>
          </a:xfrm>
        </p:spPr>
        <p:txBody>
          <a:bodyPr/>
          <a:lstStyle/>
          <a:p>
            <a:pPr algn="ctr"/>
            <a:r>
              <a:rPr lang="en-US" i="1" dirty="0" err="1"/>
              <a:t>Камион</a:t>
            </a:r>
            <a:r>
              <a:rPr lang="en-US" i="1" dirty="0"/>
              <a:t> MERCEDES ACTROS 2640</a:t>
            </a:r>
            <a:endParaRPr lang="sr-Latn-RS" dirty="0"/>
          </a:p>
        </p:txBody>
      </p:sp>
      <p:pic>
        <p:nvPicPr>
          <p:cNvPr id="4" name="Picture 3" descr="D:\Sintezni\Bata sintezni\Kamion Mercede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676875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5"/>
    </mc:Choice>
    <mc:Fallback>
      <p:transition spd="slow" advTm="2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91811"/>
                  </p:ext>
                </p:extLst>
              </p:nvPr>
            </p:nvGraphicFramePr>
            <p:xfrm>
              <a:off x="0" y="-17"/>
              <a:ext cx="9144000" cy="684722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33874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4510126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26809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 dirty="0">
                              <a:effectLst/>
                            </a:rPr>
                            <a:t>Р</a:t>
                          </a:r>
                          <a:r>
                            <a:rPr lang="sr-Cyrl-CS" sz="1800" dirty="0" err="1">
                              <a:effectLst/>
                            </a:rPr>
                            <a:t>адна</a:t>
                          </a:r>
                          <a:r>
                            <a:rPr lang="sr-Cyrl-CS" sz="1800" dirty="0">
                              <a:effectLst/>
                            </a:rPr>
                            <a:t> операција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2000" dirty="0">
                              <a:effectLst/>
                            </a:rPr>
                            <a:t>Транспорт и истовар ископане земље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q=</a:t>
                          </a:r>
                          <a:r>
                            <a:rPr lang="en-US" sz="1600">
                              <a:effectLst/>
                            </a:rPr>
                            <a:t>10.0</a:t>
                          </a:r>
                          <a:r>
                            <a:rPr lang="sr-Cyrl-CS" sz="1600">
                              <a:effectLst/>
                            </a:rPr>
                            <a:t> м</a:t>
                          </a:r>
                          <a:r>
                            <a:rPr lang="sr-Cyrl-CS" sz="1600" baseline="30000">
                              <a:effectLst/>
                            </a:rPr>
                            <a:t>3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С</a:t>
                          </a:r>
                          <a:r>
                            <a:rPr lang="sr-Cyrl-CS" sz="1800">
                              <a:effectLst/>
                            </a:rPr>
                            <a:t>нага мотора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600">
                              <a:effectLst/>
                            </a:rPr>
                            <a:t>p = 260 </a:t>
                          </a:r>
                          <a:r>
                            <a:rPr lang="sr-Cyrl-CS" sz="1600">
                              <a:effectLst/>
                            </a:rPr>
                            <a:t>кW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К</a:t>
                          </a:r>
                          <a:r>
                            <a:rPr lang="en-US" sz="1600" baseline="-25000">
                              <a:effectLst/>
                            </a:rPr>
                            <a:t>v</a:t>
                          </a:r>
                          <a:r>
                            <a:rPr lang="sr-Cyrl-CS" sz="1600">
                              <a:effectLst/>
                            </a:rPr>
                            <a:t>=0.</a:t>
                          </a:r>
                          <a:r>
                            <a:rPr lang="en-US" sz="1600">
                              <a:effectLst/>
                            </a:rPr>
                            <a:t>7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К</a:t>
                          </a:r>
                          <a:r>
                            <a:rPr lang="en-US" sz="1600" baseline="-25000">
                              <a:effectLst/>
                            </a:rPr>
                            <a:t>r</a:t>
                          </a:r>
                          <a:r>
                            <a:rPr lang="sr-Cyrl-CS" sz="1600">
                              <a:effectLst/>
                            </a:rPr>
                            <a:t>=0.8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p</a:t>
                          </a:r>
                          <a:r>
                            <a:rPr lang="sr-Latn-CS" sz="1600">
                              <a:effectLst/>
                            </a:rPr>
                            <a:t>=1.0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Удаљеност депоније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dep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2</a:t>
                          </a:r>
                          <a:r>
                            <a:rPr lang="sr-Latn-CS" sz="1600">
                              <a:effectLst/>
                            </a:rPr>
                            <a:t> km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пуног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pun</a:t>
                          </a:r>
                          <a:r>
                            <a:rPr lang="sr-Latn-CS" sz="1600" dirty="0">
                              <a:effectLst/>
                            </a:rPr>
                            <a:t>=15 km/h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празног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pr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0 km/h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t,pun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dep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pun</a:t>
                          </a:r>
                          <a:r>
                            <a:rPr lang="sr-Latn-CS" sz="1600">
                              <a:effectLst/>
                            </a:rPr>
                            <a:t>*60=</a:t>
                          </a:r>
                          <a:r>
                            <a:rPr lang="en-US" sz="1600">
                              <a:effectLst/>
                            </a:rPr>
                            <a:t>8</a:t>
                          </a:r>
                          <a:r>
                            <a:rPr lang="sr-Latn-CS" sz="1600">
                              <a:effectLst/>
                            </a:rPr>
                            <a:t>.0 min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600" dirty="0">
                              <a:effectLst/>
                            </a:rPr>
                            <a:t>=</a:t>
                          </a:r>
                          <a:r>
                            <a:rPr lang="sr-Latn-CS" sz="1600" dirty="0" err="1">
                              <a:effectLst/>
                            </a:rPr>
                            <a:t>L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dep</a:t>
                          </a:r>
                          <a:r>
                            <a:rPr lang="sr-Latn-CS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</a:t>
                          </a:r>
                          <a:r>
                            <a:rPr lang="sr-Latn-CS" sz="1600" dirty="0">
                              <a:effectLst/>
                            </a:rPr>
                            <a:t>*60=</a:t>
                          </a:r>
                          <a:r>
                            <a:rPr lang="en-US" sz="1600" dirty="0">
                              <a:effectLst/>
                            </a:rPr>
                            <a:t>4 </a:t>
                          </a:r>
                          <a:r>
                            <a:rPr lang="sr-Latn-CS" sz="1600" dirty="0">
                              <a:effectLst/>
                            </a:rPr>
                            <a:t>min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=1.30 мин (усвојено)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=0.3 мин (усвојено)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 dirty="0">
                              <a:effectLst/>
                            </a:rPr>
                            <a:t>В</a:t>
                          </a:r>
                          <a:r>
                            <a:rPr lang="sr-Cyrl-CS" sz="1800" dirty="0">
                              <a:effectLst/>
                            </a:rPr>
                            <a:t>ременски период посматрања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T=60 min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  <a:tr h="241283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Утоварно средство </a:t>
                          </a:r>
                          <a:r>
                            <a:rPr lang="en-US" sz="1800" dirty="0" err="1">
                              <a:effectLst/>
                            </a:rPr>
                            <a:t>Багер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sr-Latn-CS" sz="1800" dirty="0" err="1">
                              <a:effectLst/>
                            </a:rPr>
                            <a:t>Caterpillar</a:t>
                          </a:r>
                          <a:r>
                            <a:rPr lang="sr-Latn-CS" sz="1800" dirty="0">
                              <a:effectLst/>
                            </a:rPr>
                            <a:t> 320</a:t>
                          </a:r>
                          <a:r>
                            <a:rPr lang="en-US" sz="1800" dirty="0">
                              <a:effectLst/>
                            </a:rPr>
                            <a:t>В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4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Учинак утоварног средства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= </a:t>
                          </a:r>
                          <a:r>
                            <a:rPr lang="en-US" sz="1400">
                              <a:effectLst/>
                            </a:rPr>
                            <a:t>43.88 </a:t>
                          </a:r>
                          <a:r>
                            <a:rPr lang="sr-Latn-CS" sz="1400">
                              <a:effectLst/>
                            </a:rPr>
                            <a:t>m³/h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5"/>
                      </a:ext>
                    </a:extLst>
                  </a:tr>
                  <a:tr h="24128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утовара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T</a:t>
                          </a:r>
                          <a:r>
                            <a:rPr lang="sr-Latn-CS" sz="1400" baseline="-25000">
                              <a:effectLst/>
                            </a:rPr>
                            <a:t>u</a:t>
                          </a:r>
                          <a:r>
                            <a:rPr lang="sr-Latn-CS" sz="1400">
                              <a:effectLst/>
                            </a:rPr>
                            <a:t>=(q*K</a:t>
                          </a:r>
                          <a:r>
                            <a:rPr lang="sr-Latn-CS" sz="1400" baseline="-25000">
                              <a:effectLst/>
                            </a:rPr>
                            <a:t>v,uto</a:t>
                          </a:r>
                          <a:r>
                            <a:rPr lang="sr-Latn-CS" sz="1400">
                              <a:effectLst/>
                            </a:rPr>
                            <a:t>/U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)*60= </a:t>
                          </a:r>
                          <a:r>
                            <a:rPr lang="en-US" sz="1400">
                              <a:effectLst/>
                            </a:rPr>
                            <a:t>9.6</a:t>
                          </a:r>
                          <a:r>
                            <a:rPr lang="sr-Latn-CS" sz="14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6"/>
                      </a:ext>
                    </a:extLst>
                  </a:tr>
                  <a:tr h="29008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Трајање циклуса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400" dirty="0">
                              <a:effectLst/>
                            </a:rPr>
                            <a:t>=T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u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400" dirty="0">
                              <a:effectLst/>
                            </a:rPr>
                            <a:t>+T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i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400" dirty="0">
                              <a:effectLst/>
                            </a:rPr>
                            <a:t>= </a:t>
                          </a:r>
                          <a:r>
                            <a:rPr lang="en-US" sz="1400" dirty="0">
                              <a:effectLst/>
                            </a:rPr>
                            <a:t>23.2 </a:t>
                          </a:r>
                          <a:r>
                            <a:rPr lang="sr-Latn-CS" sz="1400" dirty="0">
                              <a:effectLst/>
                            </a:rPr>
                            <a:t>min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7"/>
                      </a:ext>
                    </a:extLst>
                  </a:tr>
                  <a:tr h="412847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Практични учинак машине</a:t>
                          </a:r>
                          <a:r>
                            <a:rPr lang="en-US" sz="1800" dirty="0">
                              <a:effectLst/>
                            </a:rPr>
                            <a:t>        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𝐊𝐩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= </a:t>
                          </a:r>
                          <a:r>
                            <a:rPr lang="en-US" sz="1800" u="sng" dirty="0">
                              <a:effectLst/>
                            </a:rPr>
                            <a:t>14.48 </a:t>
                          </a:r>
                          <a:r>
                            <a:rPr lang="sr-Latn-CS" sz="1800" u="sng" dirty="0">
                              <a:effectLst/>
                            </a:rPr>
                            <a:t>m</a:t>
                          </a:r>
                          <a:r>
                            <a:rPr lang="sr-Latn-CS" sz="18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1800" u="sng" dirty="0">
                              <a:effectLst/>
                            </a:rPr>
                            <a:t>/h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8"/>
                      </a:ext>
                    </a:extLst>
                  </a:tr>
                  <a:tr h="241283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164782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Утоварно средство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Утоваривач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sr-Latn-CS" sz="1800" dirty="0" err="1">
                              <a:effectLst/>
                            </a:rPr>
                            <a:t>Caterpillar</a:t>
                          </a:r>
                          <a:r>
                            <a:rPr lang="en-US" sz="1800" dirty="0">
                              <a:effectLst/>
                            </a:rPr>
                            <a:t> 950H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9"/>
                      </a:ext>
                    </a:extLst>
                  </a:tr>
                  <a:tr h="214474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Учинак утоварног средства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= </a:t>
                          </a:r>
                          <a:r>
                            <a:rPr lang="en-US" sz="1400">
                              <a:effectLst/>
                            </a:rPr>
                            <a:t>73.31 </a:t>
                          </a:r>
                          <a:r>
                            <a:rPr lang="sr-Latn-CS" sz="1400">
                              <a:effectLst/>
                            </a:rPr>
                            <a:t>m</a:t>
                          </a:r>
                          <a:r>
                            <a:rPr lang="en-US" sz="1400" baseline="30000">
                              <a:effectLst/>
                            </a:rPr>
                            <a:t>3</a:t>
                          </a:r>
                          <a:r>
                            <a:rPr lang="en-US" sz="1400">
                              <a:effectLst/>
                            </a:rPr>
                            <a:t>/h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20"/>
                      </a:ext>
                    </a:extLst>
                  </a:tr>
                  <a:tr h="214474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Време утовара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T</a:t>
                          </a:r>
                          <a:r>
                            <a:rPr lang="sr-Latn-CS" sz="1400" baseline="-25000">
                              <a:effectLst/>
                            </a:rPr>
                            <a:t>u</a:t>
                          </a:r>
                          <a:r>
                            <a:rPr lang="sr-Latn-CS" sz="1400">
                              <a:effectLst/>
                            </a:rPr>
                            <a:t>=(q*K</a:t>
                          </a:r>
                          <a:r>
                            <a:rPr lang="sr-Latn-CS" sz="1400" baseline="-25000">
                              <a:effectLst/>
                            </a:rPr>
                            <a:t>v,uto</a:t>
                          </a:r>
                          <a:r>
                            <a:rPr lang="sr-Latn-CS" sz="1400">
                              <a:effectLst/>
                            </a:rPr>
                            <a:t>/U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)*60= </a:t>
                          </a:r>
                          <a:r>
                            <a:rPr lang="en-US" sz="1400">
                              <a:effectLst/>
                            </a:rPr>
                            <a:t>5.73</a:t>
                          </a:r>
                          <a:r>
                            <a:rPr lang="sr-Latn-CS" sz="14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21"/>
                      </a:ext>
                    </a:extLst>
                  </a:tr>
                  <a:tr h="214474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Трајање циклуса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400" dirty="0">
                              <a:effectLst/>
                            </a:rPr>
                            <a:t>=T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u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400" dirty="0">
                              <a:effectLst/>
                            </a:rPr>
                            <a:t>+T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i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400" dirty="0">
                              <a:effectLst/>
                            </a:rPr>
                            <a:t>= </a:t>
                          </a:r>
                          <a:r>
                            <a:rPr lang="en-US" sz="1400" dirty="0">
                              <a:effectLst/>
                            </a:rPr>
                            <a:t>19.33 </a:t>
                          </a:r>
                          <a:r>
                            <a:rPr lang="sr-Latn-CS" sz="1400" dirty="0">
                              <a:effectLst/>
                            </a:rPr>
                            <a:t>min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22"/>
                      </a:ext>
                    </a:extLst>
                  </a:tr>
                  <a:tr h="377061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</a:t>
                          </a:r>
                          <a:r>
                            <a:rPr lang="sr-Latn-CS" sz="2000" dirty="0" err="1">
                              <a:effectLst/>
                            </a:rPr>
                            <a:t>машин</a:t>
                          </a:r>
                          <a:r>
                            <a:rPr lang="en-US" sz="2000" dirty="0">
                              <a:effectLst/>
                            </a:rPr>
                            <a:t>е        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sr-Latn-CS" sz="1800">
                                  <a:effectLst/>
                                  <a:latin typeface="Cambria Math" panose="02040503050406030204" pitchFamily="18" charset="0"/>
                                </a:rPr>
                                <m:t>𝐊𝐩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= </a:t>
                          </a:r>
                          <a:r>
                            <a:rPr lang="en-US" sz="1800" u="sng" dirty="0">
                              <a:effectLst/>
                            </a:rPr>
                            <a:t>17.38 </a:t>
                          </a:r>
                          <a:r>
                            <a:rPr lang="sr-Latn-CS" sz="1800" u="sng" dirty="0">
                              <a:effectLst/>
                            </a:rPr>
                            <a:t>m</a:t>
                          </a:r>
                          <a:r>
                            <a:rPr lang="sr-Latn-CS" sz="18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1800" u="sng" dirty="0">
                              <a:effectLst/>
                            </a:rPr>
                            <a:t>/h</a:t>
                          </a:r>
                          <a:r>
                            <a:rPr lang="en-US" sz="1800" u="sng" dirty="0">
                              <a:effectLst/>
                            </a:rPr>
                            <a:t>              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91811"/>
                  </p:ext>
                </p:extLst>
              </p:nvPr>
            </p:nvGraphicFramePr>
            <p:xfrm>
              <a:off x="0" y="-17"/>
              <a:ext cx="9144000" cy="684722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33874"/>
                    <a:gridCol w="4510126"/>
                  </a:tblGrid>
                  <a:tr h="30480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 dirty="0">
                              <a:effectLst/>
                            </a:rPr>
                            <a:t>Р</a:t>
                          </a:r>
                          <a:r>
                            <a:rPr lang="sr-Cyrl-CS" sz="1800" dirty="0" err="1">
                              <a:effectLst/>
                            </a:rPr>
                            <a:t>адна</a:t>
                          </a:r>
                          <a:r>
                            <a:rPr lang="sr-Cyrl-CS" sz="1800" dirty="0">
                              <a:effectLst/>
                            </a:rPr>
                            <a:t> операција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2000" dirty="0">
                              <a:effectLst/>
                            </a:rPr>
                            <a:t>Транспорт и истовар ископане земље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q=</a:t>
                          </a:r>
                          <a:r>
                            <a:rPr lang="en-US" sz="1600">
                              <a:effectLst/>
                            </a:rPr>
                            <a:t>10.0</a:t>
                          </a:r>
                          <a:r>
                            <a:rPr lang="sr-Cyrl-CS" sz="1600">
                              <a:effectLst/>
                            </a:rPr>
                            <a:t> м</a:t>
                          </a:r>
                          <a:r>
                            <a:rPr lang="sr-Cyrl-CS" sz="1600" baseline="30000">
                              <a:effectLst/>
                            </a:rPr>
                            <a:t>3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С</a:t>
                          </a:r>
                          <a:r>
                            <a:rPr lang="sr-Cyrl-CS" sz="1800">
                              <a:effectLst/>
                            </a:rPr>
                            <a:t>нага мотора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600">
                              <a:effectLst/>
                            </a:rPr>
                            <a:t>p = 260 </a:t>
                          </a:r>
                          <a:r>
                            <a:rPr lang="sr-Cyrl-CS" sz="1600">
                              <a:effectLst/>
                            </a:rPr>
                            <a:t>кW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К</a:t>
                          </a:r>
                          <a:r>
                            <a:rPr lang="en-US" sz="1600" baseline="-25000">
                              <a:effectLst/>
                            </a:rPr>
                            <a:t>v</a:t>
                          </a:r>
                          <a:r>
                            <a:rPr lang="sr-Cyrl-CS" sz="1600">
                              <a:effectLst/>
                            </a:rPr>
                            <a:t>=0.</a:t>
                          </a:r>
                          <a:r>
                            <a:rPr lang="en-US" sz="1600">
                              <a:effectLst/>
                            </a:rPr>
                            <a:t>7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Cyrl-CS" sz="1600">
                              <a:effectLst/>
                            </a:rPr>
                            <a:t>К</a:t>
                          </a:r>
                          <a:r>
                            <a:rPr lang="en-US" sz="1600" baseline="-25000">
                              <a:effectLst/>
                            </a:rPr>
                            <a:t>r</a:t>
                          </a:r>
                          <a:r>
                            <a:rPr lang="sr-Cyrl-CS" sz="1600">
                              <a:effectLst/>
                            </a:rPr>
                            <a:t>=0.8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>
                              <a:effectLst/>
                            </a:rPr>
                            <a:t>К</a:t>
                          </a:r>
                          <a:r>
                            <a:rPr lang="sr-Cyrl-CS" sz="1800">
                              <a:effectLst/>
                            </a:rPr>
                            <a:t>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p</a:t>
                          </a:r>
                          <a:r>
                            <a:rPr lang="sr-Latn-CS" sz="1600">
                              <a:effectLst/>
                            </a:rPr>
                            <a:t>=1.0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Удаљеност депоније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dep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2</a:t>
                          </a:r>
                          <a:r>
                            <a:rPr lang="sr-Latn-CS" sz="1600">
                              <a:effectLst/>
                            </a:rPr>
                            <a:t> km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пуног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pun</a:t>
                          </a:r>
                          <a:r>
                            <a:rPr lang="sr-Latn-CS" sz="1600" dirty="0">
                              <a:effectLst/>
                            </a:rPr>
                            <a:t>=15 km/h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празног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pr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0 km/h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t,pun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dep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pun</a:t>
                          </a:r>
                          <a:r>
                            <a:rPr lang="sr-Latn-CS" sz="1600">
                              <a:effectLst/>
                            </a:rPr>
                            <a:t>*60=</a:t>
                          </a:r>
                          <a:r>
                            <a:rPr lang="en-US" sz="1600">
                              <a:effectLst/>
                            </a:rPr>
                            <a:t>8</a:t>
                          </a:r>
                          <a:r>
                            <a:rPr lang="sr-Latn-CS" sz="1600">
                              <a:effectLst/>
                            </a:rPr>
                            <a:t>.0 min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600" dirty="0">
                              <a:effectLst/>
                            </a:rPr>
                            <a:t>=</a:t>
                          </a:r>
                          <a:r>
                            <a:rPr lang="sr-Latn-CS" sz="1600" dirty="0" err="1">
                              <a:effectLst/>
                            </a:rPr>
                            <a:t>L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dep</a:t>
                          </a:r>
                          <a:r>
                            <a:rPr lang="sr-Latn-CS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</a:t>
                          </a:r>
                          <a:r>
                            <a:rPr lang="sr-Latn-CS" sz="1600" dirty="0">
                              <a:effectLst/>
                            </a:rPr>
                            <a:t>*60=</a:t>
                          </a:r>
                          <a:r>
                            <a:rPr lang="en-US" sz="1600" dirty="0">
                              <a:effectLst/>
                            </a:rPr>
                            <a:t>4 </a:t>
                          </a:r>
                          <a:r>
                            <a:rPr lang="sr-Latn-CS" sz="1600" dirty="0">
                              <a:effectLst/>
                            </a:rPr>
                            <a:t>min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=1.30 мин (усвојено)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=0.3 мин (усвојено)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en-US" sz="1800" dirty="0">
                              <a:effectLst/>
                            </a:rPr>
                            <a:t>В</a:t>
                          </a:r>
                          <a:r>
                            <a:rPr lang="sr-Cyrl-CS" sz="1800" dirty="0">
                              <a:effectLst/>
                            </a:rPr>
                            <a:t>ременски период посматрања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T=60 min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Утоварно средство </a:t>
                          </a:r>
                          <a:r>
                            <a:rPr lang="en-US" sz="1800" dirty="0" err="1">
                              <a:effectLst/>
                            </a:rPr>
                            <a:t>Багер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sr-Latn-CS" sz="1800" dirty="0" err="1">
                              <a:effectLst/>
                            </a:rPr>
                            <a:t>Caterpillar</a:t>
                          </a:r>
                          <a:r>
                            <a:rPr lang="sr-Latn-CS" sz="1800" dirty="0">
                              <a:effectLst/>
                            </a:rPr>
                            <a:t> 320</a:t>
                          </a:r>
                          <a:r>
                            <a:rPr lang="en-US" sz="1800" dirty="0">
                              <a:effectLst/>
                            </a:rPr>
                            <a:t>В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Учинак утоварног средства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= </a:t>
                          </a:r>
                          <a:r>
                            <a:rPr lang="en-US" sz="1400">
                              <a:effectLst/>
                            </a:rPr>
                            <a:t>43.88 </a:t>
                          </a:r>
                          <a:r>
                            <a:rPr lang="sr-Latn-CS" sz="1400">
                              <a:effectLst/>
                            </a:rPr>
                            <a:t>m³/h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>
                              <a:effectLst/>
                            </a:rPr>
                            <a:t>Време утовара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T</a:t>
                          </a:r>
                          <a:r>
                            <a:rPr lang="sr-Latn-CS" sz="1400" baseline="-25000">
                              <a:effectLst/>
                            </a:rPr>
                            <a:t>u</a:t>
                          </a:r>
                          <a:r>
                            <a:rPr lang="sr-Latn-CS" sz="1400">
                              <a:effectLst/>
                            </a:rPr>
                            <a:t>=(q*K</a:t>
                          </a:r>
                          <a:r>
                            <a:rPr lang="sr-Latn-CS" sz="1400" baseline="-25000">
                              <a:effectLst/>
                            </a:rPr>
                            <a:t>v,uto</a:t>
                          </a:r>
                          <a:r>
                            <a:rPr lang="sr-Latn-CS" sz="1400">
                              <a:effectLst/>
                            </a:rPr>
                            <a:t>/U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)*60= </a:t>
                          </a:r>
                          <a:r>
                            <a:rPr lang="en-US" sz="1400">
                              <a:effectLst/>
                            </a:rPr>
                            <a:t>9.6</a:t>
                          </a:r>
                          <a:r>
                            <a:rPr lang="sr-Latn-CS" sz="14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9008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Трајање циклуса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400" dirty="0">
                              <a:effectLst/>
                            </a:rPr>
                            <a:t>=T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u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400" dirty="0">
                              <a:effectLst/>
                            </a:rPr>
                            <a:t>+T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i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400" dirty="0">
                              <a:effectLst/>
                            </a:rPr>
                            <a:t>= </a:t>
                          </a:r>
                          <a:r>
                            <a:rPr lang="en-US" sz="1400" dirty="0">
                              <a:effectLst/>
                            </a:rPr>
                            <a:t>23.2 </a:t>
                          </a:r>
                          <a:r>
                            <a:rPr lang="sr-Latn-CS" sz="1400" dirty="0">
                              <a:effectLst/>
                            </a:rPr>
                            <a:t>min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428689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5174" marR="65174" marT="0" marB="0" anchor="ctr">
                        <a:blipFill rotWithShape="1">
                          <a:blip r:embed="rId4"/>
                          <a:stretch>
                            <a:fillRect t="-1169014" b="-3478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1647825" algn="l"/>
                            </a:tabLst>
                          </a:pPr>
                          <a:r>
                            <a:rPr lang="sr-Latn-CS" sz="1800" dirty="0">
                              <a:effectLst/>
                            </a:rPr>
                            <a:t>Утоварно средство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Утоваривач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sr-Latn-CS" sz="1800" dirty="0" err="1">
                              <a:effectLst/>
                            </a:rPr>
                            <a:t>Caterpillar</a:t>
                          </a:r>
                          <a:r>
                            <a:rPr lang="en-US" sz="1800" dirty="0">
                              <a:effectLst/>
                            </a:rPr>
                            <a:t> 950H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Учинак утоварног средства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= </a:t>
                          </a:r>
                          <a:r>
                            <a:rPr lang="en-US" sz="1400">
                              <a:effectLst/>
                            </a:rPr>
                            <a:t>73.31 </a:t>
                          </a:r>
                          <a:r>
                            <a:rPr lang="sr-Latn-CS" sz="1400">
                              <a:effectLst/>
                            </a:rPr>
                            <a:t>m</a:t>
                          </a:r>
                          <a:r>
                            <a:rPr lang="en-US" sz="1400" baseline="30000">
                              <a:effectLst/>
                            </a:rPr>
                            <a:t>3</a:t>
                          </a:r>
                          <a:r>
                            <a:rPr lang="en-US" sz="1400">
                              <a:effectLst/>
                            </a:rPr>
                            <a:t>/h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>
                              <a:effectLst/>
                            </a:rPr>
                            <a:t>Време утовара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>
                              <a:effectLst/>
                            </a:rPr>
                            <a:t>T</a:t>
                          </a:r>
                          <a:r>
                            <a:rPr lang="sr-Latn-CS" sz="1400" baseline="-25000">
                              <a:effectLst/>
                            </a:rPr>
                            <a:t>u</a:t>
                          </a:r>
                          <a:r>
                            <a:rPr lang="sr-Latn-CS" sz="1400">
                              <a:effectLst/>
                            </a:rPr>
                            <a:t>=(q*K</a:t>
                          </a:r>
                          <a:r>
                            <a:rPr lang="sr-Latn-CS" sz="1400" baseline="-25000">
                              <a:effectLst/>
                            </a:rPr>
                            <a:t>v,uto</a:t>
                          </a:r>
                          <a:r>
                            <a:rPr lang="sr-Latn-CS" sz="1400">
                              <a:effectLst/>
                            </a:rPr>
                            <a:t>/U</a:t>
                          </a:r>
                          <a:r>
                            <a:rPr lang="sr-Latn-CS" sz="1400" baseline="-25000">
                              <a:effectLst/>
                            </a:rPr>
                            <a:t>p,uto</a:t>
                          </a:r>
                          <a:r>
                            <a:rPr lang="sr-Latn-CS" sz="1400">
                              <a:effectLst/>
                            </a:rPr>
                            <a:t>)*60= </a:t>
                          </a:r>
                          <a:r>
                            <a:rPr lang="en-US" sz="1400">
                              <a:effectLst/>
                            </a:rPr>
                            <a:t>5.73</a:t>
                          </a:r>
                          <a:r>
                            <a:rPr lang="sr-Latn-CS" sz="14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600" dirty="0">
                              <a:effectLst/>
                            </a:rPr>
                            <a:t>Трајање циклуса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4197985" algn="l"/>
                            </a:tabLst>
                          </a:pP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400" dirty="0">
                              <a:effectLst/>
                            </a:rPr>
                            <a:t>=T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u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400" dirty="0">
                              <a:effectLst/>
                            </a:rPr>
                            <a:t>+T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i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400" dirty="0">
                              <a:effectLst/>
                            </a:rPr>
                            <a:t>+</a:t>
                          </a:r>
                          <a:r>
                            <a:rPr lang="sr-Latn-CS" sz="14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4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400" dirty="0">
                              <a:effectLst/>
                            </a:rPr>
                            <a:t>= </a:t>
                          </a:r>
                          <a:r>
                            <a:rPr lang="en-US" sz="1400" dirty="0">
                              <a:effectLst/>
                            </a:rPr>
                            <a:t>19.33 </a:t>
                          </a:r>
                          <a:r>
                            <a:rPr lang="sr-Latn-CS" sz="1400" dirty="0">
                              <a:effectLst/>
                            </a:rPr>
                            <a:t>min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5174" marR="65174" marT="0" marB="0" anchor="ctr"/>
                    </a:tc>
                  </a:tr>
                  <a:tr h="428689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5174" marR="65174" marT="0" marB="0" anchor="ctr">
                        <a:blipFill rotWithShape="1">
                          <a:blip r:embed="rId4"/>
                          <a:stretch>
                            <a:fillRect t="-1522857" b="-1714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86"/>
    </mc:Choice>
    <mc:Fallback>
      <p:transition spd="slow" advTm="8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658489"/>
                  </p:ext>
                </p:extLst>
              </p:nvPr>
            </p:nvGraphicFramePr>
            <p:xfrm>
              <a:off x="30989" y="0"/>
              <a:ext cx="9113011" cy="68580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862703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425030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Радна 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Tранспорт и истовар шљунка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v</a:t>
                          </a:r>
                          <a:r>
                            <a:rPr lang="sl-SI" sz="1800">
                              <a:effectLst/>
                            </a:rPr>
                            <a:t> = </a:t>
                          </a:r>
                          <a:r>
                            <a:rPr lang="sr-Latn-CS" sz="1800">
                              <a:effectLst/>
                            </a:rPr>
                            <a:t>0.7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p</a:t>
                          </a:r>
                          <a:r>
                            <a:rPr lang="sl-SI" sz="1800">
                              <a:effectLst/>
                            </a:rPr>
                            <a:t> = </a:t>
                          </a:r>
                          <a:r>
                            <a:rPr lang="sr-Latn-CS" sz="1800">
                              <a:effectLst/>
                            </a:rPr>
                            <a:t>0.9 (због градске средине)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r </a:t>
                          </a:r>
                          <a:r>
                            <a:rPr lang="sl-SI" sz="1800">
                              <a:effectLst/>
                            </a:rPr>
                            <a:t>= </a:t>
                          </a:r>
                          <a:r>
                            <a:rPr lang="sr-Latn-CS" sz="1800">
                              <a:effectLst/>
                            </a:rPr>
                            <a:t>0.8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 = 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Време утовара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T</a:t>
                          </a:r>
                          <a:r>
                            <a:rPr lang="it-IT" sz="1800" baseline="-25000">
                              <a:effectLst/>
                            </a:rPr>
                            <a:t>u </a:t>
                          </a:r>
                          <a:r>
                            <a:rPr lang="it-IT" sz="1800">
                              <a:effectLst/>
                            </a:rPr>
                            <a:t>= 4.5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Удаљеност депоније шљунка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L</a:t>
                          </a:r>
                          <a:r>
                            <a:rPr lang="it-IT" sz="1800" baseline="-25000">
                              <a:effectLst/>
                            </a:rPr>
                            <a:t>dep</a:t>
                          </a:r>
                          <a:r>
                            <a:rPr lang="it-IT" sz="1800">
                              <a:effectLst/>
                            </a:rPr>
                            <a:t> = 5 km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пуног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pun</a:t>
                          </a:r>
                          <a:r>
                            <a:rPr lang="sr-Latn-CS" sz="1800">
                              <a:effectLst/>
                            </a:rPr>
                            <a:t> = 20 km/h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празног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pr</a:t>
                          </a:r>
                          <a:r>
                            <a:rPr lang="sr-Latn-CS" sz="1800">
                              <a:effectLst/>
                            </a:rPr>
                            <a:t> = 40 km/h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t,pun</a:t>
                          </a:r>
                          <a:r>
                            <a:rPr lang="sr-Latn-CS" sz="1800">
                              <a:effectLst/>
                            </a:rPr>
                            <a:t> = L</a:t>
                          </a:r>
                          <a:r>
                            <a:rPr lang="sr-Latn-CS" sz="1800" baseline="-25000">
                              <a:effectLst/>
                            </a:rPr>
                            <a:t>dep</a:t>
                          </a:r>
                          <a:r>
                            <a:rPr lang="sr-Latn-CS" sz="1800">
                              <a:effectLst/>
                            </a:rPr>
                            <a:t> / V</a:t>
                          </a:r>
                          <a:r>
                            <a:rPr lang="sr-Latn-CS" sz="1800" baseline="-25000">
                              <a:effectLst/>
                            </a:rPr>
                            <a:t>pun</a:t>
                          </a:r>
                          <a:r>
                            <a:rPr lang="sr-Latn-CS" sz="1800">
                              <a:effectLst/>
                            </a:rPr>
                            <a:t>  * 60 = 15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t,pr</a:t>
                          </a:r>
                          <a:r>
                            <a:rPr lang="sr-Latn-CS" sz="1800">
                              <a:effectLst/>
                            </a:rPr>
                            <a:t> = L</a:t>
                          </a:r>
                          <a:r>
                            <a:rPr lang="sr-Latn-CS" sz="1800" baseline="-25000">
                              <a:effectLst/>
                            </a:rPr>
                            <a:t>dep</a:t>
                          </a:r>
                          <a:r>
                            <a:rPr lang="sr-Latn-CS" sz="1800">
                              <a:effectLst/>
                            </a:rPr>
                            <a:t> / V</a:t>
                          </a:r>
                          <a:r>
                            <a:rPr lang="sr-Latn-CS" sz="1800" baseline="-25000">
                              <a:effectLst/>
                            </a:rPr>
                            <a:t>pr </a:t>
                          </a:r>
                          <a:r>
                            <a:rPr lang="sr-Latn-CS" sz="1800">
                              <a:effectLst/>
                            </a:rPr>
                            <a:t> * 60 = 7.5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i</a:t>
                          </a:r>
                          <a:r>
                            <a:rPr lang="sr-Latn-CS" sz="1800">
                              <a:effectLst/>
                            </a:rPr>
                            <a:t> = 1.30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</a:t>
                          </a:r>
                          <a:r>
                            <a:rPr lang="en-US" sz="1800">
                              <a:effectLst/>
                            </a:rPr>
                            <a:t>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 = 0.30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В</a:t>
                          </a:r>
                          <a:r>
                            <a:rPr lang="sr-Cyrl-CS" sz="1800">
                              <a:effectLst/>
                            </a:rPr>
                            <a:t>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T=60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800" dirty="0">
                              <a:effectLst/>
                            </a:rPr>
                            <a:t>=T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u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800" dirty="0">
                              <a:effectLst/>
                            </a:rPr>
                            <a:t>+T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i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800" dirty="0">
                              <a:effectLst/>
                            </a:rPr>
                            <a:t>=28.6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4"/>
                      </a:ext>
                    </a:extLst>
                  </a:tr>
                  <a:tr h="933873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машине       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0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sr-Latn-CS" sz="2000">
                                  <a:effectLst/>
                                  <a:latin typeface="Cambria Math" panose="02040503050406030204" pitchFamily="18" charset="0"/>
                                </a:rPr>
                                <m:t>𝐊𝐩</m:t>
                              </m:r>
                            </m:oMath>
                          </a14:m>
                          <a:r>
                            <a:rPr lang="sr-Latn-CS" sz="2000" dirty="0">
                              <a:effectLst/>
                            </a:rPr>
                            <a:t> </a:t>
                          </a:r>
                          <a:r>
                            <a:rPr lang="sr-Latn-CS" sz="2000" i="1" u="none" dirty="0">
                              <a:effectLst/>
                            </a:rPr>
                            <a:t>= </a:t>
                          </a:r>
                          <a:r>
                            <a:rPr lang="en-US" sz="2000" i="1" u="none" dirty="0">
                              <a:effectLst/>
                            </a:rPr>
                            <a:t>11.75</a:t>
                          </a:r>
                          <a:r>
                            <a:rPr lang="sr-Latn-CS" sz="2000" i="1" u="none" dirty="0">
                              <a:effectLst/>
                            </a:rPr>
                            <a:t> m</a:t>
                          </a:r>
                          <a:r>
                            <a:rPr lang="sr-Latn-CS" sz="2000" i="1" u="none" baseline="30000" dirty="0">
                              <a:effectLst/>
                            </a:rPr>
                            <a:t>3</a:t>
                          </a:r>
                          <a:r>
                            <a:rPr lang="sr-Latn-CS" sz="2000" i="1" u="none" dirty="0">
                              <a:effectLst/>
                            </a:rPr>
                            <a:t>/h</a:t>
                          </a:r>
                          <a:r>
                            <a:rPr lang="en-US" sz="2000" i="1" u="none" dirty="0">
                              <a:effectLst/>
                            </a:rPr>
                            <a:t>              </a:t>
                          </a:r>
                          <a:endParaRPr lang="sr-Latn-RS" sz="2000" i="1" u="none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658489"/>
                  </p:ext>
                </p:extLst>
              </p:nvPr>
            </p:nvGraphicFramePr>
            <p:xfrm>
              <a:off x="30989" y="0"/>
              <a:ext cx="9113011" cy="68580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862703"/>
                    <a:gridCol w="4250308"/>
                  </a:tblGrid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Радна 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Tранспорт и истовар шљунка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v</a:t>
                          </a:r>
                          <a:r>
                            <a:rPr lang="sl-SI" sz="1800">
                              <a:effectLst/>
                            </a:rPr>
                            <a:t> = </a:t>
                          </a:r>
                          <a:r>
                            <a:rPr lang="sr-Latn-CS" sz="1800">
                              <a:effectLst/>
                            </a:rPr>
                            <a:t>0.7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p</a:t>
                          </a:r>
                          <a:r>
                            <a:rPr lang="sl-SI" sz="1800">
                              <a:effectLst/>
                            </a:rPr>
                            <a:t> = </a:t>
                          </a:r>
                          <a:r>
                            <a:rPr lang="sr-Latn-CS" sz="1800">
                              <a:effectLst/>
                            </a:rPr>
                            <a:t>0.9 (због градске средине)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800">
                              <a:effectLst/>
                            </a:rPr>
                            <a:t>K</a:t>
                          </a:r>
                          <a:r>
                            <a:rPr lang="sl-SI" sz="1800" baseline="-25000">
                              <a:effectLst/>
                            </a:rPr>
                            <a:t>r </a:t>
                          </a:r>
                          <a:r>
                            <a:rPr lang="sl-SI" sz="1800">
                              <a:effectLst/>
                            </a:rPr>
                            <a:t>= </a:t>
                          </a:r>
                          <a:r>
                            <a:rPr lang="sr-Latn-CS" sz="1800">
                              <a:effectLst/>
                            </a:rPr>
                            <a:t>0.8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 = 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Време утовара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T</a:t>
                          </a:r>
                          <a:r>
                            <a:rPr lang="it-IT" sz="1800" baseline="-25000">
                              <a:effectLst/>
                            </a:rPr>
                            <a:t>u </a:t>
                          </a:r>
                          <a:r>
                            <a:rPr lang="it-IT" sz="1800">
                              <a:effectLst/>
                            </a:rPr>
                            <a:t>= 4.5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Удаљеност депоније шљунка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>
                              <a:effectLst/>
                            </a:rPr>
                            <a:t>L</a:t>
                          </a:r>
                          <a:r>
                            <a:rPr lang="it-IT" sz="1800" baseline="-25000">
                              <a:effectLst/>
                            </a:rPr>
                            <a:t>dep</a:t>
                          </a:r>
                          <a:r>
                            <a:rPr lang="it-IT" sz="1800">
                              <a:effectLst/>
                            </a:rPr>
                            <a:t> = 5 km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пуног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pun</a:t>
                          </a:r>
                          <a:r>
                            <a:rPr lang="sr-Latn-CS" sz="1800">
                              <a:effectLst/>
                            </a:rPr>
                            <a:t> = 20 km/h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празног камиона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pr</a:t>
                          </a:r>
                          <a:r>
                            <a:rPr lang="sr-Latn-CS" sz="1800">
                              <a:effectLst/>
                            </a:rPr>
                            <a:t> = 40 km/h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t,pun</a:t>
                          </a:r>
                          <a:r>
                            <a:rPr lang="sr-Latn-CS" sz="1800">
                              <a:effectLst/>
                            </a:rPr>
                            <a:t> = L</a:t>
                          </a:r>
                          <a:r>
                            <a:rPr lang="sr-Latn-CS" sz="1800" baseline="-25000">
                              <a:effectLst/>
                            </a:rPr>
                            <a:t>dep</a:t>
                          </a:r>
                          <a:r>
                            <a:rPr lang="sr-Latn-CS" sz="1800">
                              <a:effectLst/>
                            </a:rPr>
                            <a:t> / V</a:t>
                          </a:r>
                          <a:r>
                            <a:rPr lang="sr-Latn-CS" sz="1800" baseline="-25000">
                              <a:effectLst/>
                            </a:rPr>
                            <a:t>pun</a:t>
                          </a:r>
                          <a:r>
                            <a:rPr lang="sr-Latn-CS" sz="1800">
                              <a:effectLst/>
                            </a:rPr>
                            <a:t>  * 60 = 15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 - 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t,pr</a:t>
                          </a:r>
                          <a:r>
                            <a:rPr lang="sr-Latn-CS" sz="1800">
                              <a:effectLst/>
                            </a:rPr>
                            <a:t> = L</a:t>
                          </a:r>
                          <a:r>
                            <a:rPr lang="sr-Latn-CS" sz="1800" baseline="-25000">
                              <a:effectLst/>
                            </a:rPr>
                            <a:t>dep</a:t>
                          </a:r>
                          <a:r>
                            <a:rPr lang="sr-Latn-CS" sz="1800">
                              <a:effectLst/>
                            </a:rPr>
                            <a:t> / V</a:t>
                          </a:r>
                          <a:r>
                            <a:rPr lang="sr-Latn-CS" sz="1800" baseline="-25000">
                              <a:effectLst/>
                            </a:rPr>
                            <a:t>pr </a:t>
                          </a:r>
                          <a:r>
                            <a:rPr lang="sr-Latn-CS" sz="1800">
                              <a:effectLst/>
                            </a:rPr>
                            <a:t> * 60 = 7.5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i</a:t>
                          </a:r>
                          <a:r>
                            <a:rPr lang="sr-Latn-CS" sz="1800">
                              <a:effectLst/>
                            </a:rPr>
                            <a:t> = 1.30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</a:t>
                          </a:r>
                          <a:r>
                            <a:rPr lang="en-US" sz="1800">
                              <a:effectLst/>
                            </a:rPr>
                            <a:t>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 = 0.30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В</a:t>
                          </a:r>
                          <a:r>
                            <a:rPr lang="sr-Cyrl-CS" sz="1800">
                              <a:effectLst/>
                            </a:rPr>
                            <a:t>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T=60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494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800" dirty="0">
                              <a:effectLst/>
                            </a:rPr>
                            <a:t>=T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u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800" dirty="0">
                              <a:effectLst/>
                            </a:rPr>
                            <a:t>+T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i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800" dirty="0">
                              <a:effectLst/>
                            </a:rPr>
                            <a:t>+</a:t>
                          </a:r>
                          <a:r>
                            <a:rPr lang="sr-Latn-CS" sz="18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800" baseline="-25000" dirty="0">
                              <a:effectLst/>
                            </a:rPr>
                            <a:t>,pr</a:t>
                          </a:r>
                          <a:r>
                            <a:rPr lang="sr-Latn-CS" sz="1800" dirty="0">
                              <a:effectLst/>
                            </a:rPr>
                            <a:t>=28.6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33873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t="-64379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3"/>
    </mc:Choice>
    <mc:Fallback>
      <p:transition spd="slow" advTm="1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bca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293914"/>
            <a:ext cx="2664296" cy="2991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47864" y="1604783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/>
              <a:t>Виброплоча</a:t>
            </a:r>
            <a:r>
              <a:rPr lang="en-US" sz="3200" b="1" u="sng" dirty="0"/>
              <a:t>  BOBCAT BC 19</a:t>
            </a:r>
            <a:endParaRPr lang="sr-Latn-R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5511311"/>
                  </p:ext>
                </p:extLst>
              </p:nvPr>
            </p:nvGraphicFramePr>
            <p:xfrm>
              <a:off x="35496" y="3284984"/>
              <a:ext cx="9108504" cy="357309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9025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451824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Р</a:t>
                          </a:r>
                          <a:r>
                            <a:rPr lang="sr-Latn-CS" sz="1600" dirty="0" err="1">
                              <a:effectLst/>
                            </a:rPr>
                            <a:t>адна</a:t>
                          </a:r>
                          <a:r>
                            <a:rPr lang="sr-Latn-CS" sz="1600" dirty="0">
                              <a:effectLst/>
                            </a:rPr>
                            <a:t> операција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К</a:t>
                          </a:r>
                          <a:r>
                            <a:rPr lang="sr-Latn-CS" sz="2400" dirty="0" err="1">
                              <a:effectLst/>
                            </a:rPr>
                            <a:t>омпактирање</a:t>
                          </a:r>
                          <a:r>
                            <a:rPr lang="sr-Latn-CS" sz="2400" dirty="0">
                              <a:effectLst/>
                            </a:rPr>
                            <a:t> слојева </a:t>
                          </a:r>
                          <a:r>
                            <a:rPr lang="en-US" sz="2400" dirty="0" err="1">
                              <a:effectLst/>
                            </a:rPr>
                            <a:t>шљунка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Снага мотора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 = 3.6 </a:t>
                          </a:r>
                          <a:r>
                            <a:rPr lang="sr-Latn-CS" sz="1600">
                              <a:effectLst/>
                            </a:rPr>
                            <a:t>кW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Димензије плоче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a×b = 0.5 × 0.55 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Теоријски учинак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U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 </a:t>
                          </a:r>
                          <a:r>
                            <a:rPr lang="en-US" sz="1600">
                              <a:effectLst/>
                            </a:rPr>
                            <a:t>200</a:t>
                          </a:r>
                          <a:r>
                            <a:rPr lang="sr-Latn-CS" sz="1600">
                              <a:effectLst/>
                            </a:rPr>
                            <a:t> m</a:t>
                          </a:r>
                          <a:r>
                            <a:rPr lang="en-US" sz="1600" baseline="30000">
                              <a:effectLst/>
                            </a:rPr>
                            <a:t>2</a:t>
                          </a:r>
                          <a:r>
                            <a:rPr lang="sr-Latn-CS" sz="1600">
                              <a:effectLst/>
                            </a:rPr>
                            <a:t>/h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Дубинско дејство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d= 0.6 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</a:t>
                          </a:r>
                          <a:r>
                            <a:rPr lang="sl-SI" sz="1600" baseline="-25000">
                              <a:effectLst/>
                            </a:rPr>
                            <a:t>v</a:t>
                          </a:r>
                          <a:r>
                            <a:rPr lang="sl-SI" sz="1600">
                              <a:effectLst/>
                            </a:rPr>
                            <a:t> = </a:t>
                          </a:r>
                          <a:r>
                            <a:rPr lang="sr-Latn-CS" sz="1600">
                              <a:effectLst/>
                            </a:rPr>
                            <a:t>0.7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Kоефицијент растреситости материјала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 dirty="0">
                              <a:effectLst/>
                            </a:rPr>
                            <a:t>K</a:t>
                          </a:r>
                          <a:r>
                            <a:rPr lang="sl-SI" sz="1600" baseline="-25000" dirty="0">
                              <a:effectLst/>
                            </a:rPr>
                            <a:t>r </a:t>
                          </a:r>
                          <a:r>
                            <a:rPr lang="sl-SI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0.8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1013243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32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sr-Latn-RS" sz="32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sub>
                              </m:sSub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32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32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32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3200" u="none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sr-Latn-CS" sz="3200" u="none" dirty="0">
                              <a:effectLst/>
                            </a:rPr>
                            <a:t> </a:t>
                          </a:r>
                          <a:r>
                            <a:rPr lang="en-US" sz="3200" u="none" dirty="0">
                              <a:effectLst/>
                            </a:rPr>
                            <a:t>67.2</a:t>
                          </a:r>
                          <a:r>
                            <a:rPr lang="sr-Latn-CS" sz="3200" u="none" dirty="0">
                              <a:effectLst/>
                            </a:rPr>
                            <a:t> m</a:t>
                          </a:r>
                          <a:r>
                            <a:rPr lang="sr-Latn-CS" sz="3200" u="none" baseline="30000" dirty="0">
                              <a:effectLst/>
                            </a:rPr>
                            <a:t>3</a:t>
                          </a:r>
                          <a:r>
                            <a:rPr lang="sr-Latn-CS" sz="3200" u="none" dirty="0">
                              <a:effectLst/>
                            </a:rPr>
                            <a:t>/h</a:t>
                          </a:r>
                          <a:endParaRPr lang="sr-Latn-RS" sz="3200" u="none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5511311"/>
                  </p:ext>
                </p:extLst>
              </p:nvPr>
            </p:nvGraphicFramePr>
            <p:xfrm>
              <a:off x="35496" y="3284984"/>
              <a:ext cx="9108504" cy="357309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90256"/>
                    <a:gridCol w="4518248"/>
                  </a:tblGrid>
                  <a:tr h="36576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Р</a:t>
                          </a:r>
                          <a:r>
                            <a:rPr lang="sr-Latn-CS" sz="1600" dirty="0" err="1">
                              <a:effectLst/>
                            </a:rPr>
                            <a:t>адна</a:t>
                          </a:r>
                          <a:r>
                            <a:rPr lang="sr-Latn-CS" sz="1600" dirty="0">
                              <a:effectLst/>
                            </a:rPr>
                            <a:t> операција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К</a:t>
                          </a:r>
                          <a:r>
                            <a:rPr lang="sr-Latn-CS" sz="2400" dirty="0" err="1">
                              <a:effectLst/>
                            </a:rPr>
                            <a:t>омпактирање</a:t>
                          </a:r>
                          <a:r>
                            <a:rPr lang="sr-Latn-CS" sz="2400" dirty="0">
                              <a:effectLst/>
                            </a:rPr>
                            <a:t> слојева </a:t>
                          </a:r>
                          <a:r>
                            <a:rPr lang="en-US" sz="2400" dirty="0" err="1">
                              <a:effectLst/>
                            </a:rPr>
                            <a:t>шљунка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Снага мотора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 = 3.6 </a:t>
                          </a:r>
                          <a:r>
                            <a:rPr lang="sr-Latn-CS" sz="1600">
                              <a:effectLst/>
                            </a:rPr>
                            <a:t>кW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Димензије плоче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a×b = 0.5 × 0.55 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Теоријски учинак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U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 </a:t>
                          </a:r>
                          <a:r>
                            <a:rPr lang="en-US" sz="1600">
                              <a:effectLst/>
                            </a:rPr>
                            <a:t>200</a:t>
                          </a:r>
                          <a:r>
                            <a:rPr lang="sr-Latn-CS" sz="1600">
                              <a:effectLst/>
                            </a:rPr>
                            <a:t> m</a:t>
                          </a:r>
                          <a:r>
                            <a:rPr lang="en-US" sz="1600" baseline="30000">
                              <a:effectLst/>
                            </a:rPr>
                            <a:t>2</a:t>
                          </a:r>
                          <a:r>
                            <a:rPr lang="sr-Latn-CS" sz="1600">
                              <a:effectLst/>
                            </a:rPr>
                            <a:t>/h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Дубинско дејство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d= 0.6 m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</a:t>
                          </a:r>
                          <a:r>
                            <a:rPr lang="sl-SI" sz="1600" baseline="-25000">
                              <a:effectLst/>
                            </a:rPr>
                            <a:t>v</a:t>
                          </a:r>
                          <a:r>
                            <a:rPr lang="sl-SI" sz="1600">
                              <a:effectLst/>
                            </a:rPr>
                            <a:t> = </a:t>
                          </a:r>
                          <a:r>
                            <a:rPr lang="sr-Latn-CS" sz="1600">
                              <a:effectLst/>
                            </a:rPr>
                            <a:t>0.7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68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>
                              <a:effectLst/>
                            </a:rPr>
                            <a:t>Kоефицијент растреситости материјала</a:t>
                          </a:r>
                          <a:endParaRPr lang="sr-Latn-R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l-SI" sz="1600" dirty="0">
                              <a:effectLst/>
                            </a:rPr>
                            <a:t>K</a:t>
                          </a:r>
                          <a:r>
                            <a:rPr lang="sl-SI" sz="1600" baseline="-25000" dirty="0">
                              <a:effectLst/>
                            </a:rPr>
                            <a:t>r </a:t>
                          </a:r>
                          <a:r>
                            <a:rPr lang="sl-SI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0.8</a:t>
                          </a:r>
                          <a:endParaRPr lang="sr-Latn-R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013243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67" t="-262651" b="-60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12"/>
    </mc:Choice>
    <mc:Fallback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212976"/>
            <a:ext cx="8229600" cy="3312368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cs typeface="Arial" panose="020B0604020202020204" pitchFamily="34" charset="0"/>
              </a:rPr>
              <a:t>Багер</a:t>
            </a:r>
            <a:r>
              <a:rPr lang="en-US" sz="2800" b="1" u="sng" dirty="0">
                <a:cs typeface="Arial" panose="020B0604020202020204" pitchFamily="34" charset="0"/>
              </a:rPr>
              <a:t> CAT </a:t>
            </a:r>
            <a:r>
              <a:rPr lang="en-US" sz="2800" b="1" u="sng" cap="all" dirty="0">
                <a:cs typeface="Arial" panose="020B0604020202020204" pitchFamily="34" charset="0"/>
              </a:rPr>
              <a:t>320B</a:t>
            </a:r>
            <a:endParaRPr lang="sr-Latn-R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Транспортна висина </a:t>
            </a:r>
            <a:r>
              <a:rPr lang="sr-Latn-CS" sz="1400" dirty="0" smtClean="0">
                <a:cs typeface="Arial" panose="020B0604020202020204" pitchFamily="34" charset="0"/>
              </a:rPr>
              <a:t>.............................................................................,..............3372 </a:t>
            </a:r>
            <a:r>
              <a:rPr lang="sr-Latn-CS" sz="1400" dirty="0">
                <a:cs typeface="Arial" panose="020B0604020202020204" pitchFamily="34" charset="0"/>
              </a:rPr>
              <a:t>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Транспортна дужина </a:t>
            </a:r>
            <a:r>
              <a:rPr lang="sr-Latn-CS" sz="1400" dirty="0" smtClean="0">
                <a:cs typeface="Arial" panose="020B0604020202020204" pitchFamily="34" charset="0"/>
              </a:rPr>
              <a:t>.........................................................................................10386 </a:t>
            </a:r>
            <a:r>
              <a:rPr lang="sr-Latn-CS" sz="1400" dirty="0">
                <a:cs typeface="Arial" panose="020B0604020202020204" pitchFamily="34" charset="0"/>
              </a:rPr>
              <a:t>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Полупречник окретања операционе станице ...................................................3044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Размак осовина ....................................................................................................3994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Дужина гусеница .................................................................................................4855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Одстојање од тла ...................................................................................................490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Размак центра гусеница ......................................................................................2590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Транспортна ширина ................................................................</a:t>
            </a:r>
            <a:r>
              <a:rPr lang="en-US" sz="1400" dirty="0">
                <a:cs typeface="Arial" panose="020B0604020202020204" pitchFamily="34" charset="0"/>
              </a:rPr>
              <a:t>..</a:t>
            </a:r>
            <a:r>
              <a:rPr lang="sr-Latn-CS" sz="1400" dirty="0">
                <a:cs typeface="Arial" panose="020B0604020202020204" pitchFamily="34" charset="0"/>
              </a:rPr>
              <a:t>.....</a:t>
            </a:r>
            <a:r>
              <a:rPr lang="en-US" sz="1400" dirty="0">
                <a:cs typeface="Arial" panose="020B0604020202020204" pitchFamily="34" charset="0"/>
              </a:rPr>
              <a:t>.</a:t>
            </a:r>
            <a:r>
              <a:rPr lang="sr-Latn-CS" sz="1400" dirty="0">
                <a:cs typeface="Arial" panose="020B0604020202020204" pitchFamily="34" charset="0"/>
              </a:rPr>
              <a:t>...................3290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Висина кабине ......................................................................................................3044 mm</a:t>
            </a:r>
            <a:endParaRPr lang="sr-Latn-RS" sz="1400" dirty="0">
              <a:cs typeface="Arial" panose="020B0604020202020204" pitchFamily="34" charset="0"/>
            </a:endParaRPr>
          </a:p>
          <a:p>
            <a:pPr lvl="0"/>
            <a:r>
              <a:rPr lang="sr-Latn-CS" sz="1400" dirty="0">
                <a:cs typeface="Arial" panose="020B0604020202020204" pitchFamily="34" charset="0"/>
              </a:rPr>
              <a:t>Одстојање </a:t>
            </a:r>
            <a:r>
              <a:rPr lang="sr-Latn-CS" sz="1400" dirty="0" err="1">
                <a:cs typeface="Arial" panose="020B0604020202020204" pitchFamily="34" charset="0"/>
              </a:rPr>
              <a:t>контратега</a:t>
            </a:r>
            <a:r>
              <a:rPr lang="sr-Latn-CS" sz="1400" dirty="0">
                <a:cs typeface="Arial" panose="020B0604020202020204" pitchFamily="34" charset="0"/>
              </a:rPr>
              <a:t> од тла ..............................................................................1134 mm</a:t>
            </a:r>
            <a:endParaRPr lang="sr-Latn-RS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r-Latn-R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0" y="206155"/>
            <a:ext cx="8910250" cy="300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5"/>
    </mc:Choice>
    <mc:Fallback>
      <p:transition spd="slow" advTm="10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11328360"/>
                  </p:ext>
                </p:extLst>
              </p:nvPr>
            </p:nvGraphicFramePr>
            <p:xfrm>
              <a:off x="18030" y="0"/>
              <a:ext cx="9125970" cy="685799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9798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442798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Радна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И</a:t>
                          </a:r>
                          <a:r>
                            <a:rPr lang="sr-Cyrl-CS" sz="2000" dirty="0" err="1">
                              <a:effectLst/>
                            </a:rPr>
                            <a:t>скоп</a:t>
                          </a:r>
                          <a:r>
                            <a:rPr lang="sr-Cyrl-CS" sz="2000" dirty="0">
                              <a:effectLst/>
                            </a:rPr>
                            <a:t> и утовар земље 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Снага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мотора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103кw/140hp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q=1.2 m</a:t>
                          </a:r>
                          <a:r>
                            <a:rPr lang="sr-Latn-CS" sz="2000" baseline="30000">
                              <a:effectLst/>
                            </a:rPr>
                            <a:t>3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Временски период 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T=3600 s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Трајање циклуса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T</a:t>
                          </a:r>
                          <a:r>
                            <a:rPr lang="sr-Latn-CS" sz="20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2000" dirty="0">
                              <a:effectLst/>
                            </a:rPr>
                            <a:t>=28 s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v</a:t>
                          </a:r>
                          <a:r>
                            <a:rPr lang="sr-Latn-CS" sz="2000">
                              <a:effectLst/>
                            </a:rPr>
                            <a:t>=0.7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p</a:t>
                          </a:r>
                          <a:r>
                            <a:rPr lang="sr-Latn-CS" sz="2000">
                              <a:effectLst/>
                            </a:rPr>
                            <a:t>=1.00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Kr=0.80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Коефицијент окрета багера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o</a:t>
                          </a:r>
                          <a:r>
                            <a:rPr lang="sr-Latn-CS" sz="2000">
                              <a:effectLst/>
                            </a:rPr>
                            <a:t>=1.00 (угао заокрета 90</a:t>
                          </a:r>
                          <a:r>
                            <a:rPr lang="sr-Latn-CS" sz="2000">
                              <a:effectLst/>
                              <a:sym typeface="Symbol"/>
                            </a:rPr>
                            <a:t></a:t>
                          </a:r>
                          <a:r>
                            <a:rPr lang="sr-Latn-CS" sz="2000">
                              <a:effectLst/>
                            </a:rPr>
                            <a:t>)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истовара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i</a:t>
                          </a:r>
                          <a:r>
                            <a:rPr lang="sr-Latn-CS" sz="2000">
                              <a:effectLst/>
                            </a:rPr>
                            <a:t>=0.90 (истовар на возило)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усклађености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ut</a:t>
                          </a:r>
                          <a:r>
                            <a:rPr lang="sr-Latn-CS" sz="2000">
                              <a:effectLst/>
                            </a:rPr>
                            <a:t>=</a:t>
                          </a:r>
                          <a:r>
                            <a:rPr lang="en-US" sz="2000">
                              <a:effectLst/>
                            </a:rPr>
                            <a:t>1.00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Коефицијент усклађености услова на терену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Ku</a:t>
                          </a:r>
                          <a:r>
                            <a:rPr lang="sr-Latn-CS" sz="2000" dirty="0">
                              <a:effectLst/>
                            </a:rPr>
                            <a:t>=0.57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  <a:tr h="1889289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effectLst/>
                            </a:rPr>
                            <a:t> </a:t>
                          </a:r>
                          <a:r>
                            <a:rPr lang="en-US" sz="2800" dirty="0" err="1" smtClean="0">
                              <a:effectLst/>
                            </a:rPr>
                            <a:t>Прорачун</a:t>
                          </a:r>
                          <a:r>
                            <a:rPr lang="en-US" sz="2800" dirty="0" smtClean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практичног</a:t>
                          </a:r>
                          <a:r>
                            <a:rPr lang="en-US" sz="2800" dirty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учинка</a:t>
                          </a:r>
                          <a:r>
                            <a:rPr lang="en-US" sz="2800" dirty="0">
                              <a:effectLst/>
                            </a:rPr>
                            <a:t>:</a:t>
                          </a:r>
                          <a:endParaRPr lang="sr-Latn-RS" sz="28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 </a:t>
                          </a:r>
                          <a:endParaRPr lang="sr-Latn-RS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4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𝐮𝐭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400" dirty="0">
                              <a:effectLst/>
                            </a:rPr>
                            <a:t> </a:t>
                          </a:r>
                          <a:r>
                            <a:rPr lang="en-US" sz="2400" dirty="0">
                              <a:effectLst/>
                            </a:rPr>
                            <a:t> =  </a:t>
                          </a:r>
                          <a:r>
                            <a:rPr lang="en-US" sz="2400" u="none" dirty="0">
                              <a:effectLst/>
                            </a:rPr>
                            <a:t>43.88 m</a:t>
                          </a:r>
                          <a:r>
                            <a:rPr lang="en-US" sz="2400" u="none" baseline="30000" dirty="0">
                              <a:effectLst/>
                            </a:rPr>
                            <a:t>3</a:t>
                          </a:r>
                          <a:r>
                            <a:rPr lang="en-US" sz="2400" u="none" dirty="0">
                              <a:effectLst/>
                            </a:rPr>
                            <a:t>/h</a:t>
                          </a:r>
                          <a:endParaRPr lang="sr-Latn-RS" sz="2400" u="none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11328360"/>
                  </p:ext>
                </p:extLst>
              </p:nvPr>
            </p:nvGraphicFramePr>
            <p:xfrm>
              <a:off x="18030" y="0"/>
              <a:ext cx="9125970" cy="685799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97986"/>
                    <a:gridCol w="4427984"/>
                  </a:tblGrid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Радна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И</a:t>
                          </a:r>
                          <a:r>
                            <a:rPr lang="sr-Cyrl-CS" sz="2000" dirty="0" err="1">
                              <a:effectLst/>
                            </a:rPr>
                            <a:t>скоп</a:t>
                          </a:r>
                          <a:r>
                            <a:rPr lang="sr-Cyrl-CS" sz="2000" dirty="0">
                              <a:effectLst/>
                            </a:rPr>
                            <a:t> и утовар земље 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Снага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мотора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103кw/140hp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q=1.2 m</a:t>
                          </a:r>
                          <a:r>
                            <a:rPr lang="sr-Latn-CS" sz="2000" baseline="30000">
                              <a:effectLst/>
                            </a:rPr>
                            <a:t>3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Временски период 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T=3600 s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T</a:t>
                          </a:r>
                          <a:r>
                            <a:rPr lang="sr-Latn-CS" sz="20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2000" dirty="0">
                              <a:effectLst/>
                            </a:rPr>
                            <a:t>=28 s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v</a:t>
                          </a:r>
                          <a:r>
                            <a:rPr lang="sr-Latn-CS" sz="2000">
                              <a:effectLst/>
                            </a:rPr>
                            <a:t>=0.7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p</a:t>
                          </a:r>
                          <a:r>
                            <a:rPr lang="sr-Latn-CS" sz="2000">
                              <a:effectLst/>
                            </a:rPr>
                            <a:t>=1.00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Kr=0.80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Коефицијент окрета багера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o</a:t>
                          </a:r>
                          <a:r>
                            <a:rPr lang="sr-Latn-CS" sz="2000">
                              <a:effectLst/>
                            </a:rPr>
                            <a:t>=1.00 (угао заокрета 90</a:t>
                          </a:r>
                          <a:r>
                            <a:rPr lang="sr-Latn-CS" sz="2000">
                              <a:effectLst/>
                              <a:sym typeface="Symbol"/>
                            </a:rPr>
                            <a:t></a:t>
                          </a:r>
                          <a:r>
                            <a:rPr lang="sr-Latn-CS" sz="2000">
                              <a:effectLst/>
                            </a:rPr>
                            <a:t>)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истовара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i</a:t>
                          </a:r>
                          <a:r>
                            <a:rPr lang="sr-Latn-CS" sz="2000">
                              <a:effectLst/>
                            </a:rPr>
                            <a:t>=0.90 (истовар на возило)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усклађености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>
                              <a:effectLst/>
                            </a:rPr>
                            <a:t>K</a:t>
                          </a:r>
                          <a:r>
                            <a:rPr lang="sr-Latn-CS" sz="2000" baseline="-25000">
                              <a:effectLst/>
                            </a:rPr>
                            <a:t>ut</a:t>
                          </a:r>
                          <a:r>
                            <a:rPr lang="sr-Latn-CS" sz="2000">
                              <a:effectLst/>
                            </a:rPr>
                            <a:t>=</a:t>
                          </a:r>
                          <a:r>
                            <a:rPr lang="en-US" sz="2000">
                              <a:effectLst/>
                            </a:rPr>
                            <a:t>1.00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405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Коефицијент усклађености услова на терену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2000" dirty="0" err="1">
                              <a:effectLst/>
                            </a:rPr>
                            <a:t>Ku</a:t>
                          </a:r>
                          <a:r>
                            <a:rPr lang="sr-Latn-CS" sz="2000" dirty="0">
                              <a:effectLst/>
                            </a:rPr>
                            <a:t>=0.57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89289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l="-67" t="-26677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02"/>
    </mc:Choice>
    <mc:Fallback>
      <p:transition spd="slow" advTm="4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645024"/>
            <a:ext cx="8784976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err="1" smtClean="0"/>
              <a:t>Дозер</a:t>
            </a:r>
            <a:r>
              <a:rPr lang="en-US" sz="2400" b="1" i="1" dirty="0" smtClean="0"/>
              <a:t> </a:t>
            </a:r>
            <a:r>
              <a:rPr lang="en-US" sz="2400" b="1" i="1" dirty="0"/>
              <a:t>CAT </a:t>
            </a:r>
            <a:r>
              <a:rPr lang="en-US" sz="2400" b="1" i="1" cap="all" dirty="0"/>
              <a:t>D6T  </a:t>
            </a:r>
            <a:endParaRPr lang="sr-Latn-RS" sz="2400" b="1" dirty="0"/>
          </a:p>
          <a:p>
            <a:pPr marL="0" indent="0">
              <a:buNone/>
            </a:pPr>
            <a:r>
              <a:rPr lang="en-US" sz="1200" dirty="0"/>
              <a:t> </a:t>
            </a:r>
            <a:endParaRPr lang="sr-Latn-RS" sz="1200" dirty="0"/>
          </a:p>
          <a:p>
            <a:r>
              <a:rPr lang="sr-Latn-CS" sz="1600" dirty="0"/>
              <a:t>Размак центра гусеница ......................................................................................1880 mm</a:t>
            </a:r>
            <a:endParaRPr lang="sr-Latn-RS" sz="1600" dirty="0"/>
          </a:p>
          <a:p>
            <a:r>
              <a:rPr lang="sr-Latn-CS" sz="1600" dirty="0"/>
              <a:t>Ширина трактора .................................................................................................2440 mm</a:t>
            </a:r>
            <a:endParaRPr lang="sr-Latn-RS" sz="1600" dirty="0"/>
          </a:p>
          <a:p>
            <a:r>
              <a:rPr lang="sr-Latn-CS" sz="1600" dirty="0"/>
              <a:t>Висина машине ....................................................................................................3126 mm</a:t>
            </a:r>
            <a:endParaRPr lang="sr-Latn-RS" sz="1600" dirty="0"/>
          </a:p>
          <a:p>
            <a:r>
              <a:rPr lang="sr-Latn-CS" sz="1600" dirty="0"/>
              <a:t>Размак осовина гусеница ....................................................................................2840 mm</a:t>
            </a:r>
            <a:endParaRPr lang="sr-Latn-RS" sz="1600" dirty="0"/>
          </a:p>
          <a:p>
            <a:r>
              <a:rPr lang="sr-Latn-CS" sz="1600" dirty="0"/>
              <a:t>Дужина трактора ..................................................................................................3860 mm</a:t>
            </a:r>
            <a:endParaRPr lang="sr-Latn-RS" sz="1600" dirty="0"/>
          </a:p>
          <a:p>
            <a:r>
              <a:rPr lang="sr-Latn-CS" sz="1600" dirty="0"/>
              <a:t>Дебљина гусеница ...................................................................................................65 mm</a:t>
            </a:r>
            <a:endParaRPr lang="sr-Latn-RS" sz="1600" dirty="0"/>
          </a:p>
          <a:p>
            <a:r>
              <a:rPr lang="sr-Latn-CS" sz="1600" dirty="0"/>
              <a:t>Одстојање од тла ....................................................................................................384 mm</a:t>
            </a:r>
            <a:endParaRPr lang="sr-Latn-RS" sz="1600" dirty="0"/>
          </a:p>
          <a:p>
            <a:r>
              <a:rPr lang="sr-Latn-CS" sz="1600" dirty="0"/>
              <a:t>Висина </a:t>
            </a:r>
            <a:r>
              <a:rPr lang="sr-Latn-CS" sz="1600" dirty="0" err="1"/>
              <a:t>ријача</a:t>
            </a:r>
            <a:r>
              <a:rPr lang="sr-Latn-CS" sz="1600" dirty="0"/>
              <a:t> .........................................................................................................576 mm</a:t>
            </a:r>
            <a:endParaRPr lang="sr-Latn-RS" sz="1600" dirty="0"/>
          </a:p>
          <a:p>
            <a:endParaRPr lang="sr-Latn-RS" sz="1600" dirty="0"/>
          </a:p>
          <a:p>
            <a:pPr marL="0" indent="0">
              <a:buNone/>
            </a:pPr>
            <a:endParaRPr lang="sr-Latn-RS" sz="1200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8602"/>
            <a:ext cx="8640960" cy="325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38"/>
    </mc:Choice>
    <mc:Fallback>
      <p:transition spd="slow" advTm="4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20688"/>
                <a:ext cx="8229600" cy="550547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dirty="0" err="1"/>
                  <a:t>Запремина</a:t>
                </a:r>
                <a:r>
                  <a:rPr lang="en-US" b="1" dirty="0"/>
                  <a:t> </a:t>
                </a:r>
                <a:r>
                  <a:rPr lang="en-US" b="1" dirty="0" err="1"/>
                  <a:t>радног</a:t>
                </a:r>
                <a:r>
                  <a:rPr lang="en-US" b="1" dirty="0"/>
                  <a:t> </a:t>
                </a:r>
                <a:r>
                  <a:rPr lang="en-US" b="1" dirty="0" err="1"/>
                  <a:t>органа</a:t>
                </a:r>
                <a:r>
                  <a:rPr lang="en-US" b="1" dirty="0"/>
                  <a:t> q:</a:t>
                </a:r>
                <a:endParaRPr lang="sr-Latn-RS" dirty="0"/>
              </a:p>
              <a:p>
                <a:pPr marL="0" indent="0">
                  <a:buNone/>
                </a:pPr>
                <a:endParaRPr lang="sr-Latn-RS" dirty="0"/>
              </a:p>
              <a:p>
                <a:r>
                  <a:rPr lang="en-US" dirty="0" err="1"/>
                  <a:t>Ширина</a:t>
                </a:r>
                <a:r>
                  <a:rPr lang="en-US" dirty="0"/>
                  <a:t> </a:t>
                </a:r>
                <a:r>
                  <a:rPr lang="en-US" dirty="0" err="1"/>
                  <a:t>ножа</a:t>
                </a:r>
                <a:r>
                  <a:rPr lang="en-US" dirty="0"/>
                  <a:t>: b = 3.33m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</m:oMath>
                </a14:m>
                <a:endParaRPr lang="sr-Latn-RS" dirty="0"/>
              </a:p>
              <a:p>
                <a:r>
                  <a:rPr lang="en-US" dirty="0" err="1"/>
                  <a:t>Висина</a:t>
                </a:r>
                <a:r>
                  <a:rPr lang="en-US" dirty="0"/>
                  <a:t> </a:t>
                </a:r>
                <a:r>
                  <a:rPr lang="en-US" dirty="0" err="1"/>
                  <a:t>ножа</a:t>
                </a:r>
                <a:r>
                  <a:rPr lang="en-US" dirty="0"/>
                  <a:t>:   h = 0.85 m                                       </a:t>
                </a:r>
                <a:endParaRPr lang="sr-Latn-RS" dirty="0"/>
              </a:p>
              <a:p>
                <a:r>
                  <a:rPr lang="sr-Latn-CS" dirty="0"/>
                  <a:t>Угао унутрашњег трења: </a:t>
                </a:r>
                <a:r>
                  <a:rPr lang="sr-Latn-CS" dirty="0">
                    <a:sym typeface="Symbol"/>
                  </a:rPr>
                  <a:t></a:t>
                </a:r>
                <a:r>
                  <a:rPr lang="sr-Latn-CS" dirty="0"/>
                  <a:t>=35</a:t>
                </a:r>
                <a:r>
                  <a:rPr lang="sr-Latn-CS" dirty="0">
                    <a:sym typeface="Symbol"/>
                  </a:rPr>
                  <a:t></a:t>
                </a:r>
                <a:endParaRPr lang="sr-Latn-RS" dirty="0"/>
              </a:p>
              <a:p>
                <a:r>
                  <a:rPr lang="sr-Latn-CS" dirty="0"/>
                  <a:t>Дужина транспорта материјала: </a:t>
                </a:r>
                <a:r>
                  <a:rPr lang="sr-Latn-CS" dirty="0" err="1"/>
                  <a:t>L</a:t>
                </a:r>
                <a:r>
                  <a:rPr lang="sr-Latn-CS" baseline="-25000" dirty="0" err="1"/>
                  <a:t>t</a:t>
                </a:r>
                <a:r>
                  <a:rPr lang="sr-Latn-CS" dirty="0"/>
                  <a:t>=</a:t>
                </a:r>
                <a:r>
                  <a:rPr lang="en-US" dirty="0"/>
                  <a:t>30</a:t>
                </a:r>
                <a:r>
                  <a:rPr lang="sr-Latn-CS" dirty="0"/>
                  <a:t>m</a:t>
                </a:r>
                <a:endParaRPr lang="sr-Latn-RS" dirty="0"/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  <a:endParaRPr lang="sr-Latn-R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CS">
                          <a:latin typeface="Cambria Math"/>
                        </a:rPr>
                        <m:t>q</m:t>
                      </m:r>
                      <m:r>
                        <a:rPr lang="sr-Latn-C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sr-Latn-RS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CS">
                              <a:latin typeface="Cambria Math"/>
                            </a:rPr>
                            <m:t>b</m:t>
                          </m:r>
                          <m:r>
                            <a:rPr lang="sr-Latn-CS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sr-Latn-R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sr-Latn-CS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sr-Latn-CS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r-Latn-CS">
                              <a:latin typeface="Cambria Math"/>
                            </a:rPr>
                            <m:t>2</m:t>
                          </m:r>
                          <m:r>
                            <a:rPr lang="sr-Latn-CS" i="1">
                              <a:latin typeface="Cambria Math"/>
                            </a:rPr>
                            <m:t>∗</m:t>
                          </m:r>
                          <m:func>
                            <m:funcPr>
                              <m:ctrlPr>
                                <a:rPr lang="sr-Latn-RS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r-Latn-CS">
                                  <a:latin typeface="Cambria Math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sr-Latn-CS">
                                  <a:latin typeface="Cambria Math"/>
                                </a:rPr>
                                <m:t>φ</m:t>
                              </m:r>
                            </m:e>
                          </m:func>
                        </m:den>
                      </m:f>
                      <m:r>
                        <a:rPr lang="sr-Latn-CS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sr-Latn-R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sr-Latn-CS">
                              <a:latin typeface="Cambria Math"/>
                            </a:rPr>
                            <m:t>1</m:t>
                          </m:r>
                          <m:r>
                            <a:rPr lang="sr-Latn-CS" i="1">
                              <a:latin typeface="Cambria Math"/>
                            </a:rPr>
                            <m:t>−</m:t>
                          </m:r>
                          <m:r>
                            <a:rPr lang="sr-Latn-CS">
                              <a:latin typeface="Cambria Math"/>
                            </a:rPr>
                            <m:t>0.005</m:t>
                          </m:r>
                          <m:sSub>
                            <m:sSubPr>
                              <m:ctrlPr>
                                <a:rPr lang="sr-Latn-R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sr-Latn-CS">
                                  <a:latin typeface="Cambria Math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sr-Latn-CS">
                                  <a:latin typeface="Cambria Math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/>
                        </a:rPr>
                        <m:t>= 1.46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m</m:t>
                      </m:r>
                      <m:r>
                        <a:rPr lang="en-US" baseline="30000">
                          <a:latin typeface="Cambria Math"/>
                        </a:rPr>
                        <m:t>3</m:t>
                      </m:r>
                      <m:r>
                        <a:rPr lang="en-US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sr-Latn-RS" dirty="0"/>
              </a:p>
              <a:p>
                <a:pPr marL="0" indent="0">
                  <a:buNone/>
                </a:pPr>
                <a:endParaRPr lang="sr-Latn-RS" dirty="0"/>
              </a:p>
              <a:p>
                <a:pPr marL="0" indent="0">
                  <a:buNone/>
                </a:pPr>
                <a:endParaRPr lang="sr-Latn-R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20688"/>
                <a:ext cx="8229600" cy="5505475"/>
              </a:xfrm>
              <a:blipFill>
                <a:blip r:embed="rId4"/>
                <a:stretch>
                  <a:fillRect l="-1704" t="-13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24"/>
    </mc:Choice>
    <mc:Fallback>
      <p:transition spd="slow" advTm="3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26295488"/>
                  </p:ext>
                </p:extLst>
              </p:nvPr>
            </p:nvGraphicFramePr>
            <p:xfrm>
              <a:off x="0" y="-3"/>
              <a:ext cx="9468544" cy="694006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23099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5145445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59399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 dirty="0" err="1">
                              <a:effectLst/>
                            </a:rPr>
                            <a:t>Радна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операција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И</a:t>
                          </a:r>
                          <a:r>
                            <a:rPr lang="sr-Cyrl-CS" sz="1800" dirty="0" err="1">
                              <a:effectLst/>
                            </a:rPr>
                            <a:t>скоп</a:t>
                          </a:r>
                          <a:r>
                            <a:rPr lang="sr-Cyrl-C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земље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при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 smtClean="0">
                              <a:effectLst/>
                            </a:rPr>
                            <a:t>рашчишћавању</a:t>
                          </a:r>
                          <a:r>
                            <a:rPr lang="en-US" sz="1800" dirty="0" smtClean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терена</a:t>
                          </a:r>
                          <a:r>
                            <a:rPr lang="en-US" sz="1800" dirty="0">
                              <a:effectLst/>
                            </a:rPr>
                            <a:t>,</a:t>
                          </a:r>
                          <a:endParaRPr lang="sr-Latn-RS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ископ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земље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при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ископу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темељне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јаме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Снага мотора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179кw/229hp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q=1.</a:t>
                          </a:r>
                          <a:r>
                            <a:rPr lang="en-US" sz="1800">
                              <a:effectLst/>
                            </a:rPr>
                            <a:t>46</a:t>
                          </a:r>
                          <a:r>
                            <a:rPr lang="sr-Latn-CS" sz="1800">
                              <a:effectLst/>
                            </a:rPr>
                            <a:t> m</a:t>
                          </a:r>
                          <a:r>
                            <a:rPr lang="sr-Latn-CS" sz="18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T=3600 s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Дебљина слоја при копању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d=0.30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Дужина откопа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=q/(d*b)=</a:t>
                          </a:r>
                          <a:r>
                            <a:rPr lang="en-US" sz="1800">
                              <a:effectLst/>
                            </a:rPr>
                            <a:t>1.46 </a:t>
                          </a:r>
                          <a:r>
                            <a:rPr lang="sr-Latn-CS" sz="1800">
                              <a:effectLst/>
                            </a:rPr>
                            <a:t>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копања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V</a:t>
                          </a:r>
                          <a:r>
                            <a:rPr lang="en-U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 60</a:t>
                          </a:r>
                          <a:r>
                            <a:rPr lang="sr-Latn-CS" sz="1800">
                              <a:effectLst/>
                            </a:rPr>
                            <a:t>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копања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=0.024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Дужина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30</a:t>
                          </a:r>
                          <a:r>
                            <a:rPr lang="sr-Latn-CS" sz="1800">
                              <a:effectLst/>
                            </a:rPr>
                            <a:t>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=100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=0.2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Дужина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3</a:t>
                          </a:r>
                          <a:r>
                            <a:rPr lang="sr-Latn-CS" sz="1800">
                              <a:effectLst/>
                            </a:rPr>
                            <a:t>0 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=120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=0.</a:t>
                          </a:r>
                          <a:r>
                            <a:rPr lang="en-US" sz="1800">
                              <a:effectLst/>
                            </a:rPr>
                            <a:t>25</a:t>
                          </a:r>
                          <a:r>
                            <a:rPr lang="sr-Latn-CS" sz="1800">
                              <a:effectLst/>
                            </a:rPr>
                            <a:t>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=0.5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4"/>
                      </a:ext>
                    </a:extLst>
                  </a:tr>
                  <a:tr h="2513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c</a:t>
                          </a:r>
                          <a:r>
                            <a:rPr lang="sr-Latn-CS" sz="1800">
                              <a:effectLst/>
                            </a:rPr>
                            <a:t>=T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=0.</a:t>
                          </a:r>
                          <a:r>
                            <a:rPr lang="en-US" sz="1800">
                              <a:effectLst/>
                            </a:rPr>
                            <a:t>974</a:t>
                          </a:r>
                          <a:r>
                            <a:rPr lang="sr-Latn-CS" sz="1800">
                              <a:effectLst/>
                            </a:rPr>
                            <a:t>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5"/>
                      </a:ext>
                    </a:extLst>
                  </a:tr>
                  <a:tr h="29107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K</a:t>
                          </a:r>
                          <a:r>
                            <a:rPr lang="sr-Latn-CS" sz="1800" baseline="-25000">
                              <a:effectLst/>
                            </a:rPr>
                            <a:t>v</a:t>
                          </a:r>
                          <a:r>
                            <a:rPr lang="sr-Latn-CS" sz="1800">
                              <a:effectLst/>
                            </a:rPr>
                            <a:t>=0.70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6"/>
                      </a:ext>
                    </a:extLst>
                  </a:tr>
                  <a:tr h="28834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Kr</a:t>
                          </a:r>
                          <a:r>
                            <a:rPr lang="sr-Latn-CS" sz="1800" dirty="0">
                              <a:effectLst/>
                            </a:rPr>
                            <a:t>=0.80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7"/>
                      </a:ext>
                    </a:extLst>
                  </a:tr>
                  <a:tr h="39599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утицаја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нагиба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терена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K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n</a:t>
                          </a:r>
                          <a:r>
                            <a:rPr lang="sr-Latn-CS" sz="1800" dirty="0">
                              <a:effectLst/>
                            </a:rPr>
                            <a:t>=1.00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8"/>
                      </a:ext>
                    </a:extLst>
                  </a:tr>
                  <a:tr h="970366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</a:rPr>
                            <a:t>Прорачун</a:t>
                          </a:r>
                          <a:r>
                            <a:rPr lang="en-US" sz="2800" dirty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практичног</a:t>
                          </a:r>
                          <a:r>
                            <a:rPr lang="en-US" sz="2800" dirty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учинка</a:t>
                          </a:r>
                          <a:r>
                            <a:rPr lang="en-US" sz="2800" dirty="0">
                              <a:effectLst/>
                            </a:rPr>
                            <a:t>:</a:t>
                          </a:r>
                          <a:endParaRPr lang="sr-Latn-RS" sz="28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4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sr-Latn-CS" sz="2400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𝟓𝟏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𝟑𝟔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en-US" sz="2400" u="none" baseline="30000">
                                  <a:effectLst/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oMath>
                          </a14:m>
                          <a:endParaRPr lang="sr-Latn-RS" sz="2400" u="none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26295488"/>
                  </p:ext>
                </p:extLst>
              </p:nvPr>
            </p:nvGraphicFramePr>
            <p:xfrm>
              <a:off x="0" y="-3"/>
              <a:ext cx="9468544" cy="694006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23099"/>
                    <a:gridCol w="5145445"/>
                  </a:tblGrid>
                  <a:tr h="59399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 dirty="0" err="1">
                              <a:effectLst/>
                            </a:rPr>
                            <a:t>Радна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операција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И</a:t>
                          </a:r>
                          <a:r>
                            <a:rPr lang="sr-Cyrl-CS" sz="1800" dirty="0" err="1">
                              <a:effectLst/>
                            </a:rPr>
                            <a:t>скоп</a:t>
                          </a:r>
                          <a:r>
                            <a:rPr lang="sr-Cyrl-C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земље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при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 smtClean="0">
                              <a:effectLst/>
                            </a:rPr>
                            <a:t>рашчишћавању</a:t>
                          </a:r>
                          <a:r>
                            <a:rPr lang="en-US" sz="1800" dirty="0" smtClean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терена</a:t>
                          </a:r>
                          <a:r>
                            <a:rPr lang="en-US" sz="1800" dirty="0">
                              <a:effectLst/>
                            </a:rPr>
                            <a:t>,</a:t>
                          </a:r>
                          <a:endParaRPr lang="sr-Latn-RS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ископ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земље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при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ископу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темељне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јаме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Снага мотора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179кw/229hp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З</a:t>
                          </a:r>
                          <a:r>
                            <a:rPr lang="sr-Cyrl-CS" sz="1800">
                              <a:effectLst/>
                            </a:rPr>
                            <a:t>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q=1.</a:t>
                          </a:r>
                          <a:r>
                            <a:rPr lang="en-US" sz="1800">
                              <a:effectLst/>
                            </a:rPr>
                            <a:t>46</a:t>
                          </a:r>
                          <a:r>
                            <a:rPr lang="sr-Latn-CS" sz="1800">
                              <a:effectLst/>
                            </a:rPr>
                            <a:t> m</a:t>
                          </a:r>
                          <a:r>
                            <a:rPr lang="sr-Latn-CS" sz="18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T=3600 s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Дебљина слоја при копању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d=0.30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Дужина откопа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=q/(d*b)=</a:t>
                          </a:r>
                          <a:r>
                            <a:rPr lang="en-US" sz="1800">
                              <a:effectLst/>
                            </a:rPr>
                            <a:t>1.46 </a:t>
                          </a:r>
                          <a:r>
                            <a:rPr lang="sr-Latn-CS" sz="1800">
                              <a:effectLst/>
                            </a:rPr>
                            <a:t>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копања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V</a:t>
                          </a:r>
                          <a:r>
                            <a:rPr lang="en-U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 60</a:t>
                          </a:r>
                          <a:r>
                            <a:rPr lang="sr-Latn-CS" sz="1800">
                              <a:effectLst/>
                            </a:rPr>
                            <a:t>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копања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=0.024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Дужина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30</a:t>
                          </a:r>
                          <a:r>
                            <a:rPr lang="sr-Latn-CS" sz="1800">
                              <a:effectLst/>
                            </a:rPr>
                            <a:t>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=100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транспорта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=0.2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Дужина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L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</a:t>
                          </a:r>
                          <a:r>
                            <a:rPr lang="en-US" sz="1800">
                              <a:effectLst/>
                            </a:rPr>
                            <a:t>3</a:t>
                          </a:r>
                          <a:r>
                            <a:rPr lang="sr-Latn-CS" sz="1800">
                              <a:effectLst/>
                            </a:rPr>
                            <a:t>0 m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Просечна брзина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V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=120 m/min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повратка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=L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/V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=0.</a:t>
                          </a:r>
                          <a:r>
                            <a:rPr lang="en-US" sz="1800">
                              <a:effectLst/>
                            </a:rPr>
                            <a:t>25</a:t>
                          </a:r>
                          <a:r>
                            <a:rPr lang="sr-Latn-CS" sz="1800">
                              <a:effectLst/>
                            </a:rPr>
                            <a:t>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=0.5 min (усвојено)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</a:t>
                          </a:r>
                          <a:r>
                            <a:rPr lang="sr-Latn-CS" sz="1800" baseline="-25000">
                              <a:effectLst/>
                            </a:rPr>
                            <a:t>c</a:t>
                          </a:r>
                          <a:r>
                            <a:rPr lang="sr-Latn-CS" sz="1800">
                              <a:effectLst/>
                            </a:rPr>
                            <a:t>=T</a:t>
                          </a:r>
                          <a:r>
                            <a:rPr lang="sr-Latn-CS" sz="1800" baseline="-25000">
                              <a:effectLst/>
                            </a:rPr>
                            <a:t>k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t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pov</a:t>
                          </a:r>
                          <a:r>
                            <a:rPr lang="sr-Latn-CS" sz="1800">
                              <a:effectLst/>
                            </a:rPr>
                            <a:t>+T</a:t>
                          </a:r>
                          <a:r>
                            <a:rPr lang="sr-Latn-CS" sz="1800" baseline="-25000">
                              <a:effectLst/>
                            </a:rPr>
                            <a:t>man</a:t>
                          </a:r>
                          <a:r>
                            <a:rPr lang="sr-Latn-CS" sz="1800">
                              <a:effectLst/>
                            </a:rPr>
                            <a:t>=0.</a:t>
                          </a:r>
                          <a:r>
                            <a:rPr lang="en-US" sz="1800">
                              <a:effectLst/>
                            </a:rPr>
                            <a:t>974</a:t>
                          </a:r>
                          <a:r>
                            <a:rPr lang="sr-Latn-CS" sz="1800">
                              <a:effectLst/>
                            </a:rPr>
                            <a:t>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K</a:t>
                          </a:r>
                          <a:r>
                            <a:rPr lang="sr-Latn-CS" sz="1800" baseline="-25000">
                              <a:effectLst/>
                            </a:rPr>
                            <a:t>v</a:t>
                          </a:r>
                          <a:r>
                            <a:rPr lang="sr-Latn-CS" sz="1800">
                              <a:effectLst/>
                            </a:rPr>
                            <a:t>=0.70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834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Kr</a:t>
                          </a:r>
                          <a:r>
                            <a:rPr lang="sr-Latn-CS" sz="1800" dirty="0">
                              <a:effectLst/>
                            </a:rPr>
                            <a:t>=0.80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599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утицаја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нагиба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терена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800" dirty="0" err="1">
                              <a:effectLst/>
                            </a:rPr>
                            <a:t>K</a:t>
                          </a:r>
                          <a:r>
                            <a:rPr lang="sr-Latn-CS" sz="1800" baseline="-25000" dirty="0" err="1">
                              <a:effectLst/>
                            </a:rPr>
                            <a:t>n</a:t>
                          </a:r>
                          <a:r>
                            <a:rPr lang="sr-Latn-CS" sz="1800" dirty="0">
                              <a:effectLst/>
                            </a:rPr>
                            <a:t>=1.00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98284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t="-599390" r="-64" b="-61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7"/>
    </mc:Choice>
    <mc:Fallback>
      <p:transition spd="slow" advTm="2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8812466"/>
                  </p:ext>
                </p:extLst>
              </p:nvPr>
            </p:nvGraphicFramePr>
            <p:xfrm>
              <a:off x="28600" y="14515"/>
              <a:ext cx="9115400" cy="68434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96733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514806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76776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</a:rPr>
                            <a:t>Радна</a:t>
                          </a:r>
                          <a:r>
                            <a:rPr lang="en-US" sz="2800" dirty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Р</a:t>
                          </a:r>
                          <a:r>
                            <a:rPr lang="sr-Latn-CS" sz="2400" dirty="0" err="1">
                              <a:effectLst/>
                            </a:rPr>
                            <a:t>азастирање</a:t>
                          </a:r>
                          <a:r>
                            <a:rPr lang="sr-Latn-CS" sz="2400" dirty="0">
                              <a:effectLst/>
                            </a:rPr>
                            <a:t> шљунка при изради тампон слоја шљунка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Снага мотора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179кw/229hp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З</a:t>
                          </a:r>
                          <a:r>
                            <a:rPr lang="sr-Cyrl-CS" sz="1600">
                              <a:effectLst/>
                            </a:rPr>
                            <a:t>апремина радног органа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q=1.</a:t>
                          </a:r>
                          <a:r>
                            <a:rPr lang="en-US" sz="1600">
                              <a:effectLst/>
                            </a:rPr>
                            <a:t>55</a:t>
                          </a:r>
                          <a:r>
                            <a:rPr lang="sr-Latn-CS" sz="1600">
                              <a:effectLst/>
                            </a:rPr>
                            <a:t> m</a:t>
                          </a:r>
                          <a:r>
                            <a:rPr lang="sr-Latn-CS" sz="1600" baseline="30000">
                              <a:effectLst/>
                            </a:rPr>
                            <a:t>3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Временски период посматрања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T=3600 s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Дебљина слоја при копању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d=0.</a:t>
                          </a:r>
                          <a:r>
                            <a:rPr lang="en-US" sz="1600">
                              <a:effectLst/>
                            </a:rPr>
                            <a:t>15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Дужина разастирања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=3</a:t>
                          </a:r>
                          <a:r>
                            <a:rPr lang="en-US" sz="1600">
                              <a:effectLst/>
                            </a:rPr>
                            <a:t>0</a:t>
                          </a:r>
                          <a:r>
                            <a:rPr lang="sr-Latn-CS" sz="1600">
                              <a:effectLst/>
                            </a:rPr>
                            <a:t>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</a:t>
                          </a:r>
                          <a:r>
                            <a:rPr lang="en-US" sz="1600">
                              <a:effectLst/>
                            </a:rPr>
                            <a:t>разастирања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=100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</a:t>
                          </a:r>
                          <a:r>
                            <a:rPr lang="en-US" sz="1600">
                              <a:effectLst/>
                            </a:rPr>
                            <a:t>разастирања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=0.3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Дужина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30</a:t>
                          </a:r>
                          <a:r>
                            <a:rPr lang="sr-Latn-CS" sz="1600">
                              <a:effectLst/>
                            </a:rPr>
                            <a:t>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=100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=0.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Дужина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0 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=120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=0.167min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маневрисања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man</a:t>
                          </a:r>
                          <a:r>
                            <a:rPr lang="sr-Latn-CS" sz="1600">
                              <a:effectLst/>
                            </a:rPr>
                            <a:t>=0.5 min (усвојено)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4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Трајање циклуса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c</a:t>
                          </a:r>
                          <a:r>
                            <a:rPr lang="sr-Latn-CS" sz="1600">
                              <a:effectLst/>
                            </a:rPr>
                            <a:t>= T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 +T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man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1.267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5"/>
                      </a:ext>
                    </a:extLst>
                  </a:tr>
                  <a:tr h="46413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v</a:t>
                          </a:r>
                          <a:r>
                            <a:rPr lang="sr-Latn-CS" sz="1600" dirty="0">
                              <a:effectLst/>
                            </a:rPr>
                            <a:t>=0.70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6"/>
                      </a:ext>
                    </a:extLst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Kr=0.80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7"/>
                      </a:ext>
                    </a:extLst>
                  </a:tr>
                  <a:tr h="37314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утицаја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нагиба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терена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n</a:t>
                          </a:r>
                          <a:r>
                            <a:rPr lang="sr-Latn-CS" sz="1600" dirty="0">
                              <a:effectLst/>
                            </a:rPr>
                            <a:t>=1.00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18"/>
                      </a:ext>
                    </a:extLst>
                  </a:tr>
                  <a:tr h="114371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sr-Latn-RS" sz="9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Прорачун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практичног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учинка</a:t>
                          </a:r>
                          <a:r>
                            <a:rPr lang="en-US" sz="2400" dirty="0" smtClean="0">
                              <a:effectLst/>
                            </a:rPr>
                            <a:t>:</a:t>
                          </a:r>
                          <a:endParaRPr lang="sr-Latn-RS" sz="20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400" i="1" u="none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400" i="1" u="none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400" u="none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400" u="none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 u="none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 u="none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sr-Latn-CS" sz="2400" u="non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sr-Latn-CS" sz="2400" u="none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en-US" sz="2400" u="none" baseline="30000">
                                  <a:effectLst/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u="none">
                                  <a:effectLst/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oMath>
                          </a14:m>
                          <a:endParaRPr lang="sr-Latn-RS" sz="2000" u="none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8812466"/>
                  </p:ext>
                </p:extLst>
              </p:nvPr>
            </p:nvGraphicFramePr>
            <p:xfrm>
              <a:off x="28600" y="14515"/>
              <a:ext cx="9115400" cy="68434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967336"/>
                    <a:gridCol w="5148064"/>
                  </a:tblGrid>
                  <a:tr h="76776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</a:rPr>
                            <a:t>Радна</a:t>
                          </a:r>
                          <a:r>
                            <a:rPr lang="en-US" sz="2800" dirty="0">
                              <a:effectLst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Р</a:t>
                          </a:r>
                          <a:r>
                            <a:rPr lang="sr-Latn-CS" sz="2400" dirty="0" err="1">
                              <a:effectLst/>
                            </a:rPr>
                            <a:t>азастирање</a:t>
                          </a:r>
                          <a:r>
                            <a:rPr lang="sr-Latn-CS" sz="2400" dirty="0">
                              <a:effectLst/>
                            </a:rPr>
                            <a:t> шљунка при изради тампон слоја шљунка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Снага мотора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179кw/229hp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З</a:t>
                          </a:r>
                          <a:r>
                            <a:rPr lang="sr-Cyrl-CS" sz="1600">
                              <a:effectLst/>
                            </a:rPr>
                            <a:t>апремина радног органа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q=1.</a:t>
                          </a:r>
                          <a:r>
                            <a:rPr lang="en-US" sz="1600">
                              <a:effectLst/>
                            </a:rPr>
                            <a:t>55</a:t>
                          </a:r>
                          <a:r>
                            <a:rPr lang="sr-Latn-CS" sz="1600">
                              <a:effectLst/>
                            </a:rPr>
                            <a:t> m</a:t>
                          </a:r>
                          <a:r>
                            <a:rPr lang="sr-Latn-CS" sz="1600" baseline="30000">
                              <a:effectLst/>
                            </a:rPr>
                            <a:t>3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Временски период посматрања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T=3600 s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Дебљина слоја при копању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d=0.</a:t>
                          </a:r>
                          <a:r>
                            <a:rPr lang="en-US" sz="1600">
                              <a:effectLst/>
                            </a:rPr>
                            <a:t>15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Дужина разастирања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=3</a:t>
                          </a:r>
                          <a:r>
                            <a:rPr lang="en-US" sz="1600">
                              <a:effectLst/>
                            </a:rPr>
                            <a:t>0</a:t>
                          </a:r>
                          <a:r>
                            <a:rPr lang="sr-Latn-CS" sz="1600">
                              <a:effectLst/>
                            </a:rPr>
                            <a:t>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</a:t>
                          </a:r>
                          <a:r>
                            <a:rPr lang="en-US" sz="1600">
                              <a:effectLst/>
                            </a:rPr>
                            <a:t>разастирања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=100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</a:t>
                          </a:r>
                          <a:r>
                            <a:rPr lang="en-US" sz="1600">
                              <a:effectLst/>
                            </a:rPr>
                            <a:t>разастирања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=0.3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Дужина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30</a:t>
                          </a:r>
                          <a:r>
                            <a:rPr lang="sr-Latn-CS" sz="1600">
                              <a:effectLst/>
                            </a:rPr>
                            <a:t>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=100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транспорта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=0.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Дужина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L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3</a:t>
                          </a:r>
                          <a:r>
                            <a:rPr lang="sr-Latn-CS" sz="1600">
                              <a:effectLst/>
                            </a:rPr>
                            <a:t>0 m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Просечна брзина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V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=120 m/min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повратка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=L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/V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=0.167min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маневрисања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man</a:t>
                          </a:r>
                          <a:r>
                            <a:rPr lang="sr-Latn-CS" sz="1600">
                              <a:effectLst/>
                            </a:rPr>
                            <a:t>=0.5 min (усвојено)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Трајање циклуса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c</a:t>
                          </a:r>
                          <a:r>
                            <a:rPr lang="sr-Latn-CS" sz="1600">
                              <a:effectLst/>
                            </a:rPr>
                            <a:t>= T</a:t>
                          </a:r>
                          <a:r>
                            <a:rPr lang="en-US" sz="1600" baseline="-25000">
                              <a:effectLst/>
                            </a:rPr>
                            <a:t>raz</a:t>
                          </a:r>
                          <a:r>
                            <a:rPr lang="sr-Latn-CS" sz="1600">
                              <a:effectLst/>
                            </a:rPr>
                            <a:t> +T</a:t>
                          </a:r>
                          <a:r>
                            <a:rPr lang="sr-Latn-CS" sz="1600" baseline="-25000">
                              <a:effectLst/>
                            </a:rPr>
                            <a:t>t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pov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man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en-US" sz="1600">
                              <a:effectLst/>
                            </a:rPr>
                            <a:t>1.267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46413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v</a:t>
                          </a:r>
                          <a:r>
                            <a:rPr lang="sr-Latn-CS" sz="1600" dirty="0">
                              <a:effectLst/>
                            </a:rPr>
                            <a:t>=0.70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25592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Kr=0.80</a:t>
                          </a:r>
                          <a:endParaRPr lang="sr-Latn-RS" sz="1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373141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утицаја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нагиба</a:t>
                          </a:r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</a:rPr>
                            <a:t>терена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n</a:t>
                          </a:r>
                          <a:r>
                            <a:rPr lang="sr-Latn-CS" sz="1600" dirty="0">
                              <a:effectLst/>
                            </a:rPr>
                            <a:t>=1.00</a:t>
                          </a:r>
                          <a:endParaRPr lang="sr-Latn-RS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9210" marR="49210" marT="0" marB="0" anchor="ctr"/>
                    </a:tc>
                  </a:tr>
                  <a:tr h="1143714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49210" marR="49210" marT="0" marB="0" anchor="ctr">
                        <a:blipFill rotWithShape="1">
                          <a:blip r:embed="rId4"/>
                          <a:stretch>
                            <a:fillRect l="-67" t="-50372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0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5"/>
    </mc:Choice>
    <mc:Fallback>
      <p:transition spd="slow" advTm="1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20" y="3140968"/>
            <a:ext cx="8147248" cy="3384376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 </a:t>
            </a:r>
            <a:endParaRPr lang="sr-Latn-RS" dirty="0"/>
          </a:p>
          <a:p>
            <a:pPr marL="0" indent="0">
              <a:buNone/>
            </a:pPr>
            <a:r>
              <a:rPr lang="en-US" sz="8000" b="1" dirty="0" err="1" smtClean="0">
                <a:cs typeface="Arial" pitchFamily="34" charset="0"/>
              </a:rPr>
              <a:t>Утоваривач</a:t>
            </a:r>
            <a:r>
              <a:rPr lang="en-US" sz="8000" b="1" dirty="0" smtClean="0">
                <a:cs typeface="Arial" pitchFamily="34" charset="0"/>
              </a:rPr>
              <a:t> </a:t>
            </a:r>
            <a:r>
              <a:rPr lang="en-US" sz="8000" b="1" dirty="0">
                <a:cs typeface="Arial" pitchFamily="34" charset="0"/>
              </a:rPr>
              <a:t>CATERPILLAR </a:t>
            </a:r>
            <a:r>
              <a:rPr lang="en-US" sz="8000" b="1" dirty="0" smtClean="0">
                <a:cs typeface="Arial" pitchFamily="34" charset="0"/>
              </a:rPr>
              <a:t>950H</a:t>
            </a:r>
            <a:r>
              <a:rPr lang="en-US" sz="6400" i="1" dirty="0"/>
              <a:t> </a:t>
            </a:r>
            <a:endParaRPr lang="sr-Latn-RS" sz="6400" dirty="0"/>
          </a:p>
          <a:p>
            <a:pPr marL="0" indent="0">
              <a:buNone/>
            </a:pPr>
            <a:endParaRPr lang="sr-Latn-RS" sz="6400" dirty="0"/>
          </a:p>
          <a:p>
            <a:pPr lvl="0"/>
            <a:r>
              <a:rPr lang="sr-Latn-CS" sz="6400" dirty="0"/>
              <a:t>Висина до крова ...................................................................................................3340 mm</a:t>
            </a:r>
            <a:endParaRPr lang="sr-Latn-RS" sz="6400" dirty="0"/>
          </a:p>
          <a:p>
            <a:pPr lvl="0"/>
            <a:r>
              <a:rPr lang="sr-Latn-CS" sz="6400" dirty="0"/>
              <a:t>Висина до ротационог светла .............................................................................3669 mm</a:t>
            </a:r>
            <a:endParaRPr lang="sr-Latn-RS" sz="6400" dirty="0"/>
          </a:p>
          <a:p>
            <a:pPr lvl="0"/>
            <a:r>
              <a:rPr lang="sr-Latn-CS" sz="6400" dirty="0"/>
              <a:t>Висина до осовине точка ......................................................................................685 mm</a:t>
            </a:r>
            <a:endParaRPr lang="sr-Latn-RS" sz="6400" dirty="0"/>
          </a:p>
          <a:p>
            <a:pPr lvl="0"/>
            <a:r>
              <a:rPr lang="sr-Latn-CS" sz="6400" dirty="0"/>
              <a:t>Одстојање од тла ....................................................................................................400 mm</a:t>
            </a:r>
            <a:endParaRPr lang="sr-Latn-RS" sz="6400" dirty="0"/>
          </a:p>
          <a:p>
            <a:pPr lvl="0"/>
            <a:r>
              <a:rPr lang="sr-Latn-CS" sz="6400" dirty="0"/>
              <a:t>Дужина укупна .....................................................................................................7451 mm</a:t>
            </a:r>
            <a:endParaRPr lang="sr-Latn-RS" sz="6400" dirty="0"/>
          </a:p>
          <a:p>
            <a:pPr lvl="0"/>
            <a:r>
              <a:rPr lang="sr-Latn-CS" sz="6400" dirty="0"/>
              <a:t>Дужина од задње осовине до браника ...............................................................1986 mm</a:t>
            </a:r>
            <a:endParaRPr lang="sr-Latn-RS" sz="6400" dirty="0"/>
          </a:p>
          <a:p>
            <a:pPr lvl="0"/>
            <a:r>
              <a:rPr lang="sr-Latn-CS" sz="6400" dirty="0"/>
              <a:t>Дужина од зглоба до предње осовине ...............................................................1500 mm</a:t>
            </a:r>
            <a:endParaRPr lang="sr-Latn-RS" sz="6400" dirty="0"/>
          </a:p>
          <a:p>
            <a:pPr lvl="0"/>
            <a:r>
              <a:rPr lang="sr-Latn-CS" sz="6400" dirty="0"/>
              <a:t>Размак осовина .....................................................................................................3000 mm</a:t>
            </a:r>
            <a:endParaRPr lang="sr-Latn-RS" sz="6400" dirty="0"/>
          </a:p>
          <a:p>
            <a:pPr lvl="0"/>
            <a:r>
              <a:rPr lang="sr-Latn-CS" sz="6400" dirty="0"/>
              <a:t>Одстојање кашике од тла, под 45ᵒ ......................................................................2885 mm</a:t>
            </a:r>
            <a:endParaRPr lang="sr-Latn-RS" sz="6400" dirty="0"/>
          </a:p>
          <a:p>
            <a:pPr lvl="0"/>
            <a:r>
              <a:rPr lang="sr-Latn-CS" sz="6400" dirty="0"/>
              <a:t>Одстојање кашике од тла, утовар одозго ..........................................................3330 mm</a:t>
            </a:r>
            <a:endParaRPr lang="sr-Latn-RS" sz="6400" dirty="0"/>
          </a:p>
          <a:p>
            <a:pPr lvl="0"/>
            <a:r>
              <a:rPr lang="sr-Latn-CS" sz="6400" dirty="0"/>
              <a:t>Одстојање кашике од тла, хоризонтала .............................................................3580 </a:t>
            </a:r>
            <a:r>
              <a:rPr lang="sr-Latn-CS" sz="6400" dirty="0" smtClean="0"/>
              <a:t>mm</a:t>
            </a:r>
            <a:endParaRPr lang="sr-Latn-RS" sz="6400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11" y="11747"/>
            <a:ext cx="9175711" cy="32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9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2"/>
    </mc:Choice>
    <mc:Fallback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RS" dirty="0" smtClean="0"/>
              <a:t/>
            </a:r>
            <a:br>
              <a:rPr lang="sr-Latn-RS" dirty="0" smtClean="0"/>
            </a:br>
            <a:r>
              <a:rPr lang="en-US" sz="2700" b="1" dirty="0" err="1" smtClean="0">
                <a:latin typeface="+mn-lt"/>
                <a:cs typeface="Arial" pitchFamily="34" charset="0"/>
              </a:rPr>
              <a:t>Утоваривач</a:t>
            </a:r>
            <a:r>
              <a:rPr lang="en-US" sz="2700" b="1" dirty="0" smtClean="0">
                <a:latin typeface="+mn-lt"/>
                <a:cs typeface="Arial" pitchFamily="34" charset="0"/>
              </a:rPr>
              <a:t> CATERPILLAR 950H</a:t>
            </a:r>
            <a:r>
              <a:rPr lang="en-US" sz="2000" i="1" dirty="0" smtClean="0">
                <a:latin typeface="+mn-lt"/>
              </a:rPr>
              <a:t> </a:t>
            </a:r>
            <a:r>
              <a:rPr lang="sr-Latn-RS" sz="3600" dirty="0" smtClean="0">
                <a:latin typeface="+mn-lt"/>
              </a:rPr>
              <a:t/>
            </a:r>
            <a:br>
              <a:rPr lang="sr-Latn-RS" sz="3600" dirty="0" smtClean="0">
                <a:latin typeface="+mn-lt"/>
              </a:rPr>
            </a:br>
            <a:endParaRPr lang="sr-Latn-R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lvl="0"/>
            <a:r>
              <a:rPr lang="sr-Latn-CS" sz="4500" dirty="0" smtClean="0"/>
              <a:t>Највећа висина зглоба кашике ............................................................................3907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Укупна висина, подигнута кашика ....................................................................5076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Дохват кашике, 45ᵒ ..............................................................................................1024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Најмања висина зглоба кашике ............................................................................458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Дубина копања .......................................................................................................100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Ширина кашике ...................................................................................................2550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Ширина од средине точкова ...............................................................................1930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Радијус окретања, кашика ...................................................................................5924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Ширина машине ...................................................................................................2540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Радијус окретања, спољни гуме .........................................................................5402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Радијус окретања, унутрашњи гуме ...................................................................2851 mm</a:t>
            </a:r>
            <a:endParaRPr lang="sr-Latn-RS" sz="4500" dirty="0" smtClean="0"/>
          </a:p>
          <a:p>
            <a:pPr lvl="0"/>
            <a:r>
              <a:rPr lang="sr-Latn-CS" sz="4500" dirty="0" smtClean="0"/>
              <a:t>Угао ножа највише подигнуте кашике ........................................................................54ᵒ</a:t>
            </a:r>
            <a:endParaRPr lang="sr-Latn-RS" sz="4500" dirty="0" smtClean="0"/>
          </a:p>
          <a:p>
            <a:pPr lvl="0"/>
            <a:r>
              <a:rPr lang="sr-Latn-CS" sz="4500" dirty="0" smtClean="0"/>
              <a:t>Угао истовара подигнуте кашике .................................................................................50ᵒ</a:t>
            </a:r>
            <a:endParaRPr lang="sr-Latn-RS" sz="4500" dirty="0" smtClean="0"/>
          </a:p>
          <a:p>
            <a:pPr lvl="0"/>
            <a:r>
              <a:rPr lang="sr-Latn-CS" sz="4500" dirty="0" smtClean="0"/>
              <a:t>Угао ножа спуштене кашике при транспорту .............................................................45ᵒ</a:t>
            </a:r>
            <a:endParaRPr lang="sr-Latn-RS" sz="4500" dirty="0" smtClean="0"/>
          </a:p>
          <a:p>
            <a:pPr lvl="0"/>
            <a:r>
              <a:rPr lang="sr-Latn-CS" sz="4500" dirty="0" smtClean="0"/>
              <a:t>Задњи прилазни угао .....................................................................................................33ᵒ</a:t>
            </a:r>
            <a:endParaRPr lang="sr-Latn-RS" sz="4500" dirty="0" smtClean="0"/>
          </a:p>
          <a:p>
            <a:pPr lvl="0"/>
            <a:r>
              <a:rPr lang="sr-Latn-CS" sz="4500" dirty="0" err="1" smtClean="0"/>
              <a:t>Скретни</a:t>
            </a:r>
            <a:r>
              <a:rPr lang="sr-Latn-CS" sz="4500" dirty="0" smtClean="0"/>
              <a:t> угао машине ....................................................................................................40ᵒ</a:t>
            </a:r>
            <a:endParaRPr lang="sr-Latn-RS" sz="4500" dirty="0" smtClean="0"/>
          </a:p>
          <a:p>
            <a:endParaRPr lang="sr-Latn-RS" sz="4000" dirty="0" smtClean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9"/>
    </mc:Choice>
    <mc:Fallback>
      <p:transition spd="slow" advTm="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1026</Words>
  <Application>Microsoft Office PowerPoint</Application>
  <PresentationFormat>On-screen Show (4:3)</PresentationFormat>
  <Paragraphs>288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Утоваривач CATERPILLAR 950H 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Прорачун практичних учинака машина за земљане радове</dc:title>
  <dc:creator>Slobodan Jovovic</dc:creator>
  <cp:lastModifiedBy>Goran</cp:lastModifiedBy>
  <cp:revision>15</cp:revision>
  <dcterms:created xsi:type="dcterms:W3CDTF">2015-10-21T19:57:07Z</dcterms:created>
  <dcterms:modified xsi:type="dcterms:W3CDTF">2020-12-20T15:24:57Z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1209635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