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5" r:id="rId3"/>
    <p:sldId id="331" r:id="rId4"/>
    <p:sldId id="332" r:id="rId5"/>
    <p:sldId id="333" r:id="rId6"/>
    <p:sldId id="334" r:id="rId7"/>
    <p:sldId id="335" r:id="rId8"/>
    <p:sldId id="304" r:id="rId9"/>
    <p:sldId id="302" r:id="rId10"/>
    <p:sldId id="303" r:id="rId11"/>
    <p:sldId id="308" r:id="rId12"/>
    <p:sldId id="309" r:id="rId13"/>
    <p:sldId id="310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687" autoAdjust="0"/>
  </p:normalViewPr>
  <p:slideViewPr>
    <p:cSldViewPr>
      <p:cViewPr>
        <p:scale>
          <a:sx n="114" d="100"/>
          <a:sy n="114" d="100"/>
        </p:scale>
        <p:origin x="-91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18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D7B068-FFE5-41F5-837D-616212A5C98F}" type="datetimeFigureOut">
              <a:rPr lang="sr-Latn-RS"/>
              <a:pPr>
                <a:defRPr/>
              </a:pPr>
              <a:t>15.11.2020.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55F83A-E29B-4411-9DA2-E36FC5AC0B44}" type="slidenum">
              <a:rPr lang="sr-Latn-RS"/>
              <a:pPr>
                <a:defRPr/>
              </a:pPr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3935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5C9005-BB1E-4ECB-8122-BD4F5547964D}" type="datetimeFigureOut">
              <a:rPr lang="sr-Latn-RS"/>
              <a:pPr>
                <a:defRPr/>
              </a:pPr>
              <a:t>15.11.2020.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R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r-Latn-R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51E2B1-5B1E-4A9B-9654-37296A486DC0}" type="slidenum">
              <a:rPr lang="sr-Latn-RS"/>
              <a:pPr>
                <a:defRPr/>
              </a:pPr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09224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CEAA2-D34C-4209-8384-0BEE569BCAC6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4DE7B-6E9E-4A26-8FA3-513A7B589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7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D95F-946B-4FA5-A70C-7DA75D4B7B5C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DE398-399E-4C4D-BF60-020927203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2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54CE6-BE62-47EA-8A31-71C7B2F9B619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93A76-1D29-44A6-B51E-3B272EFC0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82E8-0FBA-47BD-AA4F-B826B2A828CC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E31AE-4088-4C8C-B9D9-5AA18D396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34CAB-0CB7-4661-905F-1FFB39DE409B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29F2-1992-43BB-BC15-8BE487AC8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7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042B-FCC0-48A6-92F8-32BB52F5D1F4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92BB9-84DA-40F9-BABD-4214106AA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CD6A-F100-492E-B94B-5F6B5553FCFC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9922F-780F-4487-A15D-98485F25F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FF312-1677-4D5A-AB78-893D3F71784B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DB34C-25FB-4D6C-891A-4489D13FC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3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52E51-A821-4978-8C8A-D17BF0E12118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3090A-9014-4DA3-9637-4199802AF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2A0D6-A1C0-4EDA-A173-A6DAEB6DA271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32E86-48F4-474D-95C0-94CDBB51C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6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R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EB37D-8990-46BF-BC32-03FB3028373B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B404-6A7F-4B42-9EE4-76A852493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sr-Latn-RS" altLang="sr-Latn-R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sr-Latn-RS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B89C8D-9440-4E3C-9B06-D63B1D01632B}" type="datetime10">
              <a:rPr lang="sr-Latn-RS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5E3D53F-B7A0-4D60-A6DB-FAFBF4EAF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163716" y="1989138"/>
            <a:ext cx="60530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altLang="sr-Latn-RS" sz="3400" b="1" dirty="0" smtClean="0"/>
              <a:t>ГРАЂЕВИНСКА МЕХАНИЗАЦИЈА</a:t>
            </a:r>
            <a:endParaRPr lang="en-US" altLang="sr-Latn-RS" sz="3400" b="1" dirty="0"/>
          </a:p>
        </p:txBody>
      </p:sp>
      <p:sp>
        <p:nvSpPr>
          <p:cNvPr id="307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8817FE2-A2F5-404F-B2FE-1E73D23DF6A4}" type="datetime10">
              <a:rPr lang="sr-Latn-RS" altLang="sr-Latn-R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20:58</a:t>
            </a:fld>
            <a:endParaRPr lang="en-US" altLang="sr-Latn-RS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1463"/>
    </mc:Choice>
    <mc:Fallback xmlns="">
      <p:transition spd="slow" advTm="6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579296" cy="612068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15"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Прорачун броја радника-дана и трајања радова</a:t>
            </a:r>
          </a:p>
          <a:p>
            <a:pPr marL="514350" lvl="0" indent="-514350">
              <a:buFont typeface="+mj-lt"/>
              <a:buAutoNum type="arabicPeriod" startAt="15"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Одређивање цена материјала и радова</a:t>
            </a:r>
          </a:p>
          <a:p>
            <a:pPr marL="514350" lvl="0" indent="-514350">
              <a:buFont typeface="+mj-lt"/>
              <a:buAutoNum type="arabicPeriod" startAt="15"/>
            </a:pP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Формирање мрежног плана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5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Извршити оптимизацију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пана</a:t>
            </a:r>
          </a:p>
          <a:p>
            <a:pPr marL="514350" lvl="0" indent="-514350">
              <a:buFont typeface="+mj-lt"/>
              <a:buAutoNum type="arabicPeriod" startAt="15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Праћење реализације изградње</a:t>
            </a:r>
          </a:p>
          <a:p>
            <a:pPr marL="514350" lvl="0" indent="-514350">
              <a:buFont typeface="+mj-lt"/>
              <a:buAutoNum type="arabicPeriod" startAt="15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свих догађаја по завршетку изградње</a:t>
            </a:r>
          </a:p>
          <a:p>
            <a:pPr marL="514350" lvl="0" indent="-514350">
              <a:buFont typeface="+mj-lt"/>
              <a:buAutoNum type="arabicPeriod" startAt="15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Формирање базе података (база знања) за будуће пројекте</a:t>
            </a:r>
            <a:endParaRPr 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91"/>
    </mc:Choice>
    <mc:Fallback xmlns="">
      <p:transition spd="slow" advTm="36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908720"/>
          </a:xfrm>
        </p:spPr>
        <p:txBody>
          <a:bodyPr/>
          <a:lstStyle/>
          <a:p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Грађевинска механизација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701061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Будућност грађевинарства лежи у његовој индустријализацији, процесу модернизације и осавремењавања грађевинске производње.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Основне факторе индустријализације чине механизација, аутоматизација и роботизација.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b="1" dirty="0" smtClean="0">
                <a:latin typeface="Times New Roman" pitchFamily="18" charset="0"/>
                <a:cs typeface="Times New Roman" pitchFamily="18" charset="0"/>
              </a:rPr>
              <a:t>Механизација</a:t>
            </a: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 - замена ручног рада радом машина;</a:t>
            </a: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b="1" dirty="0" smtClean="0">
                <a:latin typeface="Times New Roman" pitchFamily="18" charset="0"/>
                <a:cs typeface="Times New Roman" pitchFamily="18" charset="0"/>
              </a:rPr>
              <a:t>Аутоматизација</a:t>
            </a: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 - замена механизованог и машинског рада радом машина аутомата са устаљеним програмима деловања;</a:t>
            </a: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b="1" dirty="0" smtClean="0">
                <a:latin typeface="Times New Roman" pitchFamily="18" charset="0"/>
                <a:cs typeface="Times New Roman" pitchFamily="18" charset="0"/>
              </a:rPr>
              <a:t>Роботизација</a:t>
            </a: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 - замена аутоматизованог рада радом роботизованих  машина способних да раде по информационим и концептуалним  	моделима.</a:t>
            </a: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44"/>
    </mc:Choice>
    <mc:Fallback xmlns="">
      <p:transition spd="slow" advTm="18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Увод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Механизација је довела до:</a:t>
            </a:r>
          </a:p>
          <a:p>
            <a:pPr>
              <a:buClr>
                <a:srgbClr val="B96C11"/>
              </a:buClr>
            </a:pP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Замене физичког рада човека радом машина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Повећања сигурности и безбедности на раду,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Елиминације штетних фактора опасних по здравље и радну способност човека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Стандардизације и повећања квалитета материјала и радова</a:t>
            </a: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2"/>
    </mc:Choice>
    <mc:Fallback xmlns="">
      <p:transition spd="slow" advTm="6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Рад грађевинских машина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115616" y="1844824"/>
            <a:ext cx="7514034" cy="3522512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Најекономичније решење за највећи део грађевинских радова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Неопходно за ефикасан рад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Ефикасност и економичност грађевинских машина стално расте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7"/>
    </mc:Choice>
    <mc:Fallback xmlns="">
      <p:transition spd="slow" advTm="7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Подела грађевинских машина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Према мобилности, грађевинске радне машине се деле на: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Стационарне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Покретне или мобилне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Преносне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Према начину рада све грађевинске машине се деле на: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Машине са циклусним начином рада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Машине са континуалним начином рада</a:t>
            </a: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0"/>
    </mc:Choice>
    <mc:Fallback xmlns="">
      <p:transition spd="slow" advTm="1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Учинци грађевинских машина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113233" y="1491176"/>
            <a:ext cx="7514035" cy="5190979"/>
          </a:xfrm>
          <a:blipFill>
            <a:blip r:embed="rId4"/>
            <a:stretch>
              <a:fillRect l="-1521"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en-GB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09"/>
    </mc:Choice>
    <mc:Fallback xmlns="">
      <p:transition spd="slow" advTm="11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Учинци грађевинских машина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sr-Cyrl-RS" altLang="sr-Latn-RS" smtClean="0">
                <a:latin typeface="Times New Roman" pitchFamily="18" charset="0"/>
                <a:cs typeface="Times New Roman" pitchFamily="18" charset="0"/>
              </a:rPr>
              <a:t>Врсте учинака:</a:t>
            </a:r>
            <a:endParaRPr lang="en-GB" altLang="sr-Latn-RS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Теоријски учинак -</a:t>
            </a:r>
            <a:r>
              <a:rPr lang="en-GB" altLang="sr-Latn-RS" sz="2400" smtClean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GB" altLang="sr-Latn-RS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ru-RU" altLang="sr-Latn-RS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рад под оптималним техничким условима</a:t>
            </a:r>
          </a:p>
          <a:p>
            <a:pPr lvl="2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рад под оптималним организационим условима</a:t>
            </a:r>
          </a:p>
          <a:p>
            <a:pPr>
              <a:buClr>
                <a:srgbClr val="B96C11"/>
              </a:buClr>
            </a:pPr>
            <a:endParaRPr lang="ru-RU" altLang="sr-Latn-RS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Практичан учинак - корекција теоријског - </a:t>
            </a:r>
            <a:r>
              <a:rPr lang="en-GB" altLang="sr-Latn-RS" sz="240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GB" altLang="sr-Latn-RS" smtClean="0">
                <a:latin typeface="Times New Roman" pitchFamily="18" charset="0"/>
                <a:cs typeface="Times New Roman" pitchFamily="18" charset="0"/>
              </a:rPr>
              <a:t>p</a:t>
            </a:r>
            <a:endParaRPr lang="ru-RU" altLang="sr-Latn-RS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одређено место</a:t>
            </a:r>
          </a:p>
          <a:p>
            <a:pPr lvl="2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одређени услови</a:t>
            </a:r>
          </a:p>
          <a:p>
            <a:pPr lvl="2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очекивана успорења и застоји</a:t>
            </a:r>
            <a:endParaRPr lang="en-GB" altLang="sr-Latn-RS" sz="24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28"/>
    </mc:Choice>
    <mc:Fallback xmlns="">
      <p:transition spd="slow" advTm="8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Теоријски учинак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043608" y="2060848"/>
            <a:ext cx="7514034" cy="3234480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У зависности од начина рада машине, утврђује се на два начина</a:t>
            </a:r>
            <a:r>
              <a:rPr lang="en-GB" altLang="sr-Latn-R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за циклично дејство машине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dirty="0" smtClean="0">
                <a:latin typeface="Times New Roman" pitchFamily="18" charset="0"/>
                <a:cs typeface="Times New Roman" pitchFamily="18" charset="0"/>
              </a:rPr>
              <a:t>за континуирано дејство машине</a:t>
            </a:r>
            <a:endParaRPr lang="en-GB" altLang="sr-Latn-R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1"/>
    </mc:Choice>
    <mc:Fallback xmlns="">
      <p:transition spd="slow" advTm="18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Машине са цикличним дејством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Током рада понављају циклус рада (на пример: утовар, транспорт, истовар, повратак)</a:t>
            </a:r>
            <a:r>
              <a:rPr lang="en-GB" altLang="sr-Latn-RS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sr-Latn-RS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Кључни подаци су </a:t>
            </a:r>
            <a:r>
              <a:rPr lang="ru-RU" altLang="sr-Latn-RS" b="1" smtClean="0">
                <a:latin typeface="Times New Roman" pitchFamily="18" charset="0"/>
                <a:cs typeface="Times New Roman" pitchFamily="18" charset="0"/>
              </a:rPr>
              <a:t>трајање циклуса </a:t>
            </a:r>
            <a:r>
              <a:rPr lang="en-GB" altLang="sr-Latn-RS" b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altLang="sr-Latn-RS" sz="2000" b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sr-Latn-R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sr-Latn-RS" b="1" smtClean="0">
                <a:latin typeface="Times New Roman" pitchFamily="18" charset="0"/>
                <a:cs typeface="Times New Roman" pitchFamily="18" charset="0"/>
              </a:rPr>
              <a:t>запремина радног органа q</a:t>
            </a:r>
          </a:p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Да би се добио број циклуса у јединици времена (обично час, [</a:t>
            </a:r>
            <a:r>
              <a:rPr lang="en-GB" altLang="sr-Latn-RS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]) користимо константу </a:t>
            </a:r>
            <a:r>
              <a:rPr lang="ru-RU" altLang="sr-Latn-RS" b="1" smtClean="0"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>
              <a:buClr>
                <a:srgbClr val="B96C11"/>
              </a:buClr>
            </a:pPr>
            <a:endParaRPr lang="en-GB" altLang="sr-Latn-R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02"/>
    </mc:Choice>
    <mc:Fallback xmlns="">
      <p:transition spd="slow" advTm="6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Машине са цикличним дејством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1713" y="4732339"/>
            <a:ext cx="1807369" cy="1628775"/>
          </a:xfrm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66" y="4775200"/>
            <a:ext cx="18907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576763"/>
            <a:ext cx="2210991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9" y="1716089"/>
            <a:ext cx="28003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91" y="1711325"/>
            <a:ext cx="243482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6"/>
    </mc:Choice>
    <mc:Fallback xmlns="">
      <p:transition spd="slow" advTm="6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sr-Cyrl-R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ИСТОРИЈА</a:t>
            </a:r>
            <a:endParaRPr lang="sr-Latn-R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>
              <a:buNone/>
            </a:pPr>
            <a:r>
              <a:rPr lang="sr-Cyrl-RS" dirty="0"/>
              <a:t>Грађевинарство </a:t>
            </a:r>
            <a:r>
              <a:rPr lang="sr-Cyrl-RS" dirty="0" smtClean="0"/>
              <a:t>(градитељство) као </a:t>
            </a:r>
            <a:r>
              <a:rPr lang="sr-Cyrl-RS" dirty="0"/>
              <a:t>делатност је настала и развијала се паралелно са развојем људске цивилизације.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  <a:p>
            <a:r>
              <a:rPr lang="sr-Cyrl-RS" dirty="0"/>
              <a:t>Данас су видљива достигнућа ранијих цивилизација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2"/>
    </mc:Choice>
    <mc:Fallback xmlns="">
      <p:transition spd="slow" advTm="2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Број циклуса у јединици времена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113233" y="1491176"/>
            <a:ext cx="7514035" cy="5190979"/>
          </a:xfrm>
          <a:blipFill>
            <a:blip r:embed="rId4"/>
            <a:stretch>
              <a:fillRect l="-1521" r="-669"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en-GB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3"/>
    </mc:Choice>
    <mc:Fallback xmlns="">
      <p:transition spd="slow" advTm="3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Теоријски учинак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113233" y="1491176"/>
            <a:ext cx="7514035" cy="5190979"/>
          </a:xfrm>
          <a:blipFill>
            <a:blip r:embed="rId4"/>
            <a:stretch>
              <a:fillRect l="-1521" r="-365"/>
            </a:stretch>
          </a:blipFill>
        </p:spPr>
        <p:txBody>
          <a:bodyPr/>
          <a:lstStyle/>
          <a:p>
            <a:pPr marL="0" indent="0">
              <a:buNone/>
            </a:pPr>
            <a:r>
              <a:rPr lang="en-GB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7"/>
    </mc:Choice>
    <mc:Fallback xmlns="">
      <p:transition spd="slow" advTm="2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Машине са континнуалним дејством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Током рада обрађују (збијају, равнају, копају) једну траку у континуитету.</a:t>
            </a:r>
          </a:p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Кључни подаци су ширина траке </a:t>
            </a:r>
            <a:r>
              <a:rPr lang="en-GB" altLang="sr-Latn-RS" b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altLang="sr-Latn-R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и брзина обраде (рада) </a:t>
            </a:r>
            <a:r>
              <a:rPr lang="en-GB" altLang="sr-Latn-RS" b="1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ru-RU" altLang="sr-Latn-R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Ако се рад обавља у слојевима, важна је и дебљина (дубина) траке </a:t>
            </a:r>
            <a:r>
              <a:rPr lang="en-GB" altLang="sr-Latn-RS" b="1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ru-RU" altLang="sr-Latn-R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Ако се обрада обавља у више пролаза, битан је и њихов број </a:t>
            </a:r>
            <a:r>
              <a:rPr lang="en-GB" altLang="sr-Latn-RS" b="1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ru-RU" altLang="sr-Latn-R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endParaRPr lang="en-GB" altLang="sr-Latn-R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2"/>
    </mc:Choice>
    <mc:Fallback xmlns="">
      <p:transition spd="slow" advTm="7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Машине са континуалним дејством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113233" y="1491176"/>
            <a:ext cx="7514035" cy="5190979"/>
          </a:xfrm>
          <a:blipFill>
            <a:blip r:embed="rId4"/>
            <a:stretch>
              <a:fillRect l="-1521" t="-235" r="-608"/>
            </a:stretch>
          </a:blipFill>
        </p:spPr>
        <p:txBody>
          <a:bodyPr/>
          <a:lstStyle/>
          <a:p>
            <a:r>
              <a:rPr lang="en-GB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1"/>
    </mc:Choice>
    <mc:Fallback xmlns="">
      <p:transition spd="slow"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Машине са континуалним дејством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8297" y="4387850"/>
            <a:ext cx="2428875" cy="2014538"/>
          </a:xfrm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81" y="4386264"/>
            <a:ext cx="1947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386264"/>
            <a:ext cx="1981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1" y="1560514"/>
            <a:ext cx="278487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530350"/>
            <a:ext cx="2645569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71"/>
    </mc:Choice>
    <mc:Fallback xmlns="">
      <p:transition spd="slow" advTm="2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Делови грађевинских машина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smtClean="0">
                <a:latin typeface="Times New Roman" pitchFamily="18" charset="0"/>
                <a:cs typeface="Times New Roman" pitchFamily="18" charset="0"/>
              </a:rPr>
              <a:t>Делови грађевинских машина су: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шасија или рам; 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ходни или кретни уређај; 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погонски уређај; 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трансмисија; 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радни орган  </a:t>
            </a:r>
          </a:p>
          <a:p>
            <a:pPr lvl="1">
              <a:buClr>
                <a:srgbClr val="B96C11"/>
              </a:buClr>
            </a:pPr>
            <a:r>
              <a:rPr lang="ru-RU" altLang="sr-Latn-RS" sz="2400" smtClean="0">
                <a:latin typeface="Times New Roman" pitchFamily="18" charset="0"/>
                <a:cs typeface="Times New Roman" pitchFamily="18" charset="0"/>
              </a:rPr>
              <a:t>кабина са уређајима за управљање.</a:t>
            </a:r>
          </a:p>
          <a:p>
            <a:pPr>
              <a:buClr>
                <a:srgbClr val="B96C11"/>
              </a:buClr>
            </a:pPr>
            <a:endParaRPr lang="en-GB" altLang="sr-Latn-R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95"/>
    </mc:Choice>
    <mc:Fallback xmlns="">
      <p:transition spd="slow" advTm="9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Шасије или рамови машина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2" y="1712686"/>
            <a:ext cx="3990768" cy="399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FrmTR ForumTR Forum TR - View Single Post - Çift damperli kamyonun şase  ölçüleri 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12685"/>
            <a:ext cx="3995908" cy="39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"/>
    </mc:Choice>
    <mc:Fallback xmlns="">
      <p:transition spd="slow" advTm="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87915" cy="908720"/>
          </a:xfrm>
        </p:spPr>
        <p:txBody>
          <a:bodyPr/>
          <a:lstStyle/>
          <a:p>
            <a:r>
              <a:rPr lang="sr-Cyrl-RS" altLang="sr-Latn-RS" b="1" dirty="0" err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Ходни</a:t>
            </a:r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или кретни уређаји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01061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Кретни уређаји имају задатак да омогуће несметано кретање и управљање мобилним машинама, али и да прихваћено оптерећење са шасије пренесу на подлогу кретања. </a:t>
            </a:r>
          </a:p>
          <a:p>
            <a:pPr>
              <a:buClr>
                <a:srgbClr val="B96C11"/>
              </a:buClr>
            </a:pP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Уређаји за кретање машина прилагођени су средини у којој мобилне машине врше своје кретање (</a:t>
            </a:r>
            <a:r>
              <a:rPr lang="ru-RU" altLang="sr-Latn-RS" sz="2800" b="1" dirty="0" smtClean="0">
                <a:latin typeface="Times New Roman" pitchFamily="18" charset="0"/>
                <a:cs typeface="Times New Roman" pitchFamily="18" charset="0"/>
              </a:rPr>
              <a:t>точкови са пнеуматицима, гусенични ланци, железнички точкови, амфибијски уређаји или у облику комбинованих кретних уређаја</a:t>
            </a: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>
              <a:buClr>
                <a:srgbClr val="B96C11"/>
              </a:buClr>
            </a:pPr>
            <a:endParaRPr lang="ru-RU" altLang="sr-Latn-R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endParaRPr lang="ru-RU" alt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37015"/>
            <a:ext cx="1488281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59" y="5100059"/>
            <a:ext cx="1197769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110328"/>
            <a:ext cx="1197769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9463"/>
            <a:ext cx="189666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980728"/>
          </a:xfrm>
        </p:spPr>
        <p:txBody>
          <a:bodyPr/>
          <a:lstStyle/>
          <a:p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Погонски уређаји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773069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Погонски уређаји су изузетно важни делови грађевинских машина, јер управо од њих зависи и сам рад машина. Постоје различите врсте погонских уређаја од којих су најважнији </a:t>
            </a:r>
            <a:r>
              <a:rPr lang="ru-RU" altLang="sr-Latn-RS" sz="2800" b="1" dirty="0" smtClean="0">
                <a:latin typeface="Times New Roman" pitchFamily="18" charset="0"/>
                <a:cs typeface="Times New Roman" pitchFamily="18" charset="0"/>
              </a:rPr>
              <a:t>мотори са унутрашњим сагоревањем, електромотори, хидраулички или пнеуматски погонски уређаји, комбиновани погонски уређаји.</a:t>
            </a:r>
          </a:p>
          <a:p>
            <a:pPr>
              <a:buClr>
                <a:srgbClr val="B96C11"/>
              </a:buClr>
            </a:pP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Према броју мотора машине се деле на машине са једним или вишемоторним погоном.</a:t>
            </a:r>
          </a:p>
          <a:p>
            <a:pPr>
              <a:buClr>
                <a:srgbClr val="B96C11"/>
              </a:buClr>
            </a:pPr>
            <a:r>
              <a:rPr lang="ru-RU" altLang="sr-Latn-RS" sz="2800" dirty="0" smtClean="0">
                <a:latin typeface="Times New Roman" pitchFamily="18" charset="0"/>
                <a:cs typeface="Times New Roman" pitchFamily="18" charset="0"/>
              </a:rPr>
              <a:t>Сви мотори у зависности коју енергију користе и коју трансформишу у обртни моменат или механички рад, деле се на примарне-механичке </a:t>
            </a: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и  секундарне-електричне, пнеуматске и хидрауличне моторе.</a:t>
            </a: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97"/>
    </mc:Choice>
    <mc:Fallback xmlns="">
      <p:transition spd="slow" advTm="6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836712"/>
          </a:xfrm>
        </p:spPr>
        <p:txBody>
          <a:bodyPr/>
          <a:lstStyle/>
          <a:p>
            <a:r>
              <a:rPr lang="sr-Cyrl-RS" altLang="sr-Latn-RS" b="1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Трансмисије</a:t>
            </a:r>
            <a:endParaRPr lang="en-GB" altLang="sr-Latn-RS" b="1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6048672"/>
          </a:xfrm>
        </p:spPr>
        <p:txBody>
          <a:bodyPr/>
          <a:lstStyle/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Трансмисије имају задатак да обртни моменат мотора пренесу само до радних органа или до радних органа и кретних уређаја машине.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Трансмисије сачињавају мењачи, спојнице, вратила, лежишта, зупчаници, каишници, пужасти преносници и др. Трансмисије код машина могу бити механичке-круте; механичке-еластичне; електричне; хидрауличке; пнеуматске и комбиноване трансмисије</a:t>
            </a:r>
          </a:p>
          <a:p>
            <a:pPr>
              <a:buClr>
                <a:srgbClr val="B96C11"/>
              </a:buClr>
            </a:pPr>
            <a:r>
              <a:rPr lang="ru-RU" altLang="sr-Latn-RS" dirty="0" smtClean="0">
                <a:latin typeface="Times New Roman" pitchFamily="18" charset="0"/>
                <a:cs typeface="Times New Roman" pitchFamily="18" charset="0"/>
              </a:rPr>
              <a:t>Трансмисије се посматрају као непрекидне са континуалним начином рада и циклусне са периодичним начином рада</a:t>
            </a:r>
          </a:p>
          <a:p>
            <a:pPr>
              <a:buClr>
                <a:srgbClr val="B96C11"/>
              </a:buClr>
            </a:pPr>
            <a:endParaRPr lang="en-GB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6"/>
    </mc:Choice>
    <mc:Fallback xmlns="">
      <p:transition spd="slow" advTm="3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34082"/>
          </a:xfrm>
        </p:spPr>
        <p:txBody>
          <a:bodyPr/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ДОСТИГНУЋА РАНИЈИХ ЦИВИЛИЗАЦИЈА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Кинески зид, </a:t>
            </a:r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r>
              <a:rPr lang="sr-Cyrl-RS" dirty="0" smtClean="0"/>
              <a:t>пирамиде</a:t>
            </a:r>
            <a:r>
              <a:rPr lang="sr-Cyrl-RS" dirty="0"/>
              <a:t>, </a:t>
            </a:r>
            <a:endParaRPr lang="sr-Cyrl-RS" dirty="0" smtClean="0"/>
          </a:p>
          <a:p>
            <a:endParaRPr lang="sr-Cyrl-RS" dirty="0" smtClean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3672408" cy="243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Kako izgleda Keopsova piramida iznutra - Noizz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10" y="3645024"/>
            <a:ext cx="370094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1"/>
    </mc:Choice>
    <mc:Fallback xmlns="">
      <p:transition spd="slow" advTm="12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Радни органи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7514034" cy="5191125"/>
          </a:xfrm>
        </p:spPr>
        <p:txBody>
          <a:bodyPr rtlCol="0">
            <a:normAutofit fontScale="85000" lnSpcReduction="20000"/>
          </a:bodyPr>
          <a:lstStyle/>
          <a:p>
            <a:pPr fontAlgn="auto">
              <a:buFont typeface="Arial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ајважнијим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деловима радних грађевинских машина сматрају се радни органи. Облик и конструкција радних органа превасходно зависе од карактеристика предмета рада са којима треба да раде као и осталих технолошких карактеристика. </a:t>
            </a:r>
          </a:p>
          <a:p>
            <a:pPr fontAlgn="auto">
              <a:buFont typeface="Arial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Радни органи могу да буду у виду: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кошева или транспортних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сандука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вучних кука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покретних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колица са захватним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кукама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 трака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стрелом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катарком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кашика на ротационом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вибрационих игала</a:t>
            </a:r>
          </a:p>
          <a:p>
            <a:pPr lvl="1" fontAlgn="auto">
              <a:buFont typeface="Arial"/>
              <a:buChar char="•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точак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ваљака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Font typeface="Arial"/>
              <a:buChar char="•"/>
              <a:defRPr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6"/>
    </mc:Choice>
    <mc:Fallback xmlns="">
      <p:transition spd="slow" advTm="2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Радни органи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660" y="1704976"/>
            <a:ext cx="2089547" cy="2085975"/>
          </a:xfrm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53" y="1776413"/>
            <a:ext cx="152757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81" y="1990726"/>
            <a:ext cx="157996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60" y="4364039"/>
            <a:ext cx="21050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67" y="4376739"/>
            <a:ext cx="1707356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81" y="3921126"/>
            <a:ext cx="16240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2"/>
    </mc:Choice>
    <mc:Fallback xmlns="">
      <p:transition spd="slow" advTm="2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06017" y="0"/>
            <a:ext cx="8087915" cy="1716088"/>
          </a:xfrm>
        </p:spPr>
        <p:txBody>
          <a:bodyPr/>
          <a:lstStyle/>
          <a:p>
            <a:r>
              <a:rPr lang="sr-Cyrl-RS" altLang="sr-Latn-RS" b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Уређаји за управљање</a:t>
            </a:r>
            <a:endParaRPr lang="en-GB" altLang="sr-Latn-RS" b="1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235" y="1490664"/>
            <a:ext cx="4457700" cy="5191125"/>
          </a:xfrm>
        </p:spPr>
        <p:txBody>
          <a:bodyPr rtlCol="0">
            <a:normAutofit fontScale="77500" lnSpcReduction="20000"/>
          </a:bodyPr>
          <a:lstStyle/>
          <a:p>
            <a:pPr fontAlgn="auto">
              <a:buFont typeface="Arial"/>
              <a:buChar char="•"/>
              <a:defRPr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Квалитетно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тачно извршавање радова, односно целисходно померање радних органа и саме машине у простору и времену у највећој мери зависи од уређаја за управљање.</a:t>
            </a:r>
          </a:p>
          <a:p>
            <a:pPr fontAlgn="auto">
              <a:buFont typeface="Arial"/>
              <a:buChar char="•"/>
              <a:defRPr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Уређаји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управљање код грађевинских машина могу да буду подешени за непостредно – кабинско и посредно ванкабинско теледириговано или радио-релејно управљање.</a:t>
            </a:r>
          </a:p>
          <a:p>
            <a:pPr fontAlgn="auto">
              <a:buFont typeface="Arial"/>
              <a:buChar char="•"/>
              <a:defRPr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Увођење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жироскопских система, савремене компјутерске технологије, нових софтверских решења и ласерских система у процесе аутоматског управљања довело је до повећања ефикасности управљања машинама.</a:t>
            </a:r>
          </a:p>
          <a:p>
            <a:pPr fontAlgn="auto">
              <a:buFont typeface="Arial"/>
              <a:buChar char="•"/>
              <a:defRPr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054226"/>
            <a:ext cx="3125391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9"/>
    </mc:Choice>
    <mc:Fallback xmlns="">
      <p:transition spd="slow" advTm="5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34082"/>
          </a:xfrm>
        </p:spPr>
        <p:txBody>
          <a:bodyPr/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ДОСТИГНУЋА РАНИЈИХ ЦИВИЛИЗАЦИЈА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тврђаве, </a:t>
            </a:r>
            <a:endParaRPr lang="sr-Cyrl-RS" dirty="0" smtClean="0"/>
          </a:p>
          <a:p>
            <a:r>
              <a:rPr lang="sr-Cyrl-RS" dirty="0" smtClean="0"/>
              <a:t>храмови</a:t>
            </a:r>
            <a:r>
              <a:rPr lang="sr-Cyrl-RS" dirty="0"/>
              <a:t>, </a:t>
            </a:r>
            <a:endParaRPr lang="sr-Cyrl-RS" dirty="0" smtClean="0"/>
          </a:p>
          <a:p>
            <a:r>
              <a:rPr lang="sr-Cyrl-RS" dirty="0" smtClean="0"/>
              <a:t>мостови</a:t>
            </a:r>
            <a:r>
              <a:rPr lang="sr-Cyrl-RS" dirty="0"/>
              <a:t>, …  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196752"/>
            <a:ext cx="5472608" cy="363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"/>
    </mc:Choice>
    <mc:Fallback xmlns="">
      <p:transition spd="slow" advTm="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24744"/>
            <a:ext cx="8064896" cy="5472608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Јасно је да је изградња таквих објеката захтевала ангажовања великог броја људи и опрема, која је у то време била на располагању градитељима, као и висок ниво организације читавог процеса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производње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транспорта грађевинског материјала (камених блокова) начина уградње и завршне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обраде.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Некадашњи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занатски карактер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изградње током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последњих деценија замењен је сложеним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процесима који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довеле до индустријализације грађења.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34082"/>
          </a:xfrm>
        </p:spPr>
        <p:txBody>
          <a:bodyPr/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ОРГАНИЗАЦИЈА ГРАЂЕЊА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20"/>
    </mc:Choice>
    <mc:Fallback xmlns="">
      <p:transition spd="slow" advTm="15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424936" cy="576064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савремено грађевинарство је интегрални део индустријске производње, са свим њеним обележјима по питању квалитета, рационалности и економичности.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Организација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технологија грађења бави се методама извођења грађевинских пројеката. Захтеви продуктивног грађења кроз постизање краћег времена, високо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стандардизованог квалитета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ниже трошкове производње траже примену рационалних метода организације и технологије грађења. </a:t>
            </a:r>
          </a:p>
          <a:p>
            <a:pPr marL="0" indent="0">
              <a:buNone/>
            </a:pP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634082"/>
          </a:xfrm>
        </p:spPr>
        <p:txBody>
          <a:bodyPr/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ОРГАНИЗАЦИЈА ГРАЂЕЊА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88"/>
    </mc:Choice>
    <mc:Fallback xmlns="">
      <p:transition spd="slow" advTm="8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992888" cy="48245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Сваки грађевински подухват је јединствен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Радови се одвијају на једној или више локација (на отвореном)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Изградња траје дужи временски период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изградњи је ангажован велики број учесника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реализацију утиче велоки број фактора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936104"/>
          </a:xfrm>
        </p:spPr>
        <p:txBody>
          <a:bodyPr/>
          <a:lstStyle/>
          <a:p>
            <a:r>
              <a:rPr lang="sr-Cyrl-R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СПЕЦИФИЧНОСТИ ГРАЂЕВИНСКЕ ПРОИЗВОДЊЕ</a:t>
            </a:r>
            <a:endParaRPr lang="sr-Latn-R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49"/>
    </mc:Choice>
    <mc:Fallback xmlns="">
      <p:transition spd="slow" advTm="12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78098"/>
          </a:xfrm>
        </p:spPr>
        <p:txBody>
          <a:bodyPr/>
          <a:lstStyle/>
          <a:p>
            <a:r>
              <a:rPr lang="sr-Latn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sr-Cyrl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АЗЕ ОРГАНИЗАЦИЈЕ ПОСЛА</a:t>
            </a:r>
            <a:r>
              <a:rPr lang="sr-Latn-R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sr-Latn-R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328592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Сагледати 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обим посла (Уговор, Налог за рад…)</a:t>
            </a:r>
          </a:p>
          <a:p>
            <a:pPr marL="514350" lvl="0" indent="-514350">
              <a:buFont typeface="+mj-lt"/>
              <a:buAutoNum type="arabicPeriod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Проучити техничку документацију 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(услови, пројекти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дозволе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Извршити увид на лицу места (локација, околина, путеви снабдевања)</a:t>
            </a:r>
          </a:p>
          <a:p>
            <a:pPr marL="514350" lvl="0" indent="-514350">
              <a:buFont typeface="+mj-lt"/>
              <a:buAutoNum type="arabicPeriod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Издвојити процесе рада</a:t>
            </a:r>
          </a:p>
          <a:p>
            <a:pPr marL="514350" lvl="0" indent="-514350">
              <a:buFont typeface="+mj-lt"/>
              <a:buAutoNum type="arabicPeriod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Урадити </a:t>
            </a:r>
            <a:r>
              <a:rPr lang="sr-Latn-R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технолошког процеса за сваку фазу 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радова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Издвојити појединачне активности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Дефинисати услове и везе између 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</a:p>
          <a:p>
            <a:pPr marL="514350" lvl="0" indent="-514350">
              <a:buFont typeface="+mj-lt"/>
              <a:buAutoNum type="arabicPeriod" startAt="6"/>
            </a:pPr>
            <a:endParaRPr lang="sr-Latn-R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93"/>
    </mc:Choice>
    <mc:Fallback xmlns="">
      <p:transition spd="slow" advTm="13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184576"/>
          </a:xfrm>
        </p:spPr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Формирати почетне планове (</a:t>
            </a:r>
            <a:r>
              <a:rPr lang="sr-Latn-R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гантограм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Дефинисати 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потребне ресурсе (материјале, механизацију, радну снагу, финансије)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Изабрати механизацију (шири 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 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r>
              <a:rPr 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Прорачунати учинке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Прорачунати </a:t>
            </a:r>
            <a:r>
              <a:rPr lang="sr-Latn-R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раног сата машина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Изабрати механизацију (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</a:t>
            </a: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избор машина)</a:t>
            </a:r>
          </a:p>
          <a:p>
            <a:pPr marL="514350" lvl="0" indent="-514350">
              <a:buFont typeface="+mj-lt"/>
              <a:buAutoNum type="arabicPeriod" startAt="11"/>
            </a:pPr>
            <a:r>
              <a:rPr 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Прорачун потреба у материјалу, механизацији и радној снази</a:t>
            </a:r>
          </a:p>
          <a:p>
            <a:pPr marL="514350" lvl="0" indent="-514350">
              <a:buFont typeface="+mj-lt"/>
              <a:buAutoNum type="arabicPeriod" startAt="6"/>
            </a:pPr>
            <a:endParaRPr 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 startAt="6"/>
            </a:pP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82E8-0FBA-47BD-AA4F-B826B2A828CC}" type="datetime10">
              <a:rPr lang="sr-Latn-RS" smtClean="0"/>
              <a:pPr>
                <a:defRPr/>
              </a:pPr>
              <a:t>20:58</a:t>
            </a:fld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53"/>
    </mc:Choice>
    <mc:Fallback xmlns="">
      <p:transition spd="slow" advTm="21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1128</Words>
  <Application>Microsoft Office PowerPoint</Application>
  <PresentationFormat>On-screen Show (4:3)</PresentationFormat>
  <Paragraphs>155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1_Office Theme</vt:lpstr>
      <vt:lpstr>PowerPoint Presentation</vt:lpstr>
      <vt:lpstr>ИСТОРИЈА</vt:lpstr>
      <vt:lpstr>ДОСТИГНУЋА РАНИЈИХ ЦИВИЛИЗАЦИЈА</vt:lpstr>
      <vt:lpstr>ДОСТИГНУЋА РАНИЈИХ ЦИВИЛИЗАЦИЈА</vt:lpstr>
      <vt:lpstr>ОРГАНИЗАЦИЈА ГРАЂЕЊА</vt:lpstr>
      <vt:lpstr>ОРГАНИЗАЦИЈА ГРАЂЕЊА</vt:lpstr>
      <vt:lpstr>СПЕЦИФИЧНОСТИ ГРАЂЕВИНСКЕ ПРОИЗВОДЊЕ</vt:lpstr>
      <vt:lpstr>ФАЗЕ ОРГАНИЗАЦИЈЕ ПОСЛА:</vt:lpstr>
      <vt:lpstr>PowerPoint Presentation</vt:lpstr>
      <vt:lpstr>PowerPoint Presentation</vt:lpstr>
      <vt:lpstr>Грађевинска механизација</vt:lpstr>
      <vt:lpstr>Увод</vt:lpstr>
      <vt:lpstr>Рад грађевинских машина</vt:lpstr>
      <vt:lpstr>Подела грађевинских машина</vt:lpstr>
      <vt:lpstr>Учинци грађевинских машина</vt:lpstr>
      <vt:lpstr>Учинци грађевинских машина</vt:lpstr>
      <vt:lpstr>Теоријски учинак</vt:lpstr>
      <vt:lpstr>Машине са цикличним дејством</vt:lpstr>
      <vt:lpstr>Машине са цикличним дејством</vt:lpstr>
      <vt:lpstr>Број циклуса у јединици времена</vt:lpstr>
      <vt:lpstr>Теоријски учинак</vt:lpstr>
      <vt:lpstr>Машине са континнуалним дејством</vt:lpstr>
      <vt:lpstr>Машине са континуалним дејством</vt:lpstr>
      <vt:lpstr>Машине са континуалним дејством</vt:lpstr>
      <vt:lpstr>Делови грађевинских машина</vt:lpstr>
      <vt:lpstr>Шасије или рамови машина</vt:lpstr>
      <vt:lpstr>Ходни или кретни уређаји</vt:lpstr>
      <vt:lpstr>Погонски уређаји</vt:lpstr>
      <vt:lpstr>Трансмисије</vt:lpstr>
      <vt:lpstr>Радни органи</vt:lpstr>
      <vt:lpstr>Радни органи</vt:lpstr>
      <vt:lpstr>Уређаји за управљање</vt:lpstr>
    </vt:vector>
  </TitlesOfParts>
  <Company>Institut IMS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Dragan Nikolic</dc:creator>
  <cp:lastModifiedBy>zlatan miletic</cp:lastModifiedBy>
  <cp:revision>173</cp:revision>
  <cp:lastPrinted>2015-10-08T06:41:46Z</cp:lastPrinted>
  <dcterms:created xsi:type="dcterms:W3CDTF">2013-05-23T10:10:13Z</dcterms:created>
  <dcterms:modified xsi:type="dcterms:W3CDTF">2020-11-15T19:59:42Z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571148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