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1" r:id="rId3"/>
    <p:sldId id="269" r:id="rId4"/>
    <p:sldId id="272" r:id="rId5"/>
    <p:sldId id="274" r:id="rId6"/>
    <p:sldId id="275" r:id="rId7"/>
    <p:sldId id="276" r:id="rId8"/>
    <p:sldId id="278" r:id="rId9"/>
    <p:sldId id="277" r:id="rId10"/>
    <p:sldId id="261" r:id="rId11"/>
    <p:sldId id="279" r:id="rId12"/>
    <p:sldId id="280" r:id="rId1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 autoAdjust="0"/>
    <p:restoredTop sz="94590" autoAdjust="0"/>
  </p:normalViewPr>
  <p:slideViewPr>
    <p:cSldViewPr>
      <p:cViewPr>
        <p:scale>
          <a:sx n="100" d="100"/>
          <a:sy n="100" d="100"/>
        </p:scale>
        <p:origin x="-1308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157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3550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527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1511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8542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4279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9562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9124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0882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064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666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04C7-3887-4BAE-94FC-CCA3A4380888}" type="datetimeFigureOut">
              <a:rPr lang="sr-Latn-RS" smtClean="0"/>
              <a:t>9.1.2021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F1A4-6E2A-4923-9B48-FF6D3D710C8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46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PRIMERI</a:t>
            </a:r>
            <a:br>
              <a:rPr lang="sr-Latn-RS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Proračuni radne snage, mehanizacije i materijala 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44"/>
    </mc:Choice>
    <mc:Fallback>
      <p:transition spd="slow" advTm="4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Ploča </a:t>
            </a:r>
            <a:r>
              <a:rPr lang="sr-Latn-RS" b="1" dirty="0" err="1" smtClean="0">
                <a:latin typeface="Times New Roman" pitchFamily="18" charset="0"/>
                <a:cs typeface="Times New Roman" pitchFamily="18" charset="0"/>
              </a:rPr>
              <a:t>međuspratne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konstrukcije</a:t>
            </a:r>
            <a:endParaRPr lang="sr-Latn-R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6699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Površina ploče 15 x 35 -5 x 6 - 2 x 5 = 485 m</a:t>
            </a:r>
            <a:r>
              <a:rPr lang="sr-Latn-RS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spcBef>
                <a:spcPts val="0"/>
              </a:spcBef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Za debljinu ploče od 20 cm potrebna količina betona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iznosi 485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RS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x 0,20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= 97,00 m³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9" y="3068960"/>
            <a:ext cx="7701235" cy="391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5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8"/>
    </mc:Choice>
    <mc:Fallback>
      <p:transition spd="slow" advTm="1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6632"/>
            <a:ext cx="892333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3"/>
    </mc:Choice>
    <mc:Fallback>
      <p:transition spd="slow" advTm="20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2818656" cy="60346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 algn="l"/>
            <a:r>
              <a:rPr lang="sr-Latn-RS" sz="32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r-Latn-RS" sz="3200" smtClean="0">
                <a:latin typeface="Times New Roman" pitchFamily="18" charset="0"/>
                <a:cs typeface="Times New Roman" pitchFamily="18" charset="0"/>
              </a:rPr>
              <a:t>Izrada </a:t>
            </a: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armirano betonske </a:t>
            </a:r>
            <a:r>
              <a:rPr lang="sr-Latn-RS" sz="3200" dirty="0" err="1">
                <a:latin typeface="Times New Roman" pitchFamily="18" charset="0"/>
                <a:cs typeface="Times New Roman" pitchFamily="18" charset="0"/>
              </a:rPr>
              <a:t>međuspratne</a:t>
            </a: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 ploče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21354" r="34700" b="6250"/>
          <a:stretch/>
        </p:blipFill>
        <p:spPr bwMode="auto">
          <a:xfrm>
            <a:off x="3118444" y="0"/>
            <a:ext cx="53778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0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70"/>
    </mc:Choice>
    <mc:Fallback>
      <p:transition spd="slow" advTm="2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Izvršiti proračun potrebnih materijala i radne snage za navedenu konstrukciju</a:t>
            </a:r>
            <a:endParaRPr lang="sr-Latn-R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Izrada armirano betonskih zidova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Izrada armirano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betonske </a:t>
            </a:r>
            <a:r>
              <a:rPr lang="sr-Latn-RS" dirty="0" err="1" smtClean="0">
                <a:latin typeface="Times New Roman" pitchFamily="18" charset="0"/>
                <a:cs typeface="Times New Roman" pitchFamily="18" charset="0"/>
              </a:rPr>
              <a:t>međuspratne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ploče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0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4"/>
    </mc:Choice>
    <mc:Fallback>
      <p:transition spd="slow" advTm="1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60463"/>
            <a:ext cx="89201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6632"/>
            <a:ext cx="9144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3538"/>
            <a:r>
              <a:rPr lang="sr-Latn-RS" sz="3200" b="1" dirty="0" smtClean="0">
                <a:latin typeface="Times New Roman" pitchFamily="18" charset="0"/>
                <a:cs typeface="Times New Roman" pitchFamily="18" charset="0"/>
              </a:rPr>
              <a:t>Noseći armirano betonski zidovi debljine 30 cm</a:t>
            </a:r>
            <a:endParaRPr lang="sr-Latn-R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88"/>
    </mc:Choice>
    <mc:Fallback>
      <p:transition spd="slow" advTm="12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Izrada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armirano betonskih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zidova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sr-Latn-RS" dirty="0" smtClean="0"/>
              <a:t>Proračunato je 128 </a:t>
            </a:r>
            <a:r>
              <a:rPr lang="sr-Latn-RS" dirty="0"/>
              <a:t>m</a:t>
            </a:r>
            <a:r>
              <a:rPr lang="sr-Latn-RS" baseline="30000" dirty="0"/>
              <a:t>3</a:t>
            </a:r>
            <a:r>
              <a:rPr lang="sr-Latn-RS" dirty="0" smtClean="0"/>
              <a:t> betona po etaži</a:t>
            </a:r>
          </a:p>
          <a:p>
            <a:r>
              <a:rPr lang="sr-Latn-RS" dirty="0" smtClean="0"/>
              <a:t>Minimalna marka betona MB 30  C 25/30</a:t>
            </a:r>
          </a:p>
          <a:p>
            <a:r>
              <a:rPr lang="sr-Latn-RS" dirty="0" smtClean="0"/>
              <a:t>Potrebno je 0,6 do 6% armature ČBR</a:t>
            </a:r>
          </a:p>
          <a:p>
            <a:r>
              <a:rPr lang="sr-Latn-RS" dirty="0" smtClean="0"/>
              <a:t>Usvojeno </a:t>
            </a:r>
            <a:r>
              <a:rPr lang="sr-Latn-RS" dirty="0"/>
              <a:t>20 kg armature </a:t>
            </a:r>
            <a:r>
              <a:rPr lang="sr-Latn-RS" dirty="0" smtClean="0"/>
              <a:t>po </a:t>
            </a:r>
            <a:r>
              <a:rPr lang="sr-Latn-RS" dirty="0"/>
              <a:t>m</a:t>
            </a:r>
            <a:r>
              <a:rPr lang="sr-Latn-RS" baseline="30000" dirty="0"/>
              <a:t>3 </a:t>
            </a:r>
            <a:r>
              <a:rPr lang="sr-Latn-RS" dirty="0" smtClean="0"/>
              <a:t>betona</a:t>
            </a:r>
          </a:p>
          <a:p>
            <a:r>
              <a:rPr lang="sr-Latn-RS" dirty="0" smtClean="0"/>
              <a:t>128 x 20 = 2.560 kg   R Ø 12 po etaži</a:t>
            </a:r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0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84"/>
    </mc:Choice>
    <mc:Fallback>
      <p:transition spd="slow" advTm="3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571500" y="642938"/>
            <a:ext cx="82867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На основу врсте радова, из грађевинских норми се узимају остали подаци по јединици</a:t>
            </a:r>
            <a:r>
              <a:rPr lang="sr-Latn-RS" sz="2400">
                <a:latin typeface="Calibri" pitchFamily="34" charset="0"/>
              </a:rPr>
              <a:t> </a:t>
            </a:r>
            <a:r>
              <a:rPr lang="ru-RU" sz="2400">
                <a:latin typeface="Calibri" pitchFamily="34" charset="0"/>
              </a:rPr>
              <a:t>мере те позиције:</a:t>
            </a:r>
          </a:p>
          <a:p>
            <a:r>
              <a:rPr lang="sr-Latn-RS" sz="2400">
                <a:latin typeface="Calibri" pitchFamily="34" charset="0"/>
              </a:rPr>
              <a:t>-</a:t>
            </a:r>
            <a:r>
              <a:rPr lang="ru-RU" sz="2400">
                <a:latin typeface="Calibri" pitchFamily="34" charset="0"/>
              </a:rPr>
              <a:t> грађевинска норма (јединица мере);</a:t>
            </a:r>
          </a:p>
          <a:p>
            <a:r>
              <a:rPr lang="sr-Latn-RS" sz="2400">
                <a:latin typeface="Calibri" pitchFamily="34" charset="0"/>
              </a:rPr>
              <a:t>-</a:t>
            </a:r>
            <a:r>
              <a:rPr lang="ru-RU" sz="2400">
                <a:latin typeface="Calibri" pitchFamily="34" charset="0"/>
              </a:rPr>
              <a:t> број часова рада радника;</a:t>
            </a:r>
          </a:p>
          <a:p>
            <a:r>
              <a:rPr lang="sr-Latn-RS" sz="2400">
                <a:latin typeface="Calibri" pitchFamily="34" charset="0"/>
              </a:rPr>
              <a:t>-</a:t>
            </a:r>
            <a:r>
              <a:rPr lang="ru-RU" sz="2400">
                <a:latin typeface="Calibri" pitchFamily="34" charset="0"/>
              </a:rPr>
              <a:t> врста материјала и количина;</a:t>
            </a:r>
          </a:p>
          <a:p>
            <a:r>
              <a:rPr lang="sr-Latn-RS" sz="2400">
                <a:latin typeface="Calibri" pitchFamily="34" charset="0"/>
              </a:rPr>
              <a:t>-</a:t>
            </a:r>
            <a:r>
              <a:rPr lang="ru-RU" sz="2400">
                <a:latin typeface="Calibri" pitchFamily="34" charset="0"/>
              </a:rPr>
              <a:t> врста механизације и број часова рада.</a:t>
            </a:r>
          </a:p>
          <a:p>
            <a:endParaRPr lang="sr-Latn-RS" sz="2400">
              <a:latin typeface="Calibri" pitchFamily="34" charset="0"/>
            </a:endParaRPr>
          </a:p>
          <a:p>
            <a:r>
              <a:rPr lang="ru-RU" sz="2400">
                <a:latin typeface="Calibri" pitchFamily="34" charset="0"/>
              </a:rPr>
              <a:t>Приказује се табела са једнодневним ценама коштања рада радника одређене категорије и ценама коштања рада по једном часу. </a:t>
            </a:r>
            <a:endParaRPr lang="sr-Latn-RS" sz="2400">
              <a:latin typeface="Calibri" pitchFamily="34" charset="0"/>
            </a:endParaRPr>
          </a:p>
          <a:p>
            <a:endParaRPr lang="sr-Latn-RS" sz="2400">
              <a:latin typeface="Calibri" pitchFamily="34" charset="0"/>
            </a:endParaRPr>
          </a:p>
          <a:p>
            <a:r>
              <a:rPr lang="ru-RU" sz="2400">
                <a:latin typeface="Calibri" pitchFamily="34" charset="0"/>
              </a:rPr>
              <a:t>Уобичајено се I група радника не разматра.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2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87"/>
    </mc:Choice>
    <mc:Fallback>
      <p:transition spd="slow" advTm="2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71563"/>
            <a:ext cx="8313738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5"/>
    </mc:Choice>
    <mc:Fallback>
      <p:transition spd="slow" advTm="3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83216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4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9"/>
    </mc:Choice>
    <mc:Fallback>
      <p:transition spd="slow" advTm="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5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2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8"/>
    </mc:Choice>
    <mc:Fallback>
      <p:transition spd="slow" advTm="5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23689" r="33734" b="4637"/>
          <a:stretch/>
        </p:blipFill>
        <p:spPr bwMode="auto">
          <a:xfrm>
            <a:off x="3406517" y="4323"/>
            <a:ext cx="5737483" cy="685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2818656" cy="60346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55600" algn="just"/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	Izrada armirano betonskih zidova</a:t>
            </a:r>
            <a:endParaRPr lang="sr-Latn-R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6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04"/>
    </mc:Choice>
    <mc:Fallback>
      <p:transition spd="slow" advTm="4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180</Words>
  <Application>Microsoft Office PowerPoint</Application>
  <PresentationFormat>On-screen Show (4:3)</PresentationFormat>
  <Paragraphs>25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PRIMERI  Proračuni radne snage, mehanizacije i materijala </vt:lpstr>
      <vt:lpstr>Izvršiti proračun potrebnih materijala i radne snage za navedenu konstrukciju</vt:lpstr>
      <vt:lpstr>PowerPoint Presentation</vt:lpstr>
      <vt:lpstr>Izrada armirano betonskih zidova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Ploča međuspratne konstrukcije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Slobodan Jovovic</dc:creator>
  <cp:lastModifiedBy>Goran</cp:lastModifiedBy>
  <cp:revision>38</cp:revision>
  <dcterms:created xsi:type="dcterms:W3CDTF">2015-12-16T07:26:19Z</dcterms:created>
  <dcterms:modified xsi:type="dcterms:W3CDTF">2021-01-09T20:11:32Z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621070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