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  <p:sldId id="283" r:id="rId5"/>
    <p:sldId id="284" r:id="rId6"/>
    <p:sldId id="285" r:id="rId7"/>
    <p:sldId id="273" r:id="rId8"/>
    <p:sldId id="274" r:id="rId9"/>
    <p:sldId id="275" r:id="rId10"/>
    <p:sldId id="279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3C686-B3D8-4FB6-93F2-6E6C600D77F9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62D83-2DD6-42E9-AA88-50F7AB626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85779-31E8-4B9A-8820-5B9EA0ECF775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21AD1-6E8D-473D-92A8-ABD46A5280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7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EE2FF-CB8A-4BA3-A17A-1E0F15B35BE8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3EF9-2A75-4788-87B7-C9291EA62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2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AD81E-D44F-4A3F-B197-899B26744952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3BD77-2E3A-471A-A1CB-635851039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10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F736F-0C14-48C0-B701-4FA8FC44A51B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7A08-3129-480A-8DF7-C11D32779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62877-74DD-4902-9A0A-B4904434AE82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A7F81-15A6-4A8E-ADEE-03B535B4E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5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CBD9-9CF5-40DB-9A03-20D46D88771F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36096-0829-4CD4-83D7-1CC5D299F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5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39B1-9D83-4188-AD0D-FF49EC8FAD5C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B5474-4704-4CF8-A42D-9CA7D024C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48954-9486-422A-8E9D-4CB917D410AA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CB253-648D-4DFF-ADAC-80A3AEDC2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AD3E5-FCC7-427A-B817-D7AB732D434B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06A50-722B-4384-B2A6-4FF43FEB9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78DB-B1EB-47B6-84E6-8716273B59F7}" type="datetimeFigureOut">
              <a:rPr lang="en-US"/>
              <a:pPr>
                <a:defRPr/>
              </a:pPr>
              <a:t>12/20/2020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Latn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1826-2198-4A00-AB05-148D5B55A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8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1A0E9-2D1B-474A-B7E7-10F9867D1FF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A46CDD-201D-41A1-91CA-2AB55CF070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8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2331223" y="908720"/>
            <a:ext cx="437959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r-Cyrl-RS" sz="2000" b="1" smtClean="0">
                <a:cs typeface="Arial" panose="020B0604020202020204" pitchFamily="34" charset="0"/>
              </a:rPr>
              <a:t>ГРАЂЕВИНСКА </a:t>
            </a:r>
            <a:r>
              <a:rPr lang="sr-Cyrl-RS" sz="2000" b="1" dirty="0">
                <a:cs typeface="Arial" panose="020B0604020202020204" pitchFamily="34" charset="0"/>
              </a:rPr>
              <a:t>МЕХАНИЗАЦИЈА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274364" y="3212976"/>
            <a:ext cx="631961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+mn-lt"/>
              </a:rPr>
              <a:t>Прорачун практичних учинака машина</a:t>
            </a:r>
            <a:endParaRPr lang="sr-Latn-RS" sz="2800" b="1" dirty="0" smtClean="0">
              <a:latin typeface="+mn-lt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+mn-lt"/>
              </a:rPr>
              <a:t> за бетонске радове</a:t>
            </a:r>
            <a:endParaRPr lang="en-US" sz="2800" b="1" dirty="0"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3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21"/>
    </mc:Choice>
    <mc:Fallback>
      <p:transition spd="slow" advTm="1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intezni\Bata sintezni\man pump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2831" y="5661248"/>
            <a:ext cx="9121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/>
              <a:t>Аутопумпа</a:t>
            </a:r>
            <a:r>
              <a:rPr lang="en-US" sz="3200" b="1" u="sng" dirty="0"/>
              <a:t> MAN SCHWING BP500</a:t>
            </a: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3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81"/>
    </mc:Choice>
    <mc:Fallback>
      <p:transition spd="slow" advTm="8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027604"/>
                  </p:ext>
                </p:extLst>
              </p:nvPr>
            </p:nvGraphicFramePr>
            <p:xfrm>
              <a:off x="0" y="0"/>
              <a:ext cx="9144000" cy="47433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7200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57200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59141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Радна операција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Унутрашњи транспорт бетона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Снага мотора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p = 120 kW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Теоријски учинак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U</a:t>
                          </a:r>
                          <a:r>
                            <a:rPr lang="en-US" sz="2000" baseline="-25000">
                              <a:effectLst/>
                            </a:rPr>
                            <a:t>t </a:t>
                          </a:r>
                          <a:r>
                            <a:rPr lang="en-US" sz="2000">
                              <a:effectLst/>
                            </a:rPr>
                            <a:t>= 60 m</a:t>
                          </a:r>
                          <a:r>
                            <a:rPr lang="en-US" sz="2000" baseline="30000">
                              <a:effectLst/>
                            </a:rPr>
                            <a:t>3</a:t>
                          </a:r>
                          <a:r>
                            <a:rPr lang="en-US" sz="2000">
                              <a:effectLst/>
                            </a:rPr>
                            <a:t>/h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59141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0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коришћења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радног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времена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v</a:t>
                          </a:r>
                          <a:r>
                            <a:rPr lang="en-US" sz="2000">
                              <a:effectLst/>
                            </a:rPr>
                            <a:t> = 0.80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p</a:t>
                          </a:r>
                          <a:r>
                            <a:rPr lang="en-US" sz="2000">
                              <a:effectLst/>
                            </a:rPr>
                            <a:t> = 0.85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r</a:t>
                          </a:r>
                          <a:r>
                            <a:rPr lang="en-US" sz="2000">
                              <a:effectLst/>
                            </a:rPr>
                            <a:t> = 0.95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1176666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Практични учинак машине</a:t>
                          </a:r>
                          <a:r>
                            <a:rPr lang="en-US" sz="2400" dirty="0">
                              <a:effectLst/>
                            </a:rPr>
                            <a:t>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𝐭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= </a:t>
                          </a:r>
                          <a:r>
                            <a:rPr lang="en-US" sz="2400" u="sng" dirty="0">
                              <a:effectLst/>
                            </a:rPr>
                            <a:t>38.76 </a:t>
                          </a:r>
                          <a:r>
                            <a:rPr lang="sr-Latn-CS" sz="2400" u="sng" dirty="0">
                              <a:effectLst/>
                            </a:rPr>
                            <a:t>m</a:t>
                          </a:r>
                          <a:r>
                            <a:rPr lang="sr-Latn-CS" sz="24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400" u="sng" dirty="0">
                              <a:effectLst/>
                            </a:rPr>
                            <a:t>/h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7027604"/>
                  </p:ext>
                </p:extLst>
              </p:nvPr>
            </p:nvGraphicFramePr>
            <p:xfrm>
              <a:off x="0" y="0"/>
              <a:ext cx="9144000" cy="474333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72000"/>
                    <a:gridCol w="4572000"/>
                  </a:tblGrid>
                  <a:tr h="591413"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Радна операција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Унутрашњи транспорт бетона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Снага мотора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p = 120 kW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Теоријски учинак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U</a:t>
                          </a:r>
                          <a:r>
                            <a:rPr lang="en-US" sz="2000" baseline="-25000">
                              <a:effectLst/>
                            </a:rPr>
                            <a:t>t </a:t>
                          </a:r>
                          <a:r>
                            <a:rPr lang="en-US" sz="2000">
                              <a:effectLst/>
                            </a:rPr>
                            <a:t>= 60 m</a:t>
                          </a:r>
                          <a:r>
                            <a:rPr lang="en-US" sz="2000" baseline="30000">
                              <a:effectLst/>
                            </a:rPr>
                            <a:t>3</a:t>
                          </a:r>
                          <a:r>
                            <a:rPr lang="en-US" sz="2000">
                              <a:effectLst/>
                            </a:rPr>
                            <a:t>/h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096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0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коришћења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радног</a:t>
                          </a:r>
                          <a:r>
                            <a:rPr lang="en-US" sz="2000" dirty="0">
                              <a:effectLst/>
                            </a:rPr>
                            <a:t> </a:t>
                          </a:r>
                          <a:r>
                            <a:rPr lang="en-US" sz="2000" dirty="0" err="1">
                              <a:effectLst/>
                            </a:rPr>
                            <a:t>времена</a:t>
                          </a:r>
                          <a:endParaRPr lang="sr-Latn-RS" sz="20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v</a:t>
                          </a:r>
                          <a:r>
                            <a:rPr lang="en-US" sz="2000">
                              <a:effectLst/>
                            </a:rPr>
                            <a:t> = 0.80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p</a:t>
                          </a:r>
                          <a:r>
                            <a:rPr lang="en-US" sz="2000">
                              <a:effectLst/>
                            </a:rPr>
                            <a:t> = 0.85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59141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000">
                              <a:effectLst/>
                            </a:rPr>
                            <a:t>K</a:t>
                          </a:r>
                          <a:r>
                            <a:rPr lang="en-US" sz="2000" baseline="-25000">
                              <a:effectLst/>
                            </a:rPr>
                            <a:t>r</a:t>
                          </a:r>
                          <a:r>
                            <a:rPr lang="en-US" sz="2000">
                              <a:effectLst/>
                            </a:rPr>
                            <a:t> = 0.95</a:t>
                          </a:r>
                          <a:endParaRPr lang="sr-Latn-RS" sz="20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176666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t="-303109" b="-5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2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79"/>
    </mc:Choice>
    <mc:Fallback>
      <p:transition spd="slow" advTm="4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intezni\Bata sintezni\pervobrato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7908" y="260648"/>
            <a:ext cx="62281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95536" y="5661248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/>
              <a:t>Первибратор</a:t>
            </a:r>
            <a:r>
              <a:rPr lang="en-US" sz="3200" b="1" u="sng" dirty="0"/>
              <a:t> </a:t>
            </a:r>
            <a:r>
              <a:rPr lang="hr-HR" sz="3200" b="1" u="sng" dirty="0"/>
              <a:t>W</a:t>
            </a:r>
            <a:r>
              <a:rPr lang="en-US" sz="3200" b="1" u="sng" dirty="0"/>
              <a:t>ACKER</a:t>
            </a:r>
            <a:r>
              <a:rPr lang="hr-HR" sz="3200" b="1" u="sng" dirty="0"/>
              <a:t> 08</a:t>
            </a:r>
            <a:r>
              <a:rPr lang="en-US" sz="3200" b="1" u="sng" dirty="0"/>
              <a:t>Y</a:t>
            </a:r>
            <a:r>
              <a:rPr lang="hr-HR" sz="3200" b="1" u="sng" dirty="0"/>
              <a:t>/42</a:t>
            </a: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79"/>
    </mc:Choice>
    <mc:Fallback>
      <p:transition spd="slow" advTm="1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1273902"/>
                  </p:ext>
                </p:extLst>
              </p:nvPr>
            </p:nvGraphicFramePr>
            <p:xfrm>
              <a:off x="29298" y="34344"/>
              <a:ext cx="9114702" cy="467434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5735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557351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63173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Радна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Уграђивање бетона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63173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Снага мотора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p = 1.5 kW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63173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Теоријски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учинак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U</a:t>
                          </a:r>
                          <a:r>
                            <a:rPr lang="en-US" sz="2400" baseline="-25000">
                              <a:effectLst/>
                            </a:rPr>
                            <a:t>t</a:t>
                          </a:r>
                          <a:r>
                            <a:rPr lang="hr-HR" sz="2400">
                              <a:effectLst/>
                            </a:rPr>
                            <a:t> = 18.0 </a:t>
                          </a:r>
                          <a:r>
                            <a:rPr lang="en-US" sz="2400">
                              <a:effectLst/>
                            </a:rPr>
                            <a:t>m</a:t>
                          </a:r>
                          <a:r>
                            <a:rPr lang="hr-HR" sz="2400" baseline="30000">
                              <a:effectLst/>
                            </a:rPr>
                            <a:t>3</a:t>
                          </a:r>
                          <a:r>
                            <a:rPr lang="hr-HR" sz="2400">
                              <a:effectLst/>
                            </a:rPr>
                            <a:t>/</a:t>
                          </a:r>
                          <a:r>
                            <a:rPr lang="en-US" sz="2400">
                              <a:effectLst/>
                            </a:rPr>
                            <a:t>h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63173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</a:rPr>
                            <a:t>v</a:t>
                          </a:r>
                          <a:r>
                            <a:rPr lang="en-US" sz="2400">
                              <a:effectLst/>
                            </a:rPr>
                            <a:t> = 0.80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63173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растреситости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материјала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</a:rPr>
                            <a:t>r</a:t>
                          </a:r>
                          <a:r>
                            <a:rPr lang="en-US" sz="2400">
                              <a:effectLst/>
                            </a:rPr>
                            <a:t> = 0.95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1316110"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Практични учинак машине</a:t>
                          </a:r>
                          <a:r>
                            <a:rPr lang="en-US" sz="2400" dirty="0">
                              <a:effectLst/>
                            </a:rPr>
                            <a:t>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𝐭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en-U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en-US" sz="24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>
                              <a:effectLst/>
                            </a:rPr>
                            <a:t>= </a:t>
                          </a:r>
                          <a:r>
                            <a:rPr lang="en-US" sz="2400" u="sng" dirty="0">
                              <a:effectLst/>
                            </a:rPr>
                            <a:t>13.68 </a:t>
                          </a:r>
                          <a:r>
                            <a:rPr lang="sr-Latn-CS" sz="2400" u="sng" dirty="0">
                              <a:effectLst/>
                            </a:rPr>
                            <a:t>m</a:t>
                          </a:r>
                          <a:r>
                            <a:rPr lang="sr-Latn-CS" sz="24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400" u="sng" dirty="0">
                              <a:effectLst/>
                            </a:rPr>
                            <a:t>/h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71273902"/>
                  </p:ext>
                </p:extLst>
              </p:nvPr>
            </p:nvGraphicFramePr>
            <p:xfrm>
              <a:off x="29298" y="34344"/>
              <a:ext cx="9114702" cy="467434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57351"/>
                    <a:gridCol w="4557351"/>
                  </a:tblGrid>
                  <a:tr h="63173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Радна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Уграђивање бетона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1733"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Снага мотора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p = 1.5 kW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31733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Теоријски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учинак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U</a:t>
                          </a:r>
                          <a:r>
                            <a:rPr lang="en-US" sz="2400" baseline="-25000">
                              <a:effectLst/>
                            </a:rPr>
                            <a:t>t</a:t>
                          </a:r>
                          <a:r>
                            <a:rPr lang="hr-HR" sz="2400">
                              <a:effectLst/>
                            </a:rPr>
                            <a:t> = 18.0 </a:t>
                          </a:r>
                          <a:r>
                            <a:rPr lang="en-US" sz="2400">
                              <a:effectLst/>
                            </a:rPr>
                            <a:t>m</a:t>
                          </a:r>
                          <a:r>
                            <a:rPr lang="hr-HR" sz="2400" baseline="30000">
                              <a:effectLst/>
                            </a:rPr>
                            <a:t>3</a:t>
                          </a:r>
                          <a:r>
                            <a:rPr lang="hr-HR" sz="2400">
                              <a:effectLst/>
                            </a:rPr>
                            <a:t>/</a:t>
                          </a:r>
                          <a:r>
                            <a:rPr lang="en-US" sz="2400">
                              <a:effectLst/>
                            </a:rPr>
                            <a:t>h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</a:rPr>
                            <a:t>v</a:t>
                          </a:r>
                          <a:r>
                            <a:rPr lang="en-US" sz="2400">
                              <a:effectLst/>
                            </a:rPr>
                            <a:t> = 0.80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15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2400" dirty="0" err="1">
                              <a:effectLst/>
                            </a:rPr>
                            <a:t>Коефицијент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растреситости</a:t>
                          </a:r>
                          <a:r>
                            <a:rPr lang="en-US" sz="2400" dirty="0">
                              <a:effectLst/>
                            </a:rPr>
                            <a:t> </a:t>
                          </a:r>
                          <a:r>
                            <a:rPr lang="en-US" sz="2400" dirty="0" err="1">
                              <a:effectLst/>
                            </a:rPr>
                            <a:t>материјала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r>
                            <a:rPr lang="en-US" sz="2400">
                              <a:effectLst/>
                            </a:rPr>
                            <a:t>K</a:t>
                          </a:r>
                          <a:r>
                            <a:rPr lang="en-US" sz="2400" baseline="-25000">
                              <a:effectLst/>
                            </a:rPr>
                            <a:t>r</a:t>
                          </a:r>
                          <a:r>
                            <a:rPr lang="en-US" sz="2400">
                              <a:effectLst/>
                            </a:rPr>
                            <a:t> = 0.95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1316110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l="-67" t="-255093" b="-46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6"/>
    </mc:Choice>
    <mc:Fallback>
      <p:transition spd="slow" advTm="12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intezni\Bata sintezni\Beton plus fabrika beto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76672"/>
            <a:ext cx="6084168" cy="420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49288" y="5013176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3200" b="1" u="sng" dirty="0"/>
              <a:t>Централна фабрика бетона LIEBHERR </a:t>
            </a:r>
            <a:r>
              <a:rPr lang="sr-Latn-CS" sz="3200" b="1" u="sng" dirty="0" err="1"/>
              <a:t>Betomix</a:t>
            </a: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6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76"/>
    </mc:Choice>
    <mc:Fallback>
      <p:transition spd="slow" advTm="24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1954775"/>
                  </p:ext>
                </p:extLst>
              </p:nvPr>
            </p:nvGraphicFramePr>
            <p:xfrm>
              <a:off x="0" y="-2"/>
              <a:ext cx="9144000" cy="6858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879510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264490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130380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Радна операција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Справљање бетона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15236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Tеоријски учинак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U</a:t>
                          </a:r>
                          <a:r>
                            <a:rPr lang="sr-Latn-CS" sz="2400" baseline="-25000" dirty="0">
                              <a:effectLst/>
                            </a:rPr>
                            <a:t>t</a:t>
                          </a:r>
                          <a:r>
                            <a:rPr lang="hr-HR" sz="2400" dirty="0">
                              <a:effectLst/>
                            </a:rPr>
                            <a:t> = 120 </a:t>
                          </a:r>
                          <a:r>
                            <a:rPr lang="sr-Latn-CS" sz="2400" dirty="0">
                              <a:effectLst/>
                            </a:rPr>
                            <a:t>m</a:t>
                          </a:r>
                          <a:r>
                            <a:rPr lang="hr-HR" sz="2400" baseline="30000" dirty="0">
                              <a:effectLst/>
                            </a:rPr>
                            <a:t>3</a:t>
                          </a:r>
                          <a:r>
                            <a:rPr lang="hr-HR" sz="2400" dirty="0">
                              <a:effectLst/>
                            </a:rPr>
                            <a:t>/</a:t>
                          </a:r>
                          <a:r>
                            <a:rPr lang="sr-Latn-CS" sz="2400" dirty="0">
                              <a:effectLst/>
                            </a:rPr>
                            <a:t>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615528">
                    <a:tc>
                      <a:txBody>
                        <a:bodyPr/>
                        <a:lstStyle/>
                        <a:p>
                          <a:pPr marL="4572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 smtClean="0">
                              <a:effectLst/>
                            </a:rPr>
                            <a:t>Kоефицијент</a:t>
                          </a:r>
                          <a:r>
                            <a:rPr lang="sr-Cyrl-RS" sz="1800" baseline="0" dirty="0" smtClean="0">
                              <a:effectLst/>
                            </a:rPr>
                            <a:t> </a:t>
                          </a:r>
                          <a:r>
                            <a:rPr lang="sr-Latn-CS" sz="1800" dirty="0" smtClean="0">
                              <a:effectLst/>
                            </a:rPr>
                            <a:t>коришћења </a:t>
                          </a:r>
                          <a:r>
                            <a:rPr lang="sr-Latn-CS" sz="1800" dirty="0">
                              <a:effectLst/>
                            </a:rPr>
                            <a:t>радног времена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 err="1">
                              <a:effectLst/>
                            </a:rPr>
                            <a:t>К</a:t>
                          </a:r>
                          <a:r>
                            <a:rPr lang="sr-Latn-CS" sz="2400" baseline="-25000" dirty="0" err="1">
                              <a:effectLst/>
                            </a:rPr>
                            <a:t>v</a:t>
                          </a:r>
                          <a:r>
                            <a:rPr lang="sr-Latn-CS" sz="2400" baseline="-25000" dirty="0">
                              <a:effectLst/>
                            </a:rPr>
                            <a:t> </a:t>
                          </a:r>
                          <a:r>
                            <a:rPr lang="hr-HR" sz="2400" dirty="0">
                              <a:effectLst/>
                            </a:rPr>
                            <a:t>= 0.70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589373">
                    <a:tc>
                      <a:txBody>
                        <a:bodyPr/>
                        <a:lstStyle/>
                        <a:p>
                          <a:pPr marL="4572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Коефицијент </a:t>
                          </a:r>
                          <a:r>
                            <a:rPr lang="sr-Latn-CS" sz="1800" dirty="0" err="1">
                              <a:effectLst/>
                            </a:rPr>
                            <a:t>растреситости</a:t>
                          </a:r>
                          <a:r>
                            <a:rPr lang="sr-Latn-CS" sz="1800" dirty="0">
                              <a:effectLst/>
                            </a:rPr>
                            <a:t> материјала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 err="1">
                              <a:effectLst/>
                            </a:rPr>
                            <a:t>К</a:t>
                          </a:r>
                          <a:r>
                            <a:rPr lang="sr-Latn-CS" sz="2400" baseline="-25000" dirty="0" err="1">
                              <a:effectLst/>
                            </a:rPr>
                            <a:t>r</a:t>
                          </a:r>
                          <a:r>
                            <a:rPr lang="sr-Latn-CS" sz="2400" baseline="-25000" dirty="0">
                              <a:effectLst/>
                            </a:rPr>
                            <a:t> </a:t>
                          </a:r>
                          <a:r>
                            <a:rPr lang="hr-HR" sz="2400" dirty="0">
                              <a:effectLst/>
                            </a:rPr>
                            <a:t>= 0.95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19692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800" dirty="0" smtClean="0">
                              <a:effectLst/>
                            </a:rPr>
                            <a:t>Практични учинак машине          </a:t>
                          </a:r>
                          <a:endParaRPr lang="sr-Cyrl-RS" sz="2800" dirty="0" smtClean="0">
                            <a:effectLst/>
                          </a:endParaRPr>
                        </a:p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800" dirty="0" smtClean="0">
                              <a:effectLst/>
                            </a:rPr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sr-Latn-CS" sz="2800">
                                  <a:effectLst/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sr-Latn-CS" sz="2800">
                                  <a:effectLst/>
                                  <a:latin typeface="Cambria Math"/>
                                </a:rPr>
                                <m:t>𝐔𝐭</m:t>
                              </m:r>
                              <m:r>
                                <a:rPr lang="sr-Latn-CS" sz="28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8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8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800" dirty="0">
                              <a:effectLst/>
                            </a:rPr>
                            <a:t>= </a:t>
                          </a:r>
                          <a:r>
                            <a:rPr lang="sr-Latn-CS" sz="2800" u="sng" dirty="0">
                              <a:effectLst/>
                            </a:rPr>
                            <a:t>79.8 m</a:t>
                          </a:r>
                          <a:r>
                            <a:rPr lang="sr-Latn-CS" sz="28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800" u="sng" dirty="0">
                              <a:effectLst/>
                            </a:rPr>
                            <a:t>/h</a:t>
                          </a:r>
                          <a:endParaRPr lang="sr-Latn-RS" sz="2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1954775"/>
                  </p:ext>
                </p:extLst>
              </p:nvPr>
            </p:nvGraphicFramePr>
            <p:xfrm>
              <a:off x="0" y="-2"/>
              <a:ext cx="9144000" cy="685800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879510"/>
                    <a:gridCol w="5264490"/>
                  </a:tblGrid>
                  <a:tr h="130380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Радна операција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Справљање бетона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</a:tr>
                  <a:tr h="115236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>
                              <a:effectLst/>
                            </a:rPr>
                            <a:t>Tеоријски учинак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>
                              <a:effectLst/>
                            </a:rPr>
                            <a:t>U</a:t>
                          </a:r>
                          <a:r>
                            <a:rPr lang="sr-Latn-CS" sz="2400" baseline="-25000">
                              <a:effectLst/>
                            </a:rPr>
                            <a:t>t</a:t>
                          </a:r>
                          <a:r>
                            <a:rPr lang="hr-HR" sz="2400">
                              <a:effectLst/>
                            </a:rPr>
                            <a:t> = 120 </a:t>
                          </a:r>
                          <a:r>
                            <a:rPr lang="sr-Latn-CS" sz="2400">
                              <a:effectLst/>
                            </a:rPr>
                            <a:t>m</a:t>
                          </a:r>
                          <a:r>
                            <a:rPr lang="hr-HR" sz="2400" baseline="30000">
                              <a:effectLst/>
                            </a:rPr>
                            <a:t>3</a:t>
                          </a:r>
                          <a:r>
                            <a:rPr lang="hr-HR" sz="2400">
                              <a:effectLst/>
                            </a:rPr>
                            <a:t>/</a:t>
                          </a:r>
                          <a:r>
                            <a:rPr lang="sr-Latn-CS" sz="2400">
                              <a:effectLst/>
                            </a:rPr>
                            <a:t>h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</a:tr>
                  <a:tr h="1615528">
                    <a:tc>
                      <a:txBody>
                        <a:bodyPr/>
                        <a:lstStyle/>
                        <a:p>
                          <a:pPr marL="4572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 smtClean="0">
                              <a:effectLst/>
                            </a:rPr>
                            <a:t>Kоефицијент</a:t>
                          </a:r>
                          <a:r>
                            <a:rPr lang="sr-Cyrl-RS" sz="1800" baseline="0" dirty="0" smtClean="0">
                              <a:effectLst/>
                            </a:rPr>
                            <a:t> </a:t>
                          </a:r>
                          <a:r>
                            <a:rPr lang="sr-Latn-CS" sz="1800" dirty="0" smtClean="0">
                              <a:effectLst/>
                            </a:rPr>
                            <a:t>коришћења </a:t>
                          </a:r>
                          <a:r>
                            <a:rPr lang="sr-Latn-CS" sz="1800" dirty="0">
                              <a:effectLst/>
                            </a:rPr>
                            <a:t>радног времена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 err="1">
                              <a:effectLst/>
                            </a:rPr>
                            <a:t>К</a:t>
                          </a:r>
                          <a:r>
                            <a:rPr lang="sr-Latn-CS" sz="2400" baseline="-25000" dirty="0" err="1">
                              <a:effectLst/>
                            </a:rPr>
                            <a:t>v</a:t>
                          </a:r>
                          <a:r>
                            <a:rPr lang="sr-Latn-CS" sz="2400" baseline="-25000" dirty="0">
                              <a:effectLst/>
                            </a:rPr>
                            <a:t> </a:t>
                          </a:r>
                          <a:r>
                            <a:rPr lang="hr-HR" sz="2400" dirty="0">
                              <a:effectLst/>
                            </a:rPr>
                            <a:t>= 0.70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</a:tr>
                  <a:tr h="1589373">
                    <a:tc>
                      <a:txBody>
                        <a:bodyPr/>
                        <a:lstStyle/>
                        <a:p>
                          <a:pPr marL="457200" algn="l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800" dirty="0">
                              <a:effectLst/>
                            </a:rPr>
                            <a:t>Коефицијент </a:t>
                          </a:r>
                          <a:r>
                            <a:rPr lang="sr-Latn-CS" sz="1800" dirty="0" err="1">
                              <a:effectLst/>
                            </a:rPr>
                            <a:t>растреситости</a:t>
                          </a:r>
                          <a:r>
                            <a:rPr lang="sr-Latn-CS" sz="1800" dirty="0">
                              <a:effectLst/>
                            </a:rPr>
                            <a:t> материјала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 err="1">
                              <a:effectLst/>
                            </a:rPr>
                            <a:t>К</a:t>
                          </a:r>
                          <a:r>
                            <a:rPr lang="sr-Latn-CS" sz="2400" baseline="-25000" dirty="0" err="1">
                              <a:effectLst/>
                            </a:rPr>
                            <a:t>r</a:t>
                          </a:r>
                          <a:r>
                            <a:rPr lang="sr-Latn-CS" sz="2400" baseline="-25000" dirty="0">
                              <a:effectLst/>
                            </a:rPr>
                            <a:t> </a:t>
                          </a:r>
                          <a:r>
                            <a:rPr lang="hr-HR" sz="2400" dirty="0">
                              <a:effectLst/>
                            </a:rPr>
                            <a:t>= 0.95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14044" marR="14044" marT="0" marB="0" anchor="ctr"/>
                    </a:tc>
                  </a:tr>
                  <a:tr h="1196928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14044" marR="14044" marT="0" marB="0" anchor="ctr">
                        <a:blipFill rotWithShape="1">
                          <a:blip r:embed="rId4"/>
                          <a:stretch>
                            <a:fillRect t="-473980" b="-714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6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0"/>
    </mc:Choice>
    <mc:Fallback>
      <p:transition spd="slow" advTm="4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Sintezni\Bata sintezni\actros mikser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548680"/>
            <a:ext cx="5863637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95206" y="5373216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3200" b="1" u="sng" dirty="0" err="1"/>
              <a:t>Аутомешалица</a:t>
            </a:r>
            <a:r>
              <a:rPr lang="sr-Latn-CS" sz="3200" b="1" u="sng" dirty="0"/>
              <a:t> ACTROS 2631</a:t>
            </a: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53"/>
    </mc:Choice>
    <mc:Fallback>
      <p:transition spd="slow" advTm="3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059495"/>
                  </p:ext>
                </p:extLst>
              </p:nvPr>
            </p:nvGraphicFramePr>
            <p:xfrm>
              <a:off x="32113" y="28848"/>
              <a:ext cx="9111886" cy="69138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55943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55594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Радна 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С</a:t>
                          </a:r>
                          <a:r>
                            <a:rPr lang="pl-PL" sz="2400" dirty="0">
                              <a:effectLst/>
                            </a:rPr>
                            <a:t>пољашњи транспорт бетона</a:t>
                          </a:r>
                          <a:endParaRPr lang="sr-Latn-RS" sz="3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Снага мотора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p =95 kW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Запремина радног органа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q 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7</a:t>
                          </a:r>
                          <a:r>
                            <a:rPr lang="hr-HR" sz="1600" dirty="0">
                              <a:effectLst/>
                            </a:rPr>
                            <a:t>.0 </a:t>
                          </a:r>
                          <a:r>
                            <a:rPr lang="pl-PL" sz="1600" dirty="0" smtClean="0">
                              <a:effectLst/>
                            </a:rPr>
                            <a:t>m</a:t>
                          </a:r>
                          <a:r>
                            <a:rPr lang="hr-HR" sz="1600" baseline="30000" dirty="0" smtClean="0">
                              <a:effectLst/>
                            </a:rPr>
                            <a:t>3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Временски период 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Т</a:t>
                          </a:r>
                          <a:r>
                            <a:rPr lang="hr-HR" sz="1600">
                              <a:effectLst/>
                            </a:rPr>
                            <a:t> = 60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Брзина пуњења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punj </a:t>
                          </a:r>
                          <a:r>
                            <a:rPr lang="hr-HR" sz="1600" dirty="0">
                              <a:effectLst/>
                            </a:rPr>
                            <a:t>= 3 </a:t>
                          </a:r>
                          <a:r>
                            <a:rPr lang="de-DE" sz="1600" dirty="0">
                              <a:effectLst/>
                            </a:rPr>
                            <a:t>m</a:t>
                          </a:r>
                          <a:r>
                            <a:rPr lang="hr-HR" sz="1600" baseline="30000" dirty="0">
                              <a:effectLst/>
                            </a:rPr>
                            <a:t>3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пуњења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T</a:t>
                          </a:r>
                          <a:r>
                            <a:rPr lang="de-DE" sz="1600" baseline="-25000" dirty="0">
                              <a:effectLst/>
                            </a:rPr>
                            <a:t>punj</a:t>
                          </a:r>
                          <a:r>
                            <a:rPr lang="hr-HR" sz="1600" dirty="0">
                              <a:effectLst/>
                            </a:rPr>
                            <a:t> = </a:t>
                          </a:r>
                          <a:r>
                            <a:rPr lang="de-DE" sz="1600" dirty="0">
                              <a:effectLst/>
                            </a:rPr>
                            <a:t>q</a:t>
                          </a:r>
                          <a:r>
                            <a:rPr lang="hr-HR" sz="1600" dirty="0">
                              <a:effectLst/>
                            </a:rPr>
                            <a:t> / </a:t>
                          </a: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punj 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2.3</a:t>
                          </a:r>
                          <a:r>
                            <a:rPr lang="hr-HR" sz="1600" dirty="0">
                              <a:effectLst/>
                            </a:rPr>
                            <a:t> 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Удаљеност централне фабрике бетона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 dirty="0">
                              <a:effectLst/>
                            </a:rPr>
                            <a:t>L = 5 km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 dirty="0">
                              <a:effectLst/>
                            </a:rPr>
                            <a:t>Просечна брзина пуне аутомешалице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pun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 2</a:t>
                          </a:r>
                          <a:r>
                            <a:rPr lang="sr-Latn-CS" sz="1600" dirty="0">
                              <a:effectLst/>
                            </a:rPr>
                            <a:t>0 km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>
                              <a:effectLst/>
                            </a:rPr>
                            <a:t>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Просечна брзина празне аутомешалице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praz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 3</a:t>
                          </a:r>
                          <a:r>
                            <a:rPr lang="sr-Latn-CS" sz="1600" dirty="0">
                              <a:effectLst/>
                            </a:rPr>
                            <a:t>0 km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>
                              <a:effectLst/>
                            </a:rPr>
                            <a:t>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транспорта – пун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T</a:t>
                          </a:r>
                          <a:r>
                            <a:rPr lang="de-DE" sz="1600" baseline="-25000" dirty="0">
                              <a:effectLst/>
                            </a:rPr>
                            <a:t>t</a:t>
                          </a:r>
                          <a:r>
                            <a:rPr lang="hr-HR" sz="1600" baseline="-25000" dirty="0">
                              <a:effectLst/>
                            </a:rPr>
                            <a:t>,</a:t>
                          </a:r>
                          <a:r>
                            <a:rPr lang="de-DE" sz="1600" baseline="-25000" dirty="0">
                              <a:effectLst/>
                            </a:rPr>
                            <a:t>pun</a:t>
                          </a:r>
                          <a:r>
                            <a:rPr lang="hr-HR" sz="1600" dirty="0">
                              <a:effectLst/>
                            </a:rPr>
                            <a:t> = </a:t>
                          </a:r>
                          <a:r>
                            <a:rPr lang="de-DE" sz="1600" dirty="0">
                              <a:effectLst/>
                            </a:rPr>
                            <a:t>L</a:t>
                          </a:r>
                          <a:r>
                            <a:rPr lang="hr-HR" sz="1600" dirty="0">
                              <a:effectLst/>
                            </a:rPr>
                            <a:t> / </a:t>
                          </a: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 </a:t>
                          </a:r>
                          <a:r>
                            <a:rPr lang="hr-HR" sz="1600" dirty="0">
                              <a:effectLst/>
                            </a:rPr>
                            <a:t>* 60 = 1</a:t>
                          </a:r>
                          <a:r>
                            <a:rPr lang="sr-Latn-CS" sz="1600" dirty="0">
                              <a:effectLst/>
                            </a:rPr>
                            <a:t>5 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транспорта - празан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T</a:t>
                          </a:r>
                          <a:r>
                            <a:rPr lang="de-DE" sz="1600" baseline="-25000">
                              <a:effectLst/>
                            </a:rPr>
                            <a:t>t</a:t>
                          </a:r>
                          <a:r>
                            <a:rPr lang="hr-HR" sz="1600" baseline="-25000">
                              <a:effectLst/>
                            </a:rPr>
                            <a:t>,</a:t>
                          </a:r>
                          <a:r>
                            <a:rPr lang="de-DE" sz="1600" baseline="-25000">
                              <a:effectLst/>
                            </a:rPr>
                            <a:t>pr</a:t>
                          </a:r>
                          <a:r>
                            <a:rPr lang="hr-HR" sz="1600">
                              <a:effectLst/>
                            </a:rPr>
                            <a:t> = </a:t>
                          </a:r>
                          <a:r>
                            <a:rPr lang="de-DE" sz="1600">
                              <a:effectLst/>
                            </a:rPr>
                            <a:t>L</a:t>
                          </a:r>
                          <a:r>
                            <a:rPr lang="hr-HR" sz="1600">
                              <a:effectLst/>
                            </a:rPr>
                            <a:t> / </a:t>
                          </a:r>
                          <a:r>
                            <a:rPr lang="de-DE" sz="1600">
                              <a:effectLst/>
                            </a:rPr>
                            <a:t>V</a:t>
                          </a:r>
                          <a:r>
                            <a:rPr lang="de-DE" sz="1600" baseline="-25000">
                              <a:effectLst/>
                            </a:rPr>
                            <a:t>pr </a:t>
                          </a:r>
                          <a:r>
                            <a:rPr lang="hr-HR" sz="1600">
                              <a:effectLst/>
                            </a:rPr>
                            <a:t>* 60 = </a:t>
                          </a:r>
                          <a:r>
                            <a:rPr lang="sr-Latn-CS" sz="1600">
                              <a:effectLst/>
                            </a:rPr>
                            <a:t>10 </a:t>
                          </a:r>
                          <a:r>
                            <a:rPr lang="de-DE" sz="1600">
                              <a:effectLst/>
                            </a:rPr>
                            <a:t>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Брзина пражњења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 smtClean="0">
                              <a:effectLst/>
                            </a:rPr>
                            <a:t>V</a:t>
                          </a:r>
                          <a:r>
                            <a:rPr lang="de-DE" sz="1600" baseline="-25000" dirty="0" smtClean="0">
                              <a:effectLst/>
                            </a:rPr>
                            <a:t>pra</a:t>
                          </a:r>
                          <a:r>
                            <a:rPr lang="hr-HR" sz="1600" baseline="-25000" dirty="0" smtClean="0">
                              <a:effectLst/>
                            </a:rPr>
                            <a:t>ž </a:t>
                          </a:r>
                          <a:r>
                            <a:rPr lang="hr-HR" sz="1600" dirty="0" smtClean="0">
                              <a:effectLst/>
                            </a:rPr>
                            <a:t>= 1.0 </a:t>
                          </a:r>
                          <a:r>
                            <a:rPr lang="de-DE" sz="1600" dirty="0" smtClean="0">
                              <a:effectLst/>
                            </a:rPr>
                            <a:t>m</a:t>
                          </a:r>
                          <a:r>
                            <a:rPr lang="hr-HR" sz="1600" baseline="30000" smtClean="0">
                              <a:effectLst/>
                            </a:rPr>
                            <a:t>3</a:t>
                          </a:r>
                          <a:r>
                            <a:rPr lang="hr-HR" sz="1600" smtClean="0">
                              <a:effectLst/>
                            </a:rPr>
                            <a:t>/min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Време пражњења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=q/</a:t>
                          </a: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praž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7</a:t>
                          </a:r>
                          <a:r>
                            <a:rPr lang="hr-HR" sz="1600" dirty="0">
                              <a:effectLst/>
                            </a:rPr>
                            <a:t>.0 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маневрисања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=2.0 </a:t>
                          </a:r>
                          <a:r>
                            <a:rPr lang="sr-Latn-CS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Трајање циклуса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c</a:t>
                          </a:r>
                          <a:r>
                            <a:rPr lang="sr-Latn-CS" sz="1600">
                              <a:effectLst/>
                            </a:rPr>
                            <a:t>=T</a:t>
                          </a:r>
                          <a:r>
                            <a:rPr lang="de-DE" sz="1600" baseline="-25000">
                              <a:effectLst/>
                            </a:rPr>
                            <a:t>punj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t,pun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i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t,pr</a:t>
                          </a:r>
                          <a:r>
                            <a:rPr lang="sr-Latn-CS" sz="1600">
                              <a:effectLst/>
                            </a:rPr>
                            <a:t>=36.3min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4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v</a:t>
                          </a:r>
                          <a:r>
                            <a:rPr lang="hr-HR" sz="1600">
                              <a:effectLst/>
                            </a:rPr>
                            <a:t>=0.80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</a:t>
                          </a:r>
                          <a:r>
                            <a:rPr lang="pl-PL" sz="1600">
                              <a:effectLst/>
                            </a:rPr>
                            <a:t> пуњења радног органа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>
                              <a:effectLst/>
                            </a:rPr>
                            <a:t>K</a:t>
                          </a:r>
                          <a:r>
                            <a:rPr lang="pl-PL" sz="1600" baseline="-25000">
                              <a:effectLst/>
                            </a:rPr>
                            <a:t>p</a:t>
                          </a:r>
                          <a:r>
                            <a:rPr lang="hr-HR" sz="1600">
                              <a:effectLst/>
                            </a:rPr>
                            <a:t>=0.8</a:t>
                          </a:r>
                          <a:r>
                            <a:rPr lang="sr-Latn-CS" sz="1600">
                              <a:effectLst/>
                            </a:rPr>
                            <a:t>5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</a:t>
                          </a:r>
                          <a:r>
                            <a:rPr lang="sr-Latn-CS" sz="1600">
                              <a:effectLst/>
                            </a:rPr>
                            <a:t> растреситости материјала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r</a:t>
                          </a:r>
                          <a:r>
                            <a:rPr lang="hr-HR" sz="1600" dirty="0">
                              <a:effectLst/>
                            </a:rPr>
                            <a:t>=0.95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7"/>
                      </a:ext>
                    </a:extLst>
                  </a:tr>
                  <a:tr h="782329">
                    <a:tc gridSpan="2"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машине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𝐪</m:t>
                              </m:r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0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000" dirty="0">
                              <a:effectLst/>
                            </a:rPr>
                            <a:t> = </a:t>
                          </a:r>
                          <a:r>
                            <a:rPr lang="sr-Latn-CS" sz="2000" u="sng" dirty="0">
                              <a:effectLst/>
                            </a:rPr>
                            <a:t>7.47 m</a:t>
                          </a:r>
                          <a:r>
                            <a:rPr lang="sr-Latn-CS" sz="20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000" u="sng" dirty="0">
                              <a:effectLst/>
                            </a:rPr>
                            <a:t>/h</a:t>
                          </a:r>
                          <a:endParaRPr lang="sr-Latn-RS" sz="32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2059495"/>
                  </p:ext>
                </p:extLst>
              </p:nvPr>
            </p:nvGraphicFramePr>
            <p:xfrm>
              <a:off x="32113" y="28848"/>
              <a:ext cx="9111886" cy="691384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55943"/>
                    <a:gridCol w="4555943"/>
                  </a:tblGrid>
                  <a:tr h="42062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Радна операција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400" dirty="0">
                              <a:effectLst/>
                            </a:rPr>
                            <a:t>С</a:t>
                          </a:r>
                          <a:r>
                            <a:rPr lang="pl-PL" sz="2400" dirty="0">
                              <a:effectLst/>
                            </a:rPr>
                            <a:t>пољашњи транспорт бетона</a:t>
                          </a:r>
                          <a:endParaRPr lang="sr-Latn-RS" sz="36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Снага мотора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p =95 kW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Запремина радног органа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 dirty="0">
                              <a:effectLst/>
                            </a:rPr>
                            <a:t>q 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7</a:t>
                          </a:r>
                          <a:r>
                            <a:rPr lang="hr-HR" sz="1600" dirty="0">
                              <a:effectLst/>
                            </a:rPr>
                            <a:t>.0 </a:t>
                          </a:r>
                          <a:r>
                            <a:rPr lang="pl-PL" sz="1600" dirty="0" smtClean="0">
                              <a:effectLst/>
                            </a:rPr>
                            <a:t>m</a:t>
                          </a:r>
                          <a:r>
                            <a:rPr lang="hr-HR" sz="1600" baseline="30000" dirty="0" smtClean="0">
                              <a:effectLst/>
                            </a:rPr>
                            <a:t>3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Временски период 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Т</a:t>
                          </a:r>
                          <a:r>
                            <a:rPr lang="hr-HR" sz="1600">
                              <a:effectLst/>
                            </a:rPr>
                            <a:t> = 60</a:t>
                          </a:r>
                          <a:r>
                            <a:rPr lang="sr-Latn-CS" sz="1600">
                              <a:effectLst/>
                            </a:rPr>
                            <a:t> 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Брзина пуњења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punj </a:t>
                          </a:r>
                          <a:r>
                            <a:rPr lang="hr-HR" sz="1600" dirty="0">
                              <a:effectLst/>
                            </a:rPr>
                            <a:t>= 3 </a:t>
                          </a:r>
                          <a:r>
                            <a:rPr lang="de-DE" sz="1600" dirty="0">
                              <a:effectLst/>
                            </a:rPr>
                            <a:t>m</a:t>
                          </a:r>
                          <a:r>
                            <a:rPr lang="hr-HR" sz="1600" baseline="30000" dirty="0">
                              <a:effectLst/>
                            </a:rPr>
                            <a:t>3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пуњења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T</a:t>
                          </a:r>
                          <a:r>
                            <a:rPr lang="de-DE" sz="1600" baseline="-25000" dirty="0">
                              <a:effectLst/>
                            </a:rPr>
                            <a:t>punj</a:t>
                          </a:r>
                          <a:r>
                            <a:rPr lang="hr-HR" sz="1600" dirty="0">
                              <a:effectLst/>
                            </a:rPr>
                            <a:t> = </a:t>
                          </a:r>
                          <a:r>
                            <a:rPr lang="de-DE" sz="1600" dirty="0">
                              <a:effectLst/>
                            </a:rPr>
                            <a:t>q</a:t>
                          </a:r>
                          <a:r>
                            <a:rPr lang="hr-HR" sz="1600" dirty="0">
                              <a:effectLst/>
                            </a:rPr>
                            <a:t> / </a:t>
                          </a: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punj 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2.3</a:t>
                          </a:r>
                          <a:r>
                            <a:rPr lang="hr-HR" sz="1600" dirty="0">
                              <a:effectLst/>
                            </a:rPr>
                            <a:t> 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Удаљеност централне фабрике бетона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 dirty="0">
                              <a:effectLst/>
                            </a:rPr>
                            <a:t>L = 5 km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 dirty="0">
                              <a:effectLst/>
                            </a:rPr>
                            <a:t>Просечна брзина пуне аутомешалице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pun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 2</a:t>
                          </a:r>
                          <a:r>
                            <a:rPr lang="sr-Latn-CS" sz="1600" dirty="0">
                              <a:effectLst/>
                            </a:rPr>
                            <a:t>0 km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>
                              <a:effectLst/>
                            </a:rPr>
                            <a:t>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Просечна брзина празне аутомешалице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praz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 3</a:t>
                          </a:r>
                          <a:r>
                            <a:rPr lang="sr-Latn-CS" sz="1600" dirty="0">
                              <a:effectLst/>
                            </a:rPr>
                            <a:t>0 km</a:t>
                          </a:r>
                          <a:r>
                            <a:rPr lang="hr-HR" sz="1600" dirty="0">
                              <a:effectLst/>
                            </a:rPr>
                            <a:t>/</a:t>
                          </a:r>
                          <a:r>
                            <a:rPr lang="sr-Latn-CS" sz="1600" dirty="0">
                              <a:effectLst/>
                            </a:rPr>
                            <a:t>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транспорта – пун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effectLst/>
                            </a:rPr>
                            <a:t>T</a:t>
                          </a:r>
                          <a:r>
                            <a:rPr lang="de-DE" sz="1600" baseline="-25000" dirty="0">
                              <a:effectLst/>
                            </a:rPr>
                            <a:t>t</a:t>
                          </a:r>
                          <a:r>
                            <a:rPr lang="hr-HR" sz="1600" baseline="-25000" dirty="0">
                              <a:effectLst/>
                            </a:rPr>
                            <a:t>,</a:t>
                          </a:r>
                          <a:r>
                            <a:rPr lang="de-DE" sz="1600" baseline="-25000" dirty="0">
                              <a:effectLst/>
                            </a:rPr>
                            <a:t>pun</a:t>
                          </a:r>
                          <a:r>
                            <a:rPr lang="hr-HR" sz="1600" dirty="0">
                              <a:effectLst/>
                            </a:rPr>
                            <a:t> = </a:t>
                          </a:r>
                          <a:r>
                            <a:rPr lang="de-DE" sz="1600" dirty="0">
                              <a:effectLst/>
                            </a:rPr>
                            <a:t>L</a:t>
                          </a:r>
                          <a:r>
                            <a:rPr lang="hr-HR" sz="1600" dirty="0">
                              <a:effectLst/>
                            </a:rPr>
                            <a:t> / </a:t>
                          </a:r>
                          <a:r>
                            <a:rPr lang="de-DE" sz="1600" dirty="0">
                              <a:effectLst/>
                            </a:rPr>
                            <a:t>V</a:t>
                          </a:r>
                          <a:r>
                            <a:rPr lang="de-DE" sz="1600" baseline="-25000" dirty="0">
                              <a:effectLst/>
                            </a:rPr>
                            <a:t>pun </a:t>
                          </a:r>
                          <a:r>
                            <a:rPr lang="hr-HR" sz="1600" dirty="0">
                              <a:effectLst/>
                            </a:rPr>
                            <a:t>* 60 = 1</a:t>
                          </a:r>
                          <a:r>
                            <a:rPr lang="sr-Latn-CS" sz="1600" dirty="0">
                              <a:effectLst/>
                            </a:rPr>
                            <a:t>5 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Време транспорта - празан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T</a:t>
                          </a:r>
                          <a:r>
                            <a:rPr lang="de-DE" sz="1600" baseline="-25000">
                              <a:effectLst/>
                            </a:rPr>
                            <a:t>t</a:t>
                          </a:r>
                          <a:r>
                            <a:rPr lang="hr-HR" sz="1600" baseline="-25000">
                              <a:effectLst/>
                            </a:rPr>
                            <a:t>,</a:t>
                          </a:r>
                          <a:r>
                            <a:rPr lang="de-DE" sz="1600" baseline="-25000">
                              <a:effectLst/>
                            </a:rPr>
                            <a:t>pr</a:t>
                          </a:r>
                          <a:r>
                            <a:rPr lang="hr-HR" sz="1600">
                              <a:effectLst/>
                            </a:rPr>
                            <a:t> = </a:t>
                          </a:r>
                          <a:r>
                            <a:rPr lang="de-DE" sz="1600">
                              <a:effectLst/>
                            </a:rPr>
                            <a:t>L</a:t>
                          </a:r>
                          <a:r>
                            <a:rPr lang="hr-HR" sz="1600">
                              <a:effectLst/>
                            </a:rPr>
                            <a:t> / </a:t>
                          </a:r>
                          <a:r>
                            <a:rPr lang="de-DE" sz="1600">
                              <a:effectLst/>
                            </a:rPr>
                            <a:t>V</a:t>
                          </a:r>
                          <a:r>
                            <a:rPr lang="de-DE" sz="1600" baseline="-25000">
                              <a:effectLst/>
                            </a:rPr>
                            <a:t>pr </a:t>
                          </a:r>
                          <a:r>
                            <a:rPr lang="hr-HR" sz="1600">
                              <a:effectLst/>
                            </a:rPr>
                            <a:t>* 60 = </a:t>
                          </a:r>
                          <a:r>
                            <a:rPr lang="sr-Latn-CS" sz="1600">
                              <a:effectLst/>
                            </a:rPr>
                            <a:t>10 </a:t>
                          </a:r>
                          <a:r>
                            <a:rPr lang="de-DE" sz="1600">
                              <a:effectLst/>
                            </a:rPr>
                            <a:t>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>
                              <a:effectLst/>
                            </a:rPr>
                            <a:t>Брзина пражњења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 smtClean="0">
                              <a:effectLst/>
                            </a:rPr>
                            <a:t>V</a:t>
                          </a:r>
                          <a:r>
                            <a:rPr lang="de-DE" sz="1600" baseline="-25000" dirty="0" smtClean="0">
                              <a:effectLst/>
                            </a:rPr>
                            <a:t>pra</a:t>
                          </a:r>
                          <a:r>
                            <a:rPr lang="hr-HR" sz="1600" baseline="-25000" dirty="0" smtClean="0">
                              <a:effectLst/>
                            </a:rPr>
                            <a:t>ž </a:t>
                          </a:r>
                          <a:r>
                            <a:rPr lang="hr-HR" sz="1600" dirty="0" smtClean="0">
                              <a:effectLst/>
                            </a:rPr>
                            <a:t>= 1.0 </a:t>
                          </a:r>
                          <a:r>
                            <a:rPr lang="de-DE" sz="1600" dirty="0" smtClean="0">
                              <a:effectLst/>
                            </a:rPr>
                            <a:t>m</a:t>
                          </a:r>
                          <a:r>
                            <a:rPr lang="hr-HR" sz="1600" baseline="30000" smtClean="0">
                              <a:effectLst/>
                            </a:rPr>
                            <a:t>3</a:t>
                          </a:r>
                          <a:r>
                            <a:rPr lang="hr-HR" sz="1600" smtClean="0">
                              <a:effectLst/>
                            </a:rPr>
                            <a:t>/min</a:t>
                          </a: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Време пражњења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=q/</a:t>
                          </a:r>
                          <a:r>
                            <a:rPr lang="sr-Latn-CS" sz="1600" dirty="0" err="1">
                              <a:effectLst/>
                            </a:rPr>
                            <a:t>V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praž</a:t>
                          </a:r>
                          <a:r>
                            <a:rPr lang="hr-HR" sz="1600" dirty="0">
                              <a:effectLst/>
                            </a:rPr>
                            <a:t>= </a:t>
                          </a:r>
                          <a:r>
                            <a:rPr lang="sr-Latn-CS" sz="1600" dirty="0">
                              <a:effectLst/>
                            </a:rPr>
                            <a:t>7</a:t>
                          </a:r>
                          <a:r>
                            <a:rPr lang="hr-HR" sz="1600" dirty="0">
                              <a:effectLst/>
                            </a:rPr>
                            <a:t>.0 </a:t>
                          </a:r>
                          <a:r>
                            <a:rPr lang="de-DE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Време маневрисања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hr-HR" sz="1600" dirty="0">
                              <a:effectLst/>
                            </a:rPr>
                            <a:t>=2.0 </a:t>
                          </a:r>
                          <a:r>
                            <a:rPr lang="sr-Latn-CS" sz="1600" dirty="0">
                              <a:effectLst/>
                            </a:rPr>
                            <a:t>min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Трајање циклуса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c</a:t>
                          </a:r>
                          <a:r>
                            <a:rPr lang="sr-Latn-CS" sz="1600">
                              <a:effectLst/>
                            </a:rPr>
                            <a:t>=T</a:t>
                          </a:r>
                          <a:r>
                            <a:rPr lang="de-DE" sz="1600" baseline="-25000">
                              <a:effectLst/>
                            </a:rPr>
                            <a:t>punj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t,pun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i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+T</a:t>
                          </a:r>
                          <a:r>
                            <a:rPr lang="sr-Latn-CS" sz="1600" baseline="-25000">
                              <a:effectLst/>
                            </a:rPr>
                            <a:t>t,pr</a:t>
                          </a:r>
                          <a:r>
                            <a:rPr lang="sr-Latn-CS" sz="1600">
                              <a:effectLst/>
                            </a:rPr>
                            <a:t>=36.3min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 коришћења радног времена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v</a:t>
                          </a:r>
                          <a:r>
                            <a:rPr lang="hr-HR" sz="1600">
                              <a:effectLst/>
                            </a:rPr>
                            <a:t>=0.80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</a:t>
                          </a:r>
                          <a:r>
                            <a:rPr lang="pl-PL" sz="1600">
                              <a:effectLst/>
                            </a:rPr>
                            <a:t> пуњења радног органа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pl-PL" sz="1600">
                              <a:effectLst/>
                            </a:rPr>
                            <a:t>K</a:t>
                          </a:r>
                          <a:r>
                            <a:rPr lang="pl-PL" sz="1600" baseline="-25000">
                              <a:effectLst/>
                            </a:rPr>
                            <a:t>p</a:t>
                          </a:r>
                          <a:r>
                            <a:rPr lang="hr-HR" sz="1600">
                              <a:effectLst/>
                            </a:rPr>
                            <a:t>=0.8</a:t>
                          </a:r>
                          <a:r>
                            <a:rPr lang="sr-Latn-CS" sz="1600">
                              <a:effectLst/>
                            </a:rPr>
                            <a:t>5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5935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r-HR" sz="1600">
                              <a:effectLst/>
                            </a:rPr>
                            <a:t>Kоефицијент</a:t>
                          </a:r>
                          <a:r>
                            <a:rPr lang="sr-Latn-CS" sz="1600">
                              <a:effectLst/>
                            </a:rPr>
                            <a:t> растреситости материјала</a:t>
                          </a:r>
                          <a:endParaRPr lang="sr-Latn-RS" sz="24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K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r</a:t>
                          </a:r>
                          <a:r>
                            <a:rPr lang="hr-HR" sz="1600" dirty="0">
                              <a:effectLst/>
                            </a:rPr>
                            <a:t>=0.95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82329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68580" marR="68580" marT="0" marB="0" anchor="ctr">
                        <a:blipFill rotWithShape="1">
                          <a:blip r:embed="rId4"/>
                          <a:stretch>
                            <a:fillRect t="-79453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0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96"/>
    </mc:Choice>
    <mc:Fallback>
      <p:transition spd="slow" advTm="4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75656" y="404664"/>
            <a:ext cx="595509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</a:tabLst>
            </a:pPr>
            <a:r>
              <a:rPr kumimoji="0" lang="it-IT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Претоварни бункер F</a:t>
            </a:r>
            <a:r>
              <a:rPr kumimoji="0" lang="en-US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agram</a:t>
            </a:r>
            <a:r>
              <a:rPr kumimoji="0" lang="it-IT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 PS 89-6.5</a:t>
            </a:r>
            <a:endParaRPr kumimoji="0" lang="sr-Latn-R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5750" algn="l"/>
              </a:tabLst>
            </a:pPr>
            <a:endParaRPr kumimoji="0" 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9" t="12295" r="26381" b="21721"/>
          <a:stretch/>
        </p:blipFill>
        <p:spPr bwMode="auto">
          <a:xfrm>
            <a:off x="2153935" y="1412776"/>
            <a:ext cx="6990066" cy="525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818467"/>
              </p:ext>
            </p:extLst>
          </p:nvPr>
        </p:nvGraphicFramePr>
        <p:xfrm>
          <a:off x="179512" y="1412776"/>
          <a:ext cx="2952328" cy="165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800" dirty="0">
                          <a:effectLst/>
                        </a:rPr>
                        <a:t>q</a:t>
                      </a:r>
                      <a:r>
                        <a:rPr lang="hr-HR" sz="2800" dirty="0" smtClean="0">
                          <a:effectLst/>
                        </a:rPr>
                        <a:t>=8,20 </a:t>
                      </a:r>
                      <a:r>
                        <a:rPr lang="en-US" sz="2800" dirty="0">
                          <a:effectLst/>
                        </a:rPr>
                        <a:t>m</a:t>
                      </a:r>
                      <a:r>
                        <a:rPr lang="en-US" sz="2800" baseline="30000" dirty="0">
                          <a:effectLst/>
                        </a:rPr>
                        <a:t>3</a:t>
                      </a:r>
                      <a:endParaRPr lang="sr-Latn-R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9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49"/>
    </mc:Choice>
    <mc:Fallback>
      <p:transition spd="slow" advTm="3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733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7196" y="6047805"/>
            <a:ext cx="914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3200" b="1" u="sng" dirty="0"/>
              <a:t>Торањски кран LIEBHERR 80 EL 6</a:t>
            </a:r>
            <a:endParaRPr lang="sr-Latn-RS" sz="3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4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8"/>
    </mc:Choice>
    <mc:Fallback>
      <p:transition spd="slow" advTm="4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107133"/>
                  </p:ext>
                </p:extLst>
              </p:nvPr>
            </p:nvGraphicFramePr>
            <p:xfrm>
              <a:off x="-5" y="-11"/>
              <a:ext cx="9144004" cy="685800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7200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572002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Снага мотора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p = 50 kW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Запремина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q</a:t>
                          </a:r>
                          <a:r>
                            <a:rPr lang="sr-Latn-CS" sz="1600" baseline="-25000">
                              <a:effectLst/>
                            </a:rPr>
                            <a:t> </a:t>
                          </a:r>
                          <a:r>
                            <a:rPr lang="sr-Latn-CS" sz="1600">
                              <a:effectLst/>
                            </a:rPr>
                            <a:t>= 1.0 m</a:t>
                          </a:r>
                          <a:r>
                            <a:rPr lang="sr-Latn-CS" sz="16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v</a:t>
                          </a:r>
                          <a:r>
                            <a:rPr lang="sr-Latn-CS" sz="1600">
                              <a:effectLst/>
                            </a:rPr>
                            <a:t> = 0.8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r</a:t>
                          </a:r>
                          <a:r>
                            <a:rPr lang="sr-Latn-CS" sz="1600">
                              <a:effectLst/>
                            </a:rPr>
                            <a:t> = 0.95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p</a:t>
                          </a:r>
                          <a:r>
                            <a:rPr lang="sr-Latn-CS" sz="1600">
                              <a:effectLst/>
                            </a:rPr>
                            <a:t> = 0.90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 = 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44601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Пренос оплате и арматуре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</a:t>
                          </a:r>
                          <a:r>
                            <a:rPr lang="sr-Latn-CS" sz="1600" baseline="-25000">
                              <a:effectLst/>
                            </a:rPr>
                            <a:t>c 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sr-Cyrl-CS" sz="1600">
                              <a:effectLst/>
                            </a:rPr>
                            <a:t> 5 </a:t>
                          </a:r>
                          <a:r>
                            <a:rPr lang="sr-Latn-CS" sz="1600">
                              <a:effectLst/>
                            </a:rPr>
                            <a:t>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  <a:tr h="697145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</a:t>
                          </a:r>
                          <a:r>
                            <a:rPr lang="sr-Cyrl-CS" sz="2000" dirty="0">
                              <a:effectLst/>
                            </a:rPr>
                            <a:t>машине</a:t>
                          </a:r>
                          <a:r>
                            <a:rPr lang="sr-Latn-CS" sz="2000" dirty="0">
                              <a:effectLst/>
                            </a:rPr>
                            <a:t>        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0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000" dirty="0">
                              <a:effectLst/>
                            </a:rPr>
                            <a:t> =  </a:t>
                          </a:r>
                          <a:r>
                            <a:rPr lang="sr-Latn-CS" sz="2000" u="sng" dirty="0">
                              <a:effectLst/>
                            </a:rPr>
                            <a:t>8.21 t/h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8"/>
                      </a:ext>
                    </a:extLst>
                  </a:tr>
                  <a:tr h="356814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У</a:t>
                          </a:r>
                          <a:r>
                            <a:rPr lang="pl-PL" sz="2000" dirty="0">
                              <a:effectLst/>
                            </a:rPr>
                            <a:t>нутрашњи транспорт бетона при изради хоризонталних елемената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9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пуњења корпе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u </a:t>
                          </a:r>
                          <a:r>
                            <a:rPr lang="sr-Latn-CS" sz="1600">
                              <a:effectLst/>
                            </a:rPr>
                            <a:t>= 0.4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0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p,pun </a:t>
                          </a:r>
                          <a:r>
                            <a:rPr lang="sr-Latn-CS" sz="1600">
                              <a:effectLst/>
                            </a:rPr>
                            <a:t>= 1.0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1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 dirty="0">
                              <a:effectLst/>
                            </a:rPr>
                            <a:t>Време транспорта-празан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t.pr </a:t>
                          </a:r>
                          <a:r>
                            <a:rPr lang="sr-Latn-CS" sz="1600">
                              <a:effectLst/>
                            </a:rPr>
                            <a:t>= 0.5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2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i</a:t>
                          </a:r>
                          <a:r>
                            <a:rPr lang="sr-Latn-CS" sz="1600">
                              <a:effectLst/>
                            </a:rPr>
                            <a:t> = 1.5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3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=1.0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4"/>
                      </a:ext>
                    </a:extLst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600" dirty="0">
                              <a:effectLst/>
                            </a:rPr>
                            <a:t>=T</a:t>
                          </a:r>
                          <a:r>
                            <a:rPr lang="de-DE" sz="1600" baseline="-25000" dirty="0">
                              <a:effectLst/>
                            </a:rPr>
                            <a:t>u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600" dirty="0">
                              <a:effectLst/>
                            </a:rPr>
                            <a:t>+T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 </a:t>
                          </a:r>
                          <a:r>
                            <a:rPr lang="sr-Latn-CS" sz="1600" dirty="0">
                              <a:effectLst/>
                            </a:rPr>
                            <a:t>= 4.4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15"/>
                      </a:ext>
                    </a:extLst>
                  </a:tr>
                  <a:tr h="71944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машине        </a:t>
                          </a:r>
                          <a:r>
                            <a:rPr lang="sr-Latn-CS" sz="2000" dirty="0" smtClean="0">
                              <a:effectLst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𝐪</m:t>
                              </m:r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4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400">
                                          <a:effectLst/>
                                          <a:latin typeface="Cambria Math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400">
                                          <a:effectLst/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4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4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4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400" dirty="0">
                              <a:effectLst/>
                            </a:rPr>
                            <a:t> = </a:t>
                          </a:r>
                          <a:r>
                            <a:rPr lang="sr-Latn-CS" sz="2400" u="sng" dirty="0">
                              <a:effectLst/>
                            </a:rPr>
                            <a:t>9.33 m</a:t>
                          </a:r>
                          <a:r>
                            <a:rPr lang="sr-Latn-CS" sz="24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400" u="sng" dirty="0">
                              <a:effectLst/>
                            </a:rPr>
                            <a:t>/h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6107133"/>
                  </p:ext>
                </p:extLst>
              </p:nvPr>
            </p:nvGraphicFramePr>
            <p:xfrm>
              <a:off x="-5" y="-11"/>
              <a:ext cx="9144004" cy="685800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72002"/>
                    <a:gridCol w="4572002"/>
                  </a:tblGrid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Снага мотора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p = 50 kW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Запремина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q</a:t>
                          </a:r>
                          <a:r>
                            <a:rPr lang="sr-Latn-CS" sz="1600" baseline="-25000">
                              <a:effectLst/>
                            </a:rPr>
                            <a:t> </a:t>
                          </a:r>
                          <a:r>
                            <a:rPr lang="sr-Latn-CS" sz="1600">
                              <a:effectLst/>
                            </a:rPr>
                            <a:t>= 1.0 m</a:t>
                          </a:r>
                          <a:r>
                            <a:rPr lang="sr-Latn-CS" sz="1600" baseline="30000">
                              <a:effectLst/>
                            </a:rPr>
                            <a:t>3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коришћења радног времена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v</a:t>
                          </a:r>
                          <a:r>
                            <a:rPr lang="sr-Latn-CS" sz="1600">
                              <a:effectLst/>
                            </a:rPr>
                            <a:t> = 0.8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растреситости материјала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r</a:t>
                          </a:r>
                          <a:r>
                            <a:rPr lang="sr-Latn-CS" sz="1600">
                              <a:effectLst/>
                            </a:rPr>
                            <a:t> = 0.95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Коефицијент пуњења радног органа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K</a:t>
                          </a:r>
                          <a:r>
                            <a:rPr lang="sr-Latn-CS" sz="1600" baseline="-25000">
                              <a:effectLst/>
                            </a:rPr>
                            <a:t>p</a:t>
                          </a:r>
                          <a:r>
                            <a:rPr lang="sr-Latn-CS" sz="1600">
                              <a:effectLst/>
                            </a:rPr>
                            <a:t> = 0.90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Временски период посматрања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 = 60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4601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Пренос оплате и арматуре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</a:t>
                          </a:r>
                          <a:r>
                            <a:rPr lang="sr-Latn-CS" sz="1600" baseline="-25000">
                              <a:effectLst/>
                            </a:rPr>
                            <a:t>c </a:t>
                          </a:r>
                          <a:r>
                            <a:rPr lang="sr-Latn-CS" sz="1600">
                              <a:effectLst/>
                            </a:rPr>
                            <a:t>=</a:t>
                          </a:r>
                          <a:r>
                            <a:rPr lang="sr-Cyrl-CS" sz="1600">
                              <a:effectLst/>
                            </a:rPr>
                            <a:t> 5 </a:t>
                          </a:r>
                          <a:r>
                            <a:rPr lang="sr-Latn-CS" sz="1600">
                              <a:effectLst/>
                            </a:rPr>
                            <a:t>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697145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9026" marR="59026" marT="0" marB="0" anchor="ctr">
                        <a:blipFill rotWithShape="1">
                          <a:blip r:embed="rId4"/>
                          <a:stretch>
                            <a:fillRect t="-424561" b="-46842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356814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У</a:t>
                          </a:r>
                          <a:r>
                            <a:rPr lang="pl-PL" sz="2000" dirty="0">
                              <a:effectLst/>
                            </a:rPr>
                            <a:t>нутрашњи транспорт бетона при изради хоризонталних елемената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пуњења корпе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u </a:t>
                          </a:r>
                          <a:r>
                            <a:rPr lang="sr-Latn-CS" sz="1600">
                              <a:effectLst/>
                            </a:rPr>
                            <a:t>= 0.4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p,pun </a:t>
                          </a:r>
                          <a:r>
                            <a:rPr lang="sr-Latn-CS" sz="1600">
                              <a:effectLst/>
                            </a:rPr>
                            <a:t>= 1.0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 dirty="0">
                              <a:effectLst/>
                            </a:rPr>
                            <a:t>Време транспорта-празан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t.pr </a:t>
                          </a:r>
                          <a:r>
                            <a:rPr lang="sr-Latn-CS" sz="1600">
                              <a:effectLst/>
                            </a:rPr>
                            <a:t>= 0.5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i</a:t>
                          </a:r>
                          <a:r>
                            <a:rPr lang="sr-Latn-CS" sz="1600">
                              <a:effectLst/>
                            </a:rPr>
                            <a:t> = 1.5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>
                              <a:effectLst/>
                            </a:rPr>
                            <a:t>T</a:t>
                          </a:r>
                          <a:r>
                            <a:rPr lang="sr-Latn-CS" sz="1600" baseline="-25000">
                              <a:effectLst/>
                            </a:rPr>
                            <a:t>m</a:t>
                          </a:r>
                          <a:r>
                            <a:rPr lang="sr-Latn-CS" sz="1600">
                              <a:effectLst/>
                            </a:rPr>
                            <a:t>=1.0 min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356814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600" dirty="0">
                              <a:effectLst/>
                            </a:rPr>
                            <a:t>=T</a:t>
                          </a:r>
                          <a:r>
                            <a:rPr lang="de-DE" sz="1600" baseline="-25000" dirty="0">
                              <a:effectLst/>
                            </a:rPr>
                            <a:t>u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600" dirty="0">
                              <a:effectLst/>
                            </a:rPr>
                            <a:t>+T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 </a:t>
                          </a:r>
                          <a:r>
                            <a:rPr lang="sr-Latn-CS" sz="1600" dirty="0">
                              <a:effectLst/>
                            </a:rPr>
                            <a:t>= 4.4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719448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9026" marR="59026" marT="0" marB="0" anchor="ctr">
                        <a:blipFill rotWithShape="1">
                          <a:blip r:embed="rId4"/>
                          <a:stretch>
                            <a:fillRect t="-854237" b="-508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8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70"/>
    </mc:Choice>
    <mc:Fallback>
      <p:transition spd="slow" advTm="72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017261"/>
                  </p:ext>
                </p:extLst>
              </p:nvPr>
            </p:nvGraphicFramePr>
            <p:xfrm>
              <a:off x="82122" y="18278"/>
              <a:ext cx="9061878" cy="39147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30939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453093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45718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У</a:t>
                          </a:r>
                          <a:r>
                            <a:rPr lang="pl-PL" sz="2000" dirty="0">
                              <a:effectLst/>
                            </a:rPr>
                            <a:t>нутрашњи транспорт бетона при изради вертикалних елемената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пуњења корпе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u </a:t>
                          </a:r>
                          <a:r>
                            <a:rPr lang="sr-Latn-CS" sz="1600" dirty="0">
                              <a:effectLst/>
                            </a:rPr>
                            <a:t>= 0.4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 </a:t>
                          </a:r>
                          <a:r>
                            <a:rPr lang="sr-Latn-CS" sz="1600" dirty="0">
                              <a:effectLst/>
                            </a:rPr>
                            <a:t>= 1.0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t.pr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sr-Latn-CS" sz="1600" dirty="0">
                              <a:effectLst/>
                            </a:rPr>
                            <a:t>= 0.5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 = </a:t>
                          </a:r>
                          <a:r>
                            <a:rPr lang="sr-Cyrl-CS" sz="1600" dirty="0">
                              <a:effectLst/>
                            </a:rPr>
                            <a:t>2</a:t>
                          </a:r>
                          <a:r>
                            <a:rPr lang="sr-Latn-CS" sz="1600" dirty="0">
                              <a:effectLst/>
                            </a:rPr>
                            <a:t>.5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=1.</a:t>
                          </a:r>
                          <a:r>
                            <a:rPr lang="sr-Cyrl-CS" sz="1600" dirty="0">
                              <a:effectLst/>
                            </a:rPr>
                            <a:t>5</a:t>
                          </a:r>
                          <a:r>
                            <a:rPr lang="sr-Latn-CS" sz="1600" dirty="0">
                              <a:effectLst/>
                            </a:rPr>
                            <a:t>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600" dirty="0">
                              <a:effectLst/>
                            </a:rPr>
                            <a:t>=T</a:t>
                          </a:r>
                          <a:r>
                            <a:rPr lang="de-DE" sz="1600" baseline="-25000" dirty="0">
                              <a:effectLst/>
                            </a:rPr>
                            <a:t>u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600" dirty="0">
                              <a:effectLst/>
                            </a:rPr>
                            <a:t>+T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 </a:t>
                          </a:r>
                          <a:r>
                            <a:rPr lang="sr-Latn-CS" sz="1600" dirty="0">
                              <a:effectLst/>
                            </a:rPr>
                            <a:t>= </a:t>
                          </a:r>
                          <a:r>
                            <a:rPr lang="sr-Cyrl-CS" sz="1600" dirty="0">
                              <a:effectLst/>
                            </a:rPr>
                            <a:t>5.9</a:t>
                          </a:r>
                          <a:r>
                            <a:rPr lang="sr-Latn-CS" sz="1600" dirty="0">
                              <a:effectLst/>
                            </a:rPr>
                            <a:t>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714460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Практични учинак машине         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𝐔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=</m:t>
                              </m:r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𝐪</m:t>
                              </m:r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f>
                                <m:f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sr-Latn-RS" sz="20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𝐓</m:t>
                                      </m:r>
                                    </m:e>
                                    <m:sub>
                                      <m:r>
                                        <a:rPr lang="sr-Latn-CS" sz="2000">
                                          <a:effectLst/>
                                          <a:latin typeface="Cambria Math"/>
                                        </a:rPr>
                                        <m:t>𝐜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𝐯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  <m:r>
                                <a:rPr lang="sr-Latn-CS" sz="2000">
                                  <a:effectLst/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sr-Latn-RS" sz="20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𝐊</m:t>
                                  </m:r>
                                </m:e>
                                <m:sub>
                                  <m:r>
                                    <a:rPr lang="sr-Latn-CS" sz="2000">
                                      <a:effectLst/>
                                      <a:latin typeface="Cambria Math"/>
                                    </a:rPr>
                                    <m:t>𝐫</m:t>
                                  </m:r>
                                </m:sub>
                              </m:sSub>
                            </m:oMath>
                          </a14:m>
                          <a:r>
                            <a:rPr lang="sr-Latn-CS" sz="2000" dirty="0">
                              <a:effectLst/>
                            </a:rPr>
                            <a:t> = </a:t>
                          </a:r>
                          <a:r>
                            <a:rPr lang="sr-Cyrl-CS" sz="2000" u="sng" dirty="0">
                              <a:effectLst/>
                            </a:rPr>
                            <a:t>6.95</a:t>
                          </a:r>
                          <a:r>
                            <a:rPr lang="sr-Latn-CS" sz="2000" u="sng" dirty="0">
                              <a:effectLst/>
                            </a:rPr>
                            <a:t> m</a:t>
                          </a:r>
                          <a:r>
                            <a:rPr lang="sr-Latn-CS" sz="2000" u="sng" baseline="30000" dirty="0">
                              <a:effectLst/>
                            </a:rPr>
                            <a:t>3</a:t>
                          </a:r>
                          <a:r>
                            <a:rPr lang="sr-Latn-CS" sz="2000" u="sng" dirty="0">
                              <a:effectLst/>
                            </a:rPr>
                            <a:t>/h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017261"/>
                  </p:ext>
                </p:extLst>
              </p:nvPr>
            </p:nvGraphicFramePr>
            <p:xfrm>
              <a:off x="82122" y="18278"/>
              <a:ext cx="9061878" cy="391477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530939"/>
                    <a:gridCol w="4530939"/>
                  </a:tblGrid>
                  <a:tr h="457188">
                    <a:tc gridSpan="2">
                      <a:txBody>
                        <a:bodyPr/>
                        <a:lstStyle/>
                        <a:p>
                          <a:pPr marL="45720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2000" dirty="0">
                              <a:effectLst/>
                            </a:rPr>
                            <a:t>У</a:t>
                          </a:r>
                          <a:r>
                            <a:rPr lang="pl-PL" sz="2000" dirty="0">
                              <a:effectLst/>
                            </a:rPr>
                            <a:t>нутрашњи транспорт бетона при изради вертикалних елемената</a:t>
                          </a:r>
                          <a:endParaRPr lang="sr-Latn-RS" sz="24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пуњења корпе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u </a:t>
                          </a:r>
                          <a:r>
                            <a:rPr lang="sr-Latn-CS" sz="1600" dirty="0">
                              <a:effectLst/>
                            </a:rPr>
                            <a:t>= 0.4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транспорта-пун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p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 </a:t>
                          </a:r>
                          <a:r>
                            <a:rPr lang="sr-Latn-CS" sz="1600" dirty="0">
                              <a:effectLst/>
                            </a:rPr>
                            <a:t>= 1.0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транспорта-празан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t.pr</a:t>
                          </a:r>
                          <a:r>
                            <a:rPr lang="sr-Latn-CS" sz="1600" baseline="-25000" dirty="0">
                              <a:effectLst/>
                            </a:rPr>
                            <a:t> </a:t>
                          </a:r>
                          <a:r>
                            <a:rPr lang="sr-Latn-CS" sz="1600" dirty="0">
                              <a:effectLst/>
                            </a:rPr>
                            <a:t>= 0.5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истовара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 = </a:t>
                          </a:r>
                          <a:r>
                            <a:rPr lang="sr-Cyrl-CS" sz="1600" dirty="0">
                              <a:effectLst/>
                            </a:rPr>
                            <a:t>2</a:t>
                          </a:r>
                          <a:r>
                            <a:rPr lang="sr-Latn-CS" sz="1600" dirty="0">
                              <a:effectLst/>
                            </a:rPr>
                            <a:t>.5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Време маневрисања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=1.</a:t>
                          </a:r>
                          <a:r>
                            <a:rPr lang="sr-Cyrl-CS" sz="1600" dirty="0">
                              <a:effectLst/>
                            </a:rPr>
                            <a:t>5</a:t>
                          </a:r>
                          <a:r>
                            <a:rPr lang="sr-Latn-CS" sz="1600" dirty="0">
                              <a:effectLst/>
                            </a:rPr>
                            <a:t>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457188"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Cyrl-CS" sz="1600">
                              <a:effectLst/>
                            </a:rPr>
                            <a:t>Трајање циклуса</a:t>
                          </a:r>
                          <a:endParaRPr lang="sr-Latn-RS" sz="180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  <a:tc>
                      <a:txBody>
                        <a:bodyPr/>
                        <a:lstStyle/>
                        <a:p>
                          <a:pPr marL="457200"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c</a:t>
                          </a:r>
                          <a:r>
                            <a:rPr lang="sr-Latn-CS" sz="1600" dirty="0">
                              <a:effectLst/>
                            </a:rPr>
                            <a:t>=T</a:t>
                          </a:r>
                          <a:r>
                            <a:rPr lang="de-DE" sz="1600" baseline="-25000" dirty="0">
                              <a:effectLst/>
                            </a:rPr>
                            <a:t>u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,pun</a:t>
                          </a:r>
                          <a:r>
                            <a:rPr lang="sr-Latn-CS" sz="1600" dirty="0">
                              <a:effectLst/>
                            </a:rPr>
                            <a:t>+T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i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m</a:t>
                          </a:r>
                          <a:r>
                            <a:rPr lang="sr-Latn-CS" sz="1600" dirty="0">
                              <a:effectLst/>
                            </a:rPr>
                            <a:t>+</a:t>
                          </a:r>
                          <a:r>
                            <a:rPr lang="sr-Latn-CS" sz="16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 err="1">
                              <a:effectLst/>
                            </a:rPr>
                            <a:t>t</a:t>
                          </a:r>
                          <a:r>
                            <a:rPr lang="sr-Latn-CS" sz="1600" baseline="-25000" dirty="0">
                              <a:effectLst/>
                            </a:rPr>
                            <a:t>,pr </a:t>
                          </a:r>
                          <a:r>
                            <a:rPr lang="sr-Latn-CS" sz="1600" dirty="0">
                              <a:effectLst/>
                            </a:rPr>
                            <a:t>= </a:t>
                          </a:r>
                          <a:r>
                            <a:rPr lang="sr-Cyrl-CS" sz="1600" dirty="0">
                              <a:effectLst/>
                            </a:rPr>
                            <a:t>5.9</a:t>
                          </a:r>
                          <a:r>
                            <a:rPr lang="sr-Latn-CS" sz="1600" dirty="0">
                              <a:effectLst/>
                            </a:rPr>
                            <a:t> min</a:t>
                          </a:r>
                          <a:endParaRPr lang="sr-Latn-RS" sz="180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59026" marR="59026" marT="0" marB="0" anchor="ctr"/>
                    </a:tc>
                  </a:tr>
                  <a:tr h="714460">
                    <a:tc gridSpan="2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 marL="59026" marR="59026" marT="0" marB="0" anchor="ctr">
                        <a:blipFill rotWithShape="1">
                          <a:blip r:embed="rId4"/>
                          <a:stretch>
                            <a:fillRect t="-449573" b="-85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0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8"/>
    </mc:Choice>
    <mc:Fallback>
      <p:transition spd="slow" advTm="1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669</Words>
  <Application>Microsoft Office PowerPoint</Application>
  <PresentationFormat>On-screen Show (4:3)</PresentationFormat>
  <Paragraphs>125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Прорачун практичних учинака машина за земљане радове</dc:title>
  <dc:creator>Slobodan Jovovic</dc:creator>
  <cp:lastModifiedBy>Goran</cp:lastModifiedBy>
  <cp:revision>21</cp:revision>
  <dcterms:created xsi:type="dcterms:W3CDTF">2015-10-21T19:57:07Z</dcterms:created>
  <dcterms:modified xsi:type="dcterms:W3CDTF">2020-12-20T15:54:14Z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1008109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D8.0.4</vt:lpwstr>
  </property>
</Properties>
</file>